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6"/>
    <p:sldMasterId id="2147483651" r:id="rId7"/>
    <p:sldMasterId id="2147483666" r:id="rId8"/>
    <p:sldMasterId id="2147483675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</p:sldIdLst>
  <p:sldSz cy="6858000" cx="12192000"/>
  <p:notesSz cx="6797675" cy="9926625"/>
  <p:embeddedFontLst>
    <p:embeddedFont>
      <p:font typeface="Play"/>
      <p:regular r:id="rId48"/>
      <p:bold r:id="rId49"/>
    </p:embeddedFont>
    <p:embeddedFont>
      <p:font typeface="Monda"/>
      <p:regular r:id="rId50"/>
      <p:bold r:id="rId51"/>
    </p:embeddedFont>
    <p:embeddedFont>
      <p:font typeface="PT Sans"/>
      <p:regular r:id="rId52"/>
      <p:bold r:id="rId53"/>
      <p:italic r:id="rId54"/>
      <p:boldItalic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56" roundtripDataSignature="AMtx7mg4s9Pb8CargS4hfyXdcbsDSyFAS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Stefane Mauris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D52F3FC-7B68-43DA-97A4-258C1A0FFA6D}">
  <a:tblStyle styleId="{AD52F3FC-7B68-43DA-97A4-258C1A0FFA6D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BB31EEEF-0A96-4B1A-BF9F-DFC2406C9BC2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fill>
          <a:solidFill>
            <a:schemeClr val="accent3">
              <a:alpha val="40000"/>
            </a:schemeClr>
          </a:solidFill>
        </a:fill>
      </a:tcStyle>
    </a:band1H>
    <a:band2H>
      <a:tcTxStyle b="off" i="off"/>
    </a:band2H>
    <a:band1V>
      <a:tcTxStyle b="off" i="off"/>
      <a:tcStyle>
        <a:tcBdr>
          <a:top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TxStyle b="off" i="off"/>
    </a:band2V>
    <a:lastCol>
      <a:tcTxStyle b="on" i="off"/>
      <a:tcStyle>
        <a:tcBdr>
          <a:lef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lastCol>
    <a:firstCol>
      <a:tcTxStyle b="on" i="off"/>
      <a:tcStyle>
        <a:tcBdr>
          <a:lef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firstCol>
    <a:lastRow>
      <a:tcTxStyle b="on" i="off"/>
      <a:tcStyle>
        <a:tcBdr>
          <a:lef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lef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accent3"/>
          </a:solidFill>
        </a:fill>
      </a:tcStyle>
    </a:firstRow>
    <a:neCell>
      <a:tcTxStyle b="off" i="off"/>
    </a:neCell>
    <a:nwCell>
      <a:tcTxStyle b="off" i="off"/>
    </a:nwCell>
  </a:tblStyle>
  <a:tblStyle styleId="{599E24B0-C08F-49C2-9A07-A070C2FF8139}" styleName="Table_2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2645443A-8A7C-48B7-AD3C-8E8D2EABD86D}" styleName="Table_3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83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0.xml"/><Relationship Id="rId42" Type="http://schemas.openxmlformats.org/officeDocument/2006/relationships/slide" Target="slides/slide32.xml"/><Relationship Id="rId41" Type="http://schemas.openxmlformats.org/officeDocument/2006/relationships/slide" Target="slides/slide31.xml"/><Relationship Id="rId44" Type="http://schemas.openxmlformats.org/officeDocument/2006/relationships/slide" Target="slides/slide34.xml"/><Relationship Id="rId43" Type="http://schemas.openxmlformats.org/officeDocument/2006/relationships/slide" Target="slides/slide33.xml"/><Relationship Id="rId46" Type="http://schemas.openxmlformats.org/officeDocument/2006/relationships/slide" Target="slides/slide36.xml"/><Relationship Id="rId45" Type="http://schemas.openxmlformats.org/officeDocument/2006/relationships/slide" Target="slides/slide35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Master" Target="slideMasters/slideMaster4.xml"/><Relationship Id="rId48" Type="http://schemas.openxmlformats.org/officeDocument/2006/relationships/font" Target="fonts/Play-regular.fntdata"/><Relationship Id="rId47" Type="http://schemas.openxmlformats.org/officeDocument/2006/relationships/slide" Target="slides/slide37.xml"/><Relationship Id="rId49" Type="http://schemas.openxmlformats.org/officeDocument/2006/relationships/font" Target="fonts/Play-bold.fntdata"/><Relationship Id="rId5" Type="http://schemas.openxmlformats.org/officeDocument/2006/relationships/commentAuthors" Target="commentAuthors.xml"/><Relationship Id="rId6" Type="http://schemas.openxmlformats.org/officeDocument/2006/relationships/slideMaster" Target="slideMasters/slideMaster1.xml"/><Relationship Id="rId7" Type="http://schemas.openxmlformats.org/officeDocument/2006/relationships/slideMaster" Target="slideMasters/slideMaster2.xml"/><Relationship Id="rId8" Type="http://schemas.openxmlformats.org/officeDocument/2006/relationships/slideMaster" Target="slideMasters/slideMaster3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33" Type="http://schemas.openxmlformats.org/officeDocument/2006/relationships/slide" Target="slides/slide23.xml"/><Relationship Id="rId32" Type="http://schemas.openxmlformats.org/officeDocument/2006/relationships/slide" Target="slides/slide22.xml"/><Relationship Id="rId35" Type="http://schemas.openxmlformats.org/officeDocument/2006/relationships/slide" Target="slides/slide25.xml"/><Relationship Id="rId34" Type="http://schemas.openxmlformats.org/officeDocument/2006/relationships/slide" Target="slides/slide24.xml"/><Relationship Id="rId37" Type="http://schemas.openxmlformats.org/officeDocument/2006/relationships/slide" Target="slides/slide27.xml"/><Relationship Id="rId36" Type="http://schemas.openxmlformats.org/officeDocument/2006/relationships/slide" Target="slides/slide26.xml"/><Relationship Id="rId39" Type="http://schemas.openxmlformats.org/officeDocument/2006/relationships/slide" Target="slides/slide29.xml"/><Relationship Id="rId38" Type="http://schemas.openxmlformats.org/officeDocument/2006/relationships/slide" Target="slides/slide28.xml"/><Relationship Id="rId20" Type="http://schemas.openxmlformats.org/officeDocument/2006/relationships/slide" Target="slides/slide10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9" Type="http://schemas.openxmlformats.org/officeDocument/2006/relationships/slide" Target="slides/slide19.xml"/><Relationship Id="rId51" Type="http://schemas.openxmlformats.org/officeDocument/2006/relationships/font" Target="fonts/Monda-bold.fntdata"/><Relationship Id="rId50" Type="http://schemas.openxmlformats.org/officeDocument/2006/relationships/font" Target="fonts/Monda-regular.fntdata"/><Relationship Id="rId53" Type="http://schemas.openxmlformats.org/officeDocument/2006/relationships/font" Target="fonts/PTSans-bold.fntdata"/><Relationship Id="rId52" Type="http://schemas.openxmlformats.org/officeDocument/2006/relationships/font" Target="fonts/PTSans-regular.fntdata"/><Relationship Id="rId11" Type="http://schemas.openxmlformats.org/officeDocument/2006/relationships/slide" Target="slides/slide1.xml"/><Relationship Id="rId55" Type="http://schemas.openxmlformats.org/officeDocument/2006/relationships/font" Target="fonts/PTSans-boldItalic.fntdata"/><Relationship Id="rId10" Type="http://schemas.openxmlformats.org/officeDocument/2006/relationships/notesMaster" Target="notesMasters/notesMaster1.xml"/><Relationship Id="rId54" Type="http://schemas.openxmlformats.org/officeDocument/2006/relationships/font" Target="fonts/PTSans-italic.fntdata"/><Relationship Id="rId13" Type="http://schemas.openxmlformats.org/officeDocument/2006/relationships/slide" Target="slides/slide3.xml"/><Relationship Id="rId12" Type="http://schemas.openxmlformats.org/officeDocument/2006/relationships/slide" Target="slides/slide2.xml"/><Relationship Id="rId56" Type="http://customschemas.google.com/relationships/presentationmetadata" Target="metadata"/><Relationship Id="rId15" Type="http://schemas.openxmlformats.org/officeDocument/2006/relationships/slide" Target="slides/slide5.xml"/><Relationship Id="rId14" Type="http://schemas.openxmlformats.org/officeDocument/2006/relationships/slide" Target="slides/slide4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9" Type="http://schemas.openxmlformats.org/officeDocument/2006/relationships/slide" Target="slides/slide9.xml"/><Relationship Id="rId18" Type="http://schemas.openxmlformats.org/officeDocument/2006/relationships/slide" Target="slides/slide8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4-10-11T13:16:14.756">
    <p:pos x="294" y="881"/>
    <p:text>@Hughmcatamney@gmail.com 
would mention the courses of Athlete A and Athlete B,C,D
_Assigned to Hughmcatamney@gmail.com_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XOpiacg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935251fd99_0_23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g1935251fd99_0_23:notes"/>
          <p:cNvSpPr txBox="1"/>
          <p:nvPr>
            <p:ph idx="1" type="body"/>
          </p:nvPr>
        </p:nvSpPr>
        <p:spPr>
          <a:xfrm>
            <a:off x="679768" y="4715147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quick guide to introduce you to the various elements that make up the presentation template.</a:t>
            </a:r>
            <a:endParaRPr/>
          </a:p>
          <a:p>
            <a:pPr indent="0" lvl="0" marL="158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58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T Sans"/>
              <a:buNone/>
            </a:pPr>
            <a:r>
              <a:rPr b="1" i="0" lang="en-US" sz="1100">
                <a:solidFill>
                  <a:srgbClr val="0A3CCD"/>
                </a:solidFill>
                <a:latin typeface="PT Sans"/>
                <a:ea typeface="PT Sans"/>
                <a:cs typeface="PT Sans"/>
                <a:sym typeface="PT Sans"/>
              </a:rPr>
              <a:t>Brand fonts</a:t>
            </a:r>
            <a:endParaRPr b="1" i="0" sz="1100">
              <a:solidFill>
                <a:srgbClr val="0A3CCD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0" i="0" lang="en-US" sz="11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Arial is our secondary brand font and should be available organisation-wide.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21212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58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200">
                <a:solidFill>
                  <a:srgbClr val="0A3CCD"/>
                </a:solidFill>
                <a:latin typeface="PT Sans"/>
                <a:ea typeface="PT Sans"/>
                <a:cs typeface="PT Sans"/>
                <a:sym typeface="PT Sans"/>
              </a:rPr>
              <a:t>Brand colours</a:t>
            </a:r>
            <a:endParaRPr b="1" i="0" sz="1200">
              <a:solidFill>
                <a:srgbClr val="0A3CCD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Our colours have been carefully chosen to engage and represent the world of triathlon, appealing to new audiences and resonating with long-time participants. To achieve this, it is important that they are used both carefully and accurately.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colours have been set up within the theme of this template.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Charts and tables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0" i="0" lang="en-US" sz="12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Using PowerPoint’s default table and chart styles will pull our on-brand colours through automatically.</a:t>
            </a:r>
            <a:endParaRPr b="1" i="0" sz="1200" u="none" cap="none" strike="noStrike">
              <a:solidFill>
                <a:srgbClr val="21212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0" i="0" lang="en-US" sz="12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Colours should be kept flat with no gradients or shadows.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200" u="none" cap="none" strike="noStrike">
              <a:solidFill>
                <a:srgbClr val="21212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58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200">
                <a:solidFill>
                  <a:srgbClr val="0A3CCD"/>
                </a:solidFill>
                <a:latin typeface="PT Sans"/>
                <a:ea typeface="PT Sans"/>
                <a:cs typeface="PT Sans"/>
                <a:sym typeface="PT Sans"/>
              </a:rPr>
              <a:t>Get started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0" i="0" lang="en-US" sz="12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Click on the drop-down arrow next to the </a:t>
            </a:r>
            <a:r>
              <a:rPr b="0" i="0" lang="en-US" sz="1200" u="none" cap="none" strike="noStrike">
                <a:solidFill>
                  <a:srgbClr val="FF9000"/>
                </a:solidFill>
                <a:latin typeface="Arial"/>
                <a:ea typeface="Arial"/>
                <a:cs typeface="Arial"/>
                <a:sym typeface="Arial"/>
              </a:rPr>
              <a:t>new slide </a:t>
            </a:r>
            <a:r>
              <a:rPr b="0" i="0" lang="en-US" sz="12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button at the top to reveal the full suite of slides available.</a:t>
            </a:r>
            <a:endParaRPr b="1" i="0" sz="1200">
              <a:solidFill>
                <a:srgbClr val="0A3CCD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4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5" name="Google Shape;195;p14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5:notes"/>
          <p:cNvSpPr/>
          <p:nvPr>
            <p:ph idx="2" type="sldImg"/>
          </p:nvPr>
        </p:nvSpPr>
        <p:spPr>
          <a:xfrm>
            <a:off x="501650" y="1303338"/>
            <a:ext cx="6248400" cy="35147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p25:notes"/>
          <p:cNvSpPr txBox="1"/>
          <p:nvPr>
            <p:ph idx="1" type="body"/>
          </p:nvPr>
        </p:nvSpPr>
        <p:spPr>
          <a:xfrm>
            <a:off x="724440" y="5015870"/>
            <a:ext cx="5801979" cy="4104683"/>
          </a:xfrm>
          <a:prstGeom prst="rect">
            <a:avLst/>
          </a:prstGeom>
          <a:noFill/>
          <a:ln>
            <a:noFill/>
          </a:ln>
        </p:spPr>
        <p:txBody>
          <a:bodyPr anchorCtr="0" anchor="t" bIns="46825" lIns="93625" spcFirstLastPara="1" rIns="93625" wrap="square" tIns="468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5" name="Google Shape;205;p25:notes"/>
          <p:cNvSpPr txBox="1"/>
          <p:nvPr>
            <p:ph idx="12" type="sldNum"/>
          </p:nvPr>
        </p:nvSpPr>
        <p:spPr>
          <a:xfrm>
            <a:off x="4106767" y="9901302"/>
            <a:ext cx="3142469" cy="521677"/>
          </a:xfrm>
          <a:prstGeom prst="rect">
            <a:avLst/>
          </a:prstGeom>
          <a:noFill/>
          <a:ln>
            <a:noFill/>
          </a:ln>
        </p:spPr>
        <p:txBody>
          <a:bodyPr anchorCtr="0" anchor="b" bIns="46825" lIns="93625" spcFirstLastPara="1" rIns="93625" wrap="square" tIns="46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2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5" name="Google Shape;215;p12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2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4" name="Google Shape;224;p22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0a77d42249_0_28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3" name="Google Shape;233;g30a77d42249_0_28:notes"/>
          <p:cNvSpPr/>
          <p:nvPr>
            <p:ph idx="2" type="sldImg"/>
          </p:nvPr>
        </p:nvSpPr>
        <p:spPr>
          <a:xfrm>
            <a:off x="90488" y="744538"/>
            <a:ext cx="66168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0bb2a28003_0_0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1" name="Google Shape;241;g30bb2a28003_0_0:notes"/>
          <p:cNvSpPr/>
          <p:nvPr>
            <p:ph idx="2" type="sldImg"/>
          </p:nvPr>
        </p:nvSpPr>
        <p:spPr>
          <a:xfrm>
            <a:off x="90488" y="744538"/>
            <a:ext cx="66168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0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9" name="Google Shape;249;p20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34776c99b5_0_19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8" name="Google Shape;258;g134776c99b5_0_19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0a77d42249_0_39:notes"/>
          <p:cNvSpPr/>
          <p:nvPr>
            <p:ph idx="2" type="sldImg"/>
          </p:nvPr>
        </p:nvSpPr>
        <p:spPr>
          <a:xfrm>
            <a:off x="90488" y="744538"/>
            <a:ext cx="66168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0a77d42249_0_39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9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0" name="Google Shape;280;p49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1" name="Google Shape;131;p3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4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8" name="Google Shape;288;p54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e7d44473bf_1_7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8" name="Google Shape;298;g1e7d44473bf_1_7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84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0" name="Google Shape;310;p84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3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1" name="Google Shape;321;p43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0a77d42249_0_48:notes"/>
          <p:cNvSpPr/>
          <p:nvPr>
            <p:ph idx="2" type="sldImg"/>
          </p:nvPr>
        </p:nvSpPr>
        <p:spPr>
          <a:xfrm>
            <a:off x="90488" y="744538"/>
            <a:ext cx="66168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30a77d42249_0_48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0a77d42249_0_64:notes"/>
          <p:cNvSpPr/>
          <p:nvPr>
            <p:ph idx="2" type="sldImg"/>
          </p:nvPr>
        </p:nvSpPr>
        <p:spPr>
          <a:xfrm>
            <a:off x="90488" y="744538"/>
            <a:ext cx="66168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0a77d42249_0_64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0a77d42249_0_55:notes"/>
          <p:cNvSpPr/>
          <p:nvPr>
            <p:ph idx="2" type="sldImg"/>
          </p:nvPr>
        </p:nvSpPr>
        <p:spPr>
          <a:xfrm>
            <a:off x="90488" y="744538"/>
            <a:ext cx="66168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30a77d42249_0_55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6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9" name="Google Shape;419;p46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7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7" name="Google Shape;427;p27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5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5" name="Google Shape;435;p35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8" name="Google Shape;138;p4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6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7" name="Google Shape;447;p36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8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6" name="Google Shape;456;p38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1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5" name="Google Shape;465;p41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53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4" name="Google Shape;474;p53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Water Quality Decision Matrix </a:t>
            </a:r>
            <a:r>
              <a:rPr b="1" lang="en-US">
                <a:latin typeface="Arial"/>
                <a:ea typeface="Arial"/>
                <a:cs typeface="Arial"/>
                <a:sym typeface="Arial"/>
              </a:rPr>
              <a:t>(Sea and Transition water)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1 = ‘Very Good Water Quality’: (E.Coli &lt; 250 or Enterococci &lt; 100) with no or potential visual pollution during sanitary check or forecasted heavy rain;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2 = ‘Good Water Quality’: (E.Coli &lt; 250 or Enterococci &lt; 100) with poor visual pollution during sanitary inspection or forecasted heavy rain;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2 = ‘Good Water Quality’: (E.Coli: 250 to 500 or Enterococci 100 to 200) but with no or potential visual pollution during sanitary inspection or forecasted heavy rain;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3 = ‘Fair Water Quality’: (E.Coli: 250 to 500 or Enterococci 100 to 200), but with potential or poor visual pollution during sanitary check and/or potential for forecast of heavy rain;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4 = ‘Poor Water Quality’: (E.Coli &gt; 500 or Enterococci &gt; 200), with any visual pollution during sanitary check and/or potential for forecast of heavy rain.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Water Quality Decision Matrix </a:t>
            </a:r>
            <a:r>
              <a:rPr b="1" lang="en-US">
                <a:latin typeface="Arial"/>
                <a:ea typeface="Arial"/>
                <a:cs typeface="Arial"/>
                <a:sym typeface="Arial"/>
              </a:rPr>
              <a:t>(Inland water)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1 = ‘Very Good Water Quality’: (E.Coli &lt; 500 or Enterococci &lt; 200) with no or potential visual pollution during sanitary check or forecasted heavy rain;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2 = ‘Good Water Quality’: (E.Coli &lt; 500 or Enterococci &lt; 200) with poor visual pollution during sanitary inspection or forecasted heavy rain;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2 = ‘Good Water Quality’: (E.Coli: 500 to 1000 or Enterococci 200 to 400) but with no or potential visual pollution during sanitary inspection or forecasted heavy rain;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3 = ‘Fair Water Quality’: (E.Coli: 500 to 1000 or Enterococci 200 to 400), but with potential or poor visual pollution during sanitary check and/or potential for forecast of heavy rain;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4 = ‘Poor Water Quality’: (E.Coli &gt; 1000 or Enterococci &gt; 400), with any visual pollution during sanitary check and/or potential for forecast of heavy rain.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191ccb28b32_0_0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88" name="Google Shape;488;g191ccb28b32_0_0:notes"/>
          <p:cNvSpPr/>
          <p:nvPr>
            <p:ph idx="2" type="sldImg"/>
          </p:nvPr>
        </p:nvSpPr>
        <p:spPr>
          <a:xfrm>
            <a:off x="90488" y="744538"/>
            <a:ext cx="66168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06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6" name="Google Shape;496;p106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120089adfee_0_140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2" name="Google Shape;502;g120089adfee_0_140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2806ea13930_0_48:notes"/>
          <p:cNvSpPr txBox="1"/>
          <p:nvPr>
            <p:ph idx="1" type="body"/>
          </p:nvPr>
        </p:nvSpPr>
        <p:spPr>
          <a:xfrm>
            <a:off x="679768" y="4715147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10" name="Google Shape;510;g2806ea13930_0_48:notes"/>
          <p:cNvSpPr/>
          <p:nvPr>
            <p:ph idx="2" type="sldImg"/>
          </p:nvPr>
        </p:nvSpPr>
        <p:spPr>
          <a:xfrm>
            <a:off x="377649" y="744497"/>
            <a:ext cx="6042300" cy="372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6" name="Google Shape;146;p5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09687d8580_0_21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4" name="Google Shape;154;g309687d8580_0_21:notes"/>
          <p:cNvSpPr/>
          <p:nvPr>
            <p:ph idx="2" type="sldImg"/>
          </p:nvPr>
        </p:nvSpPr>
        <p:spPr>
          <a:xfrm>
            <a:off x="90488" y="744538"/>
            <a:ext cx="66168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09687d8580_0_30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3" name="Google Shape;163;g309687d8580_0_30:notes"/>
          <p:cNvSpPr/>
          <p:nvPr>
            <p:ph idx="2" type="sldImg"/>
          </p:nvPr>
        </p:nvSpPr>
        <p:spPr>
          <a:xfrm>
            <a:off x="90488" y="744538"/>
            <a:ext cx="66168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1" name="Google Shape;171;p6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0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9" name="Google Shape;179;p10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0a77d42249_0_8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7" name="Google Shape;187;g30a77d42249_0_8:notes"/>
          <p:cNvSpPr/>
          <p:nvPr>
            <p:ph idx="2" type="sldImg"/>
          </p:nvPr>
        </p:nvSpPr>
        <p:spPr>
          <a:xfrm>
            <a:off x="90488" y="744538"/>
            <a:ext cx="66168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1_Custom Layout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g1935251fd99_0_29"/>
          <p:cNvSpPr txBox="1"/>
          <p:nvPr>
            <p:ph idx="1" type="body"/>
          </p:nvPr>
        </p:nvSpPr>
        <p:spPr>
          <a:xfrm>
            <a:off x="648000" y="2451601"/>
            <a:ext cx="4947600" cy="7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g1935251fd99_0_29"/>
          <p:cNvSpPr txBox="1"/>
          <p:nvPr>
            <p:ph idx="2" type="body"/>
          </p:nvPr>
        </p:nvSpPr>
        <p:spPr>
          <a:xfrm>
            <a:off x="648000" y="983810"/>
            <a:ext cx="4361400" cy="14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" name="Google Shape;9;g1935251fd99_0_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48000" y="5433522"/>
            <a:ext cx="2751186" cy="913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1_Custom Layout 7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3"/>
          <p:cNvSpPr txBox="1"/>
          <p:nvPr>
            <p:ph idx="1" type="body"/>
          </p:nvPr>
        </p:nvSpPr>
        <p:spPr>
          <a:xfrm>
            <a:off x="648000" y="2359745"/>
            <a:ext cx="6419262" cy="7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Google Shape;45;p73"/>
          <p:cNvSpPr txBox="1"/>
          <p:nvPr>
            <p:ph idx="2" type="body"/>
          </p:nvPr>
        </p:nvSpPr>
        <p:spPr>
          <a:xfrm>
            <a:off x="648000" y="1641600"/>
            <a:ext cx="6419262" cy="718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p73"/>
          <p:cNvSpPr txBox="1"/>
          <p:nvPr>
            <p:ph idx="12" type="sldNum"/>
          </p:nvPr>
        </p:nvSpPr>
        <p:spPr>
          <a:xfrm>
            <a:off x="648000" y="62832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" name="Google Shape;47;p73"/>
          <p:cNvSpPr/>
          <p:nvPr/>
        </p:nvSpPr>
        <p:spPr>
          <a:xfrm>
            <a:off x="648000" y="659094"/>
            <a:ext cx="1440000" cy="47827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1_Custom Layout 8">
    <p:bg>
      <p:bgPr>
        <a:noFill/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4"/>
          <p:cNvSpPr txBox="1"/>
          <p:nvPr>
            <p:ph idx="1" type="body"/>
          </p:nvPr>
        </p:nvSpPr>
        <p:spPr>
          <a:xfrm>
            <a:off x="648000" y="3224074"/>
            <a:ext cx="6419262" cy="7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Google Shape;50;p74"/>
          <p:cNvSpPr txBox="1"/>
          <p:nvPr>
            <p:ph idx="2" type="body"/>
          </p:nvPr>
        </p:nvSpPr>
        <p:spPr>
          <a:xfrm>
            <a:off x="648000" y="2488267"/>
            <a:ext cx="6419262" cy="718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" name="Google Shape;51;p74"/>
          <p:cNvSpPr txBox="1"/>
          <p:nvPr>
            <p:ph idx="12" type="sldNum"/>
          </p:nvPr>
        </p:nvSpPr>
        <p:spPr>
          <a:xfrm>
            <a:off x="648000" y="62832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" name="Google Shape;52;p74"/>
          <p:cNvSpPr/>
          <p:nvPr/>
        </p:nvSpPr>
        <p:spPr>
          <a:xfrm>
            <a:off x="648000" y="659094"/>
            <a:ext cx="1440000" cy="47827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1_Custom Layout 9">
    <p:bg>
      <p:bgPr>
        <a:noFill/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5"/>
          <p:cNvSpPr txBox="1"/>
          <p:nvPr>
            <p:ph idx="1" type="body"/>
          </p:nvPr>
        </p:nvSpPr>
        <p:spPr>
          <a:xfrm>
            <a:off x="648000" y="3933946"/>
            <a:ext cx="6419262" cy="7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75"/>
          <p:cNvSpPr txBox="1"/>
          <p:nvPr>
            <p:ph idx="2" type="body"/>
          </p:nvPr>
        </p:nvSpPr>
        <p:spPr>
          <a:xfrm>
            <a:off x="648000" y="3210756"/>
            <a:ext cx="6419262" cy="718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75"/>
          <p:cNvSpPr txBox="1"/>
          <p:nvPr>
            <p:ph idx="12" type="sldNum"/>
          </p:nvPr>
        </p:nvSpPr>
        <p:spPr>
          <a:xfrm>
            <a:off x="648000" y="62832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" name="Google Shape;57;p75"/>
          <p:cNvSpPr/>
          <p:nvPr/>
        </p:nvSpPr>
        <p:spPr>
          <a:xfrm>
            <a:off x="10104000" y="5730431"/>
            <a:ext cx="1440000" cy="47827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1_Custom Layout 10">
    <p:bg>
      <p:bgPr>
        <a:noFill/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6"/>
          <p:cNvSpPr txBox="1"/>
          <p:nvPr>
            <p:ph idx="1" type="body"/>
          </p:nvPr>
        </p:nvSpPr>
        <p:spPr>
          <a:xfrm>
            <a:off x="5126400" y="2972009"/>
            <a:ext cx="6419262" cy="7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76"/>
          <p:cNvSpPr txBox="1"/>
          <p:nvPr>
            <p:ph idx="2" type="body"/>
          </p:nvPr>
        </p:nvSpPr>
        <p:spPr>
          <a:xfrm>
            <a:off x="5126400" y="2232000"/>
            <a:ext cx="6419262" cy="718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76"/>
          <p:cNvSpPr txBox="1"/>
          <p:nvPr>
            <p:ph idx="12" type="sldNum"/>
          </p:nvPr>
        </p:nvSpPr>
        <p:spPr>
          <a:xfrm>
            <a:off x="648000" y="62832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" name="Google Shape;62;p76"/>
          <p:cNvSpPr/>
          <p:nvPr/>
        </p:nvSpPr>
        <p:spPr>
          <a:xfrm>
            <a:off x="10104000" y="5729662"/>
            <a:ext cx="1440000" cy="47827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1_Custom Layout 11">
    <p:bg>
      <p:bgPr>
        <a:noFill/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7"/>
          <p:cNvSpPr txBox="1"/>
          <p:nvPr>
            <p:ph idx="1" type="body"/>
          </p:nvPr>
        </p:nvSpPr>
        <p:spPr>
          <a:xfrm>
            <a:off x="648000" y="2359745"/>
            <a:ext cx="6419262" cy="7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77"/>
          <p:cNvSpPr txBox="1"/>
          <p:nvPr>
            <p:ph idx="2" type="body"/>
          </p:nvPr>
        </p:nvSpPr>
        <p:spPr>
          <a:xfrm>
            <a:off x="648000" y="1641600"/>
            <a:ext cx="6419262" cy="718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77"/>
          <p:cNvSpPr txBox="1"/>
          <p:nvPr>
            <p:ph idx="12" type="sldNum"/>
          </p:nvPr>
        </p:nvSpPr>
        <p:spPr>
          <a:xfrm>
            <a:off x="648000" y="62832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" name="Google Shape;67;p77"/>
          <p:cNvSpPr/>
          <p:nvPr/>
        </p:nvSpPr>
        <p:spPr>
          <a:xfrm>
            <a:off x="648000" y="659094"/>
            <a:ext cx="1440000" cy="47827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1_Custom Layout 12">
    <p:bg>
      <p:bgPr>
        <a:noFill/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8"/>
          <p:cNvSpPr txBox="1"/>
          <p:nvPr>
            <p:ph idx="1" type="body"/>
          </p:nvPr>
        </p:nvSpPr>
        <p:spPr>
          <a:xfrm>
            <a:off x="648000" y="2359745"/>
            <a:ext cx="6419262" cy="7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Google Shape;70;p78"/>
          <p:cNvSpPr txBox="1"/>
          <p:nvPr>
            <p:ph idx="2" type="body"/>
          </p:nvPr>
        </p:nvSpPr>
        <p:spPr>
          <a:xfrm>
            <a:off x="648000" y="1641600"/>
            <a:ext cx="6419262" cy="718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78"/>
          <p:cNvSpPr txBox="1"/>
          <p:nvPr>
            <p:ph idx="12" type="sldNum"/>
          </p:nvPr>
        </p:nvSpPr>
        <p:spPr>
          <a:xfrm>
            <a:off x="648000" y="62832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" name="Google Shape;72;p78"/>
          <p:cNvSpPr/>
          <p:nvPr/>
        </p:nvSpPr>
        <p:spPr>
          <a:xfrm>
            <a:off x="648000" y="659094"/>
            <a:ext cx="1440000" cy="47827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1_Custom Layout 13">
    <p:bg>
      <p:bgPr>
        <a:noFill/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79"/>
          <p:cNvSpPr txBox="1"/>
          <p:nvPr>
            <p:ph idx="1" type="body"/>
          </p:nvPr>
        </p:nvSpPr>
        <p:spPr>
          <a:xfrm>
            <a:off x="648000" y="4545384"/>
            <a:ext cx="6419262" cy="7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79"/>
          <p:cNvSpPr txBox="1"/>
          <p:nvPr>
            <p:ph idx="2" type="body"/>
          </p:nvPr>
        </p:nvSpPr>
        <p:spPr>
          <a:xfrm>
            <a:off x="648000" y="3827239"/>
            <a:ext cx="6419262" cy="718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Google Shape;76;p79"/>
          <p:cNvSpPr txBox="1"/>
          <p:nvPr>
            <p:ph idx="12" type="sldNum"/>
          </p:nvPr>
        </p:nvSpPr>
        <p:spPr>
          <a:xfrm>
            <a:off x="648000" y="62832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" name="Google Shape;77;p79"/>
          <p:cNvSpPr/>
          <p:nvPr/>
        </p:nvSpPr>
        <p:spPr>
          <a:xfrm>
            <a:off x="10226897" y="5944771"/>
            <a:ext cx="1440000" cy="47827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8"/>
          <p:cNvSpPr txBox="1"/>
          <p:nvPr>
            <p:ph type="title"/>
          </p:nvPr>
        </p:nvSpPr>
        <p:spPr>
          <a:xfrm>
            <a:off x="656964" y="237601"/>
            <a:ext cx="10515600" cy="10416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58"/>
          <p:cNvSpPr txBox="1"/>
          <p:nvPr>
            <p:ph idx="1" type="body"/>
          </p:nvPr>
        </p:nvSpPr>
        <p:spPr>
          <a:xfrm>
            <a:off x="656963" y="1610225"/>
            <a:ext cx="1086910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1pPr>
            <a:lvl2pPr indent="-342900" lvl="1" marL="914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2pPr>
            <a:lvl3pPr indent="-3429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3pPr>
            <a:lvl4pPr indent="-3429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4pPr>
            <a:lvl5pPr indent="-3429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58"/>
          <p:cNvSpPr txBox="1"/>
          <p:nvPr>
            <p:ph idx="12" type="sldNum"/>
          </p:nvPr>
        </p:nvSpPr>
        <p:spPr>
          <a:xfrm>
            <a:off x="648000" y="628941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1_Custom Layou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10"/>
          <p:cNvSpPr txBox="1"/>
          <p:nvPr>
            <p:ph idx="1" type="body"/>
          </p:nvPr>
        </p:nvSpPr>
        <p:spPr>
          <a:xfrm>
            <a:off x="1" y="2655132"/>
            <a:ext cx="12192000" cy="15477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0" i="0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9"/>
          <p:cNvSpPr txBox="1"/>
          <p:nvPr>
            <p:ph idx="12" type="sldNum"/>
          </p:nvPr>
        </p:nvSpPr>
        <p:spPr>
          <a:xfrm>
            <a:off x="648000" y="628941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1_Custom Layout 2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g1935251fd99_0_33"/>
          <p:cNvSpPr txBox="1"/>
          <p:nvPr>
            <p:ph idx="1" type="body"/>
          </p:nvPr>
        </p:nvSpPr>
        <p:spPr>
          <a:xfrm>
            <a:off x="648000" y="2451601"/>
            <a:ext cx="4947600" cy="7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g1935251fd99_0_33"/>
          <p:cNvSpPr txBox="1"/>
          <p:nvPr>
            <p:ph idx="2" type="body"/>
          </p:nvPr>
        </p:nvSpPr>
        <p:spPr>
          <a:xfrm>
            <a:off x="648000" y="983810"/>
            <a:ext cx="4361400" cy="14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08"/>
          <p:cNvSpPr txBox="1"/>
          <p:nvPr>
            <p:ph idx="1" type="body"/>
          </p:nvPr>
        </p:nvSpPr>
        <p:spPr>
          <a:xfrm>
            <a:off x="648000" y="2359745"/>
            <a:ext cx="6419262" cy="7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08"/>
          <p:cNvSpPr txBox="1"/>
          <p:nvPr>
            <p:ph idx="2" type="body"/>
          </p:nvPr>
        </p:nvSpPr>
        <p:spPr>
          <a:xfrm>
            <a:off x="648000" y="1641600"/>
            <a:ext cx="6419262" cy="718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" name="Google Shape;95;p108"/>
          <p:cNvSpPr txBox="1"/>
          <p:nvPr>
            <p:ph idx="12" type="sldNum"/>
          </p:nvPr>
        </p:nvSpPr>
        <p:spPr>
          <a:xfrm>
            <a:off x="648000" y="62832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wo Content" type="twoObj">
  <p:cSld name="TWO_OBJECTS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80"/>
          <p:cNvSpPr txBox="1"/>
          <p:nvPr>
            <p:ph type="title"/>
          </p:nvPr>
        </p:nvSpPr>
        <p:spPr>
          <a:xfrm>
            <a:off x="656964" y="237601"/>
            <a:ext cx="10515600" cy="10416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80"/>
          <p:cNvSpPr txBox="1"/>
          <p:nvPr>
            <p:ph idx="1" type="body"/>
          </p:nvPr>
        </p:nvSpPr>
        <p:spPr>
          <a:xfrm>
            <a:off x="656964" y="1608663"/>
            <a:ext cx="53280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1pPr>
            <a:lvl2pPr indent="-342900" lvl="1" marL="914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2pPr>
            <a:lvl3pPr indent="-3429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3pPr>
            <a:lvl4pPr indent="-3429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4pPr>
            <a:lvl5pPr indent="-3429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80"/>
          <p:cNvSpPr txBox="1"/>
          <p:nvPr>
            <p:ph idx="2" type="body"/>
          </p:nvPr>
        </p:nvSpPr>
        <p:spPr>
          <a:xfrm>
            <a:off x="6207036" y="1614453"/>
            <a:ext cx="53280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1pPr>
            <a:lvl2pPr indent="-342900" lvl="1" marL="914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2pPr>
            <a:lvl3pPr indent="-3429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3pPr>
            <a:lvl4pPr indent="-3429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4pPr>
            <a:lvl5pPr indent="-3429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80"/>
          <p:cNvSpPr txBox="1"/>
          <p:nvPr>
            <p:ph idx="12" type="sldNum"/>
          </p:nvPr>
        </p:nvSpPr>
        <p:spPr>
          <a:xfrm>
            <a:off x="648000" y="628941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1"/>
          <p:cNvSpPr txBox="1"/>
          <p:nvPr>
            <p:ph type="title"/>
          </p:nvPr>
        </p:nvSpPr>
        <p:spPr>
          <a:xfrm>
            <a:off x="656964" y="237601"/>
            <a:ext cx="10515600" cy="10416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81"/>
          <p:cNvSpPr txBox="1"/>
          <p:nvPr>
            <p:ph idx="1" type="body"/>
          </p:nvPr>
        </p:nvSpPr>
        <p:spPr>
          <a:xfrm>
            <a:off x="656963" y="1608663"/>
            <a:ext cx="34200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/>
            </a:lvl1pPr>
            <a:lvl2pPr indent="-330200" lvl="1" marL="914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Char char="-"/>
              <a:defRPr sz="1600"/>
            </a:lvl2pPr>
            <a:lvl3pPr indent="-3175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  <a:defRPr sz="1400"/>
            </a:lvl3pPr>
            <a:lvl4pPr indent="-3048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Char char="-"/>
              <a:defRPr sz="1200"/>
            </a:lvl4pPr>
            <a:lvl5pPr indent="-3048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Char char="-"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" name="Google Shape;104;p81"/>
          <p:cNvSpPr txBox="1"/>
          <p:nvPr>
            <p:ph idx="2" type="body"/>
          </p:nvPr>
        </p:nvSpPr>
        <p:spPr>
          <a:xfrm>
            <a:off x="4386000" y="1614453"/>
            <a:ext cx="34200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/>
            </a:lvl1pPr>
            <a:lvl2pPr indent="-330200" lvl="1" marL="914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Char char="-"/>
              <a:defRPr sz="1600"/>
            </a:lvl2pPr>
            <a:lvl3pPr indent="-3175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  <a:defRPr sz="1400"/>
            </a:lvl3pPr>
            <a:lvl4pPr indent="-3048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Char char="-"/>
              <a:defRPr sz="1200"/>
            </a:lvl4pPr>
            <a:lvl5pPr indent="-3048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Char char="-"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" name="Google Shape;105;p81"/>
          <p:cNvSpPr txBox="1"/>
          <p:nvPr>
            <p:ph idx="12" type="sldNum"/>
          </p:nvPr>
        </p:nvSpPr>
        <p:spPr>
          <a:xfrm>
            <a:off x="648000" y="628941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6" name="Google Shape;106;p81"/>
          <p:cNvSpPr txBox="1"/>
          <p:nvPr>
            <p:ph idx="3" type="body"/>
          </p:nvPr>
        </p:nvSpPr>
        <p:spPr>
          <a:xfrm>
            <a:off x="8115037" y="1614453"/>
            <a:ext cx="34200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/>
            </a:lvl1pPr>
            <a:lvl2pPr indent="-330200" lvl="1" marL="914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Char char="-"/>
              <a:defRPr sz="1600"/>
            </a:lvl2pPr>
            <a:lvl3pPr indent="-3175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  <a:defRPr sz="1400"/>
            </a:lvl3pPr>
            <a:lvl4pPr indent="-3048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Char char="-"/>
              <a:defRPr sz="1200"/>
            </a:lvl4pPr>
            <a:lvl5pPr indent="-3048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Char char="-"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wo Content">
  <p:cSld name="2_Two Conten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82"/>
          <p:cNvSpPr txBox="1"/>
          <p:nvPr>
            <p:ph type="title"/>
          </p:nvPr>
        </p:nvSpPr>
        <p:spPr>
          <a:xfrm>
            <a:off x="656964" y="237601"/>
            <a:ext cx="10515600" cy="10416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82"/>
          <p:cNvSpPr txBox="1"/>
          <p:nvPr>
            <p:ph idx="1" type="body"/>
          </p:nvPr>
        </p:nvSpPr>
        <p:spPr>
          <a:xfrm>
            <a:off x="656964" y="1608663"/>
            <a:ext cx="53280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1pPr>
            <a:lvl2pPr indent="-342900" lvl="1" marL="914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2pPr>
            <a:lvl3pPr indent="-3429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3pPr>
            <a:lvl4pPr indent="-3429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4pPr>
            <a:lvl5pPr indent="-3429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" name="Google Shape;110;p82"/>
          <p:cNvSpPr txBox="1"/>
          <p:nvPr>
            <p:ph idx="2" type="body"/>
          </p:nvPr>
        </p:nvSpPr>
        <p:spPr>
          <a:xfrm>
            <a:off x="6589058" y="0"/>
            <a:ext cx="5602941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1pPr>
            <a:lvl2pPr indent="-342900" lvl="1" marL="914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2pPr>
            <a:lvl3pPr indent="-3429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3pPr>
            <a:lvl4pPr indent="-3429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4pPr>
            <a:lvl5pPr indent="-3429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82"/>
          <p:cNvSpPr txBox="1"/>
          <p:nvPr>
            <p:ph idx="12" type="sldNum"/>
          </p:nvPr>
        </p:nvSpPr>
        <p:spPr>
          <a:xfrm>
            <a:off x="648000" y="628941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3"/>
          <p:cNvSpPr txBox="1"/>
          <p:nvPr>
            <p:ph type="title"/>
          </p:nvPr>
        </p:nvSpPr>
        <p:spPr>
          <a:xfrm>
            <a:off x="656964" y="237601"/>
            <a:ext cx="10515600" cy="10416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83"/>
          <p:cNvSpPr txBox="1"/>
          <p:nvPr>
            <p:ph idx="12" type="sldNum"/>
          </p:nvPr>
        </p:nvSpPr>
        <p:spPr>
          <a:xfrm>
            <a:off x="648000" y="628941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1_Custom Layou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806ea13930_0_54"/>
          <p:cNvSpPr txBox="1"/>
          <p:nvPr>
            <p:ph idx="1" type="body"/>
          </p:nvPr>
        </p:nvSpPr>
        <p:spPr>
          <a:xfrm>
            <a:off x="1" y="2655132"/>
            <a:ext cx="12192000" cy="15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0" i="0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806ea13930_0_56"/>
          <p:cNvSpPr txBox="1"/>
          <p:nvPr/>
        </p:nvSpPr>
        <p:spPr>
          <a:xfrm>
            <a:off x="269383" y="2622379"/>
            <a:ext cx="10972800" cy="8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t/>
            </a:r>
            <a:endParaRPr b="1" i="0" sz="3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g2806ea13930_0_56"/>
          <p:cNvSpPr txBox="1"/>
          <p:nvPr>
            <p:ph idx="1" type="body"/>
          </p:nvPr>
        </p:nvSpPr>
        <p:spPr>
          <a:xfrm>
            <a:off x="0" y="3490808"/>
            <a:ext cx="12192000" cy="7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g2806ea13930_0_56"/>
          <p:cNvSpPr txBox="1"/>
          <p:nvPr>
            <p:ph idx="2" type="body"/>
          </p:nvPr>
        </p:nvSpPr>
        <p:spPr>
          <a:xfrm>
            <a:off x="0" y="2622379"/>
            <a:ext cx="12192000" cy="7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3. Pattern title page v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2"/>
          <p:cNvSpPr txBox="1"/>
          <p:nvPr>
            <p:ph idx="1" type="body"/>
          </p:nvPr>
        </p:nvSpPr>
        <p:spPr>
          <a:xfrm>
            <a:off x="648000" y="2359745"/>
            <a:ext cx="6419262" cy="7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" name="Google Shape;17;p62"/>
          <p:cNvSpPr txBox="1"/>
          <p:nvPr>
            <p:ph idx="2" type="body"/>
          </p:nvPr>
        </p:nvSpPr>
        <p:spPr>
          <a:xfrm>
            <a:off x="648000" y="1641600"/>
            <a:ext cx="6419262" cy="718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Google Shape;18;p62"/>
          <p:cNvSpPr txBox="1"/>
          <p:nvPr>
            <p:ph idx="12" type="sldNum"/>
          </p:nvPr>
        </p:nvSpPr>
        <p:spPr>
          <a:xfrm>
            <a:off x="648000" y="62832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1_Custom Layout">
    <p:bg>
      <p:bgPr>
        <a:noFill/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7"/>
          <p:cNvSpPr txBox="1"/>
          <p:nvPr>
            <p:ph idx="1" type="body"/>
          </p:nvPr>
        </p:nvSpPr>
        <p:spPr>
          <a:xfrm>
            <a:off x="648000" y="3224074"/>
            <a:ext cx="6419262" cy="7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67"/>
          <p:cNvSpPr txBox="1"/>
          <p:nvPr>
            <p:ph idx="2" type="body"/>
          </p:nvPr>
        </p:nvSpPr>
        <p:spPr>
          <a:xfrm>
            <a:off x="648000" y="2488267"/>
            <a:ext cx="6419262" cy="718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67"/>
          <p:cNvSpPr txBox="1"/>
          <p:nvPr>
            <p:ph idx="12" type="sldNum"/>
          </p:nvPr>
        </p:nvSpPr>
        <p:spPr>
          <a:xfrm>
            <a:off x="648000" y="62832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1_Custom Layout 2">
    <p:bg>
      <p:bgPr>
        <a:noFill/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8"/>
          <p:cNvSpPr txBox="1"/>
          <p:nvPr>
            <p:ph idx="1" type="body"/>
          </p:nvPr>
        </p:nvSpPr>
        <p:spPr>
          <a:xfrm>
            <a:off x="648000" y="3933946"/>
            <a:ext cx="6419262" cy="7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68"/>
          <p:cNvSpPr txBox="1"/>
          <p:nvPr>
            <p:ph idx="2" type="body"/>
          </p:nvPr>
        </p:nvSpPr>
        <p:spPr>
          <a:xfrm>
            <a:off x="648000" y="3210756"/>
            <a:ext cx="6419262" cy="718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68"/>
          <p:cNvSpPr txBox="1"/>
          <p:nvPr>
            <p:ph idx="12" type="sldNum"/>
          </p:nvPr>
        </p:nvSpPr>
        <p:spPr>
          <a:xfrm>
            <a:off x="648000" y="62832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1_Custom Layout 3">
    <p:bg>
      <p:bgPr>
        <a:noFill/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9"/>
          <p:cNvSpPr txBox="1"/>
          <p:nvPr>
            <p:ph idx="1" type="body"/>
          </p:nvPr>
        </p:nvSpPr>
        <p:spPr>
          <a:xfrm>
            <a:off x="5126400" y="2972009"/>
            <a:ext cx="6419262" cy="7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Google Shape;29;p69"/>
          <p:cNvSpPr txBox="1"/>
          <p:nvPr>
            <p:ph idx="2" type="body"/>
          </p:nvPr>
        </p:nvSpPr>
        <p:spPr>
          <a:xfrm>
            <a:off x="5126400" y="2232000"/>
            <a:ext cx="6419262" cy="718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Google Shape;30;p69"/>
          <p:cNvSpPr txBox="1"/>
          <p:nvPr>
            <p:ph idx="12" type="sldNum"/>
          </p:nvPr>
        </p:nvSpPr>
        <p:spPr>
          <a:xfrm>
            <a:off x="648000" y="62832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1_Custom Layout 4">
    <p:bg>
      <p:bgPr>
        <a:noFill/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0"/>
          <p:cNvSpPr txBox="1"/>
          <p:nvPr>
            <p:ph idx="1" type="body"/>
          </p:nvPr>
        </p:nvSpPr>
        <p:spPr>
          <a:xfrm>
            <a:off x="648000" y="2359745"/>
            <a:ext cx="6419262" cy="7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Google Shape;33;p70"/>
          <p:cNvSpPr txBox="1"/>
          <p:nvPr>
            <p:ph idx="2" type="body"/>
          </p:nvPr>
        </p:nvSpPr>
        <p:spPr>
          <a:xfrm>
            <a:off x="648000" y="1641600"/>
            <a:ext cx="6419262" cy="718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70"/>
          <p:cNvSpPr txBox="1"/>
          <p:nvPr>
            <p:ph idx="12" type="sldNum"/>
          </p:nvPr>
        </p:nvSpPr>
        <p:spPr>
          <a:xfrm>
            <a:off x="648000" y="62832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1_Custom Layout 5">
    <p:bg>
      <p:bgPr>
        <a:noFill/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1"/>
          <p:cNvSpPr txBox="1"/>
          <p:nvPr>
            <p:ph idx="1" type="body"/>
          </p:nvPr>
        </p:nvSpPr>
        <p:spPr>
          <a:xfrm>
            <a:off x="648000" y="2359745"/>
            <a:ext cx="6419262" cy="7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Google Shape;37;p71"/>
          <p:cNvSpPr txBox="1"/>
          <p:nvPr>
            <p:ph idx="2" type="body"/>
          </p:nvPr>
        </p:nvSpPr>
        <p:spPr>
          <a:xfrm>
            <a:off x="648000" y="1641600"/>
            <a:ext cx="6419262" cy="718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71"/>
          <p:cNvSpPr txBox="1"/>
          <p:nvPr>
            <p:ph idx="12" type="sldNum"/>
          </p:nvPr>
        </p:nvSpPr>
        <p:spPr>
          <a:xfrm>
            <a:off x="648000" y="62832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1_Custom Layout 6">
    <p:bg>
      <p:bgPr>
        <a:noFill/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2"/>
          <p:cNvSpPr txBox="1"/>
          <p:nvPr>
            <p:ph idx="1" type="body"/>
          </p:nvPr>
        </p:nvSpPr>
        <p:spPr>
          <a:xfrm>
            <a:off x="648000" y="4545384"/>
            <a:ext cx="6419262" cy="7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72"/>
          <p:cNvSpPr txBox="1"/>
          <p:nvPr>
            <p:ph idx="2" type="body"/>
          </p:nvPr>
        </p:nvSpPr>
        <p:spPr>
          <a:xfrm>
            <a:off x="648000" y="3827239"/>
            <a:ext cx="6419262" cy="718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Monda"/>
                <a:ea typeface="Monda"/>
                <a:cs typeface="Monda"/>
                <a:sym typeface="Mond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72"/>
          <p:cNvSpPr txBox="1"/>
          <p:nvPr>
            <p:ph idx="12" type="sldNum"/>
          </p:nvPr>
        </p:nvSpPr>
        <p:spPr>
          <a:xfrm>
            <a:off x="648000" y="62832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theme" Target="../theme/theme4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5" Type="http://schemas.openxmlformats.org/officeDocument/2006/relationships/theme" Target="../theme/theme5.xml"/><Relationship Id="rId1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theme" Target="../theme/theme3.xml"/><Relationship Id="rId10" Type="http://schemas.openxmlformats.org/officeDocument/2006/relationships/slideLayout" Target="../slideLayouts/slideLayout24.xml"/><Relationship Id="rId1" Type="http://schemas.openxmlformats.org/officeDocument/2006/relationships/image" Target="../media/image17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61"/>
          <p:cNvSpPr txBox="1"/>
          <p:nvPr>
            <p:ph idx="12" type="sldNum"/>
          </p:nvPr>
        </p:nvSpPr>
        <p:spPr>
          <a:xfrm>
            <a:off x="648000" y="62832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5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57"/>
          <p:cNvSpPr txBox="1"/>
          <p:nvPr>
            <p:ph type="title"/>
          </p:nvPr>
        </p:nvSpPr>
        <p:spPr>
          <a:xfrm>
            <a:off x="656964" y="237601"/>
            <a:ext cx="10515600" cy="10416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" name="Google Shape;81;p57"/>
          <p:cNvSpPr txBox="1"/>
          <p:nvPr>
            <p:ph idx="1" type="body"/>
          </p:nvPr>
        </p:nvSpPr>
        <p:spPr>
          <a:xfrm>
            <a:off x="656963" y="1610225"/>
            <a:ext cx="1086910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TR"/>
              <a:buChar char="-"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TR"/>
              <a:buChar char="-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TR"/>
              <a:buChar char="-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TR"/>
              <a:buChar char="-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TR"/>
              <a:buChar char="-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" name="Google Shape;82;p57"/>
          <p:cNvSpPr txBox="1"/>
          <p:nvPr>
            <p:ph idx="12" type="sldNum"/>
          </p:nvPr>
        </p:nvSpPr>
        <p:spPr>
          <a:xfrm>
            <a:off x="648000" y="628941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3" name="Google Shape;83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627925" y="6056750"/>
            <a:ext cx="2254700" cy="5978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g2806ea13930_0_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6" r:id="rId3"/>
    <p:sldLayoutId id="2147483677" r:id="rId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8.xml"/><Relationship Id="rId3" Type="http://schemas.openxmlformats.org/officeDocument/2006/relationships/comments" Target="../comments/comment1.xml"/><Relationship Id="rId4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3.jpg"/><Relationship Id="rId4" Type="http://schemas.openxmlformats.org/officeDocument/2006/relationships/image" Target="../media/image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6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.png"/><Relationship Id="rId4" Type="http://schemas.openxmlformats.org/officeDocument/2006/relationships/hyperlink" Target="https://triathlon.org/about/downloads/category/race_briefings" TargetMode="Externa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935251fd99_0_23"/>
          <p:cNvSpPr txBox="1"/>
          <p:nvPr>
            <p:ph idx="1" type="body"/>
          </p:nvPr>
        </p:nvSpPr>
        <p:spPr>
          <a:xfrm>
            <a:off x="648000" y="3299779"/>
            <a:ext cx="6054600" cy="7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</a:pPr>
            <a:r>
              <a:rPr lang="en-US">
                <a:solidFill>
                  <a:schemeClr val="accent2"/>
                </a:solidFill>
              </a:rPr>
              <a:t>Wednesday</a:t>
            </a:r>
            <a:r>
              <a:rPr lang="en-US">
                <a:solidFill>
                  <a:schemeClr val="accent2"/>
                </a:solidFill>
              </a:rPr>
              <a:t>,16 October 2024</a:t>
            </a:r>
            <a:endParaRPr/>
          </a:p>
        </p:txBody>
      </p:sp>
      <p:sp>
        <p:nvSpPr>
          <p:cNvPr id="128" name="Google Shape;128;g1935251fd99_0_23"/>
          <p:cNvSpPr txBox="1"/>
          <p:nvPr>
            <p:ph idx="2" type="body"/>
          </p:nvPr>
        </p:nvSpPr>
        <p:spPr>
          <a:xfrm>
            <a:off x="648000" y="1127775"/>
            <a:ext cx="8605500" cy="7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sz="3200"/>
              <a:t>AG Mixed Relay world Championships</a:t>
            </a:r>
            <a:endParaRPr sz="3200"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sz="3200"/>
              <a:t>Briefing</a:t>
            </a:r>
            <a:endParaRPr sz="3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4"/>
          <p:cNvSpPr txBox="1"/>
          <p:nvPr>
            <p:ph type="title"/>
          </p:nvPr>
        </p:nvSpPr>
        <p:spPr>
          <a:xfrm>
            <a:off x="656975" y="237600"/>
            <a:ext cx="10515600" cy="80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>
                <a:highlight>
                  <a:schemeClr val="accent6"/>
                </a:highlight>
              </a:rPr>
              <a:t>Check-in Procedure</a:t>
            </a:r>
            <a:endParaRPr b="1">
              <a:solidFill>
                <a:srgbClr val="FF0000"/>
              </a:solidFill>
              <a:highlight>
                <a:schemeClr val="accent6"/>
              </a:highlight>
            </a:endParaRPr>
          </a:p>
        </p:txBody>
      </p:sp>
      <p:sp>
        <p:nvSpPr>
          <p:cNvPr id="198" name="Google Shape;198;p14"/>
          <p:cNvSpPr txBox="1"/>
          <p:nvPr>
            <p:ph idx="12" type="sldNum"/>
          </p:nvPr>
        </p:nvSpPr>
        <p:spPr>
          <a:xfrm>
            <a:off x="648000" y="628941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9" name="Google Shape;199;p14"/>
          <p:cNvSpPr txBox="1"/>
          <p:nvPr/>
        </p:nvSpPr>
        <p:spPr>
          <a:xfrm>
            <a:off x="648000" y="1533475"/>
            <a:ext cx="10213500" cy="22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0300">
            <a:sp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en-US" sz="2000"/>
              <a:t>The Team must pass the check in at the same time.</a:t>
            </a:r>
            <a:endParaRPr sz="2000"/>
          </a:p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en-US" sz="2000"/>
              <a:t>When arriving at the Transition Area the following will take place:</a:t>
            </a:r>
            <a:endParaRPr sz="2000"/>
          </a:p>
          <a:p>
            <a:pPr indent="-3556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en-US" sz="2000"/>
              <a:t>Bicycle will be checked for compliance with World Triathlon Rules</a:t>
            </a:r>
            <a:endParaRPr sz="2000"/>
          </a:p>
          <a:p>
            <a:pPr indent="-3556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en-US" sz="2000"/>
              <a:t>National Federation Uniform will be checked</a:t>
            </a:r>
            <a:endParaRPr sz="2000"/>
          </a:p>
          <a:p>
            <a:pPr indent="-3556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2000"/>
              <a:buFont typeface="Arial"/>
              <a:buChar char="-"/>
            </a:pPr>
            <a:r>
              <a:rPr lang="en-US" sz="2000"/>
              <a:t>Swim caps, stickers and bib numbers will be checked</a:t>
            </a:r>
            <a:endParaRPr sz="2400">
              <a:solidFill>
                <a:schemeClr val="dk2"/>
              </a:solidFill>
            </a:endParaRPr>
          </a:p>
        </p:txBody>
      </p:sp>
      <p:pic>
        <p:nvPicPr>
          <p:cNvPr id="200" name="Google Shape;20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01030" y="6111928"/>
            <a:ext cx="2584928" cy="54259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4"/>
          <p:cNvSpPr/>
          <p:nvPr/>
        </p:nvSpPr>
        <p:spPr>
          <a:xfrm>
            <a:off x="867250" y="6331888"/>
            <a:ext cx="280200" cy="280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5"/>
          <p:cNvSpPr txBox="1"/>
          <p:nvPr/>
        </p:nvSpPr>
        <p:spPr>
          <a:xfrm>
            <a:off x="698100" y="202826"/>
            <a:ext cx="100878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212121"/>
                </a:solidFill>
                <a:highlight>
                  <a:schemeClr val="accent6"/>
                </a:highlight>
                <a:latin typeface="Arial"/>
                <a:ea typeface="Arial"/>
                <a:cs typeface="Arial"/>
                <a:sym typeface="Arial"/>
              </a:rPr>
              <a:t>AG </a:t>
            </a:r>
            <a:r>
              <a:rPr lang="en-US" sz="3200">
                <a:solidFill>
                  <a:srgbClr val="212121"/>
                </a:solidFill>
                <a:highlight>
                  <a:schemeClr val="accent6"/>
                </a:highlight>
              </a:rPr>
              <a:t>Mixed Relay -</a:t>
            </a:r>
            <a:r>
              <a:rPr b="0" i="0" lang="en-US" sz="32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 Race Day Check In </a:t>
            </a:r>
            <a:endParaRPr b="0" i="0" sz="3200" u="none" cap="none" strike="noStrike">
              <a:solidFill>
                <a:srgbClr val="21212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25"/>
          <p:cNvSpPr txBox="1"/>
          <p:nvPr/>
        </p:nvSpPr>
        <p:spPr>
          <a:xfrm>
            <a:off x="8321175" y="1094723"/>
            <a:ext cx="3366300" cy="52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check-in… </a:t>
            </a:r>
            <a:endParaRPr>
              <a:solidFill>
                <a:srgbClr val="21212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21212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Please have your wristband on and your bike &amp; helmet stickers attached </a:t>
            </a:r>
            <a:endParaRPr b="0" i="0" sz="2400" u="none" cap="none" strike="noStrike">
              <a:solidFill>
                <a:srgbClr val="21212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1212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12121"/>
                </a:solidFill>
              </a:rPr>
              <a:t>You are only using the top half of transition</a:t>
            </a:r>
            <a:endParaRPr sz="2400">
              <a:solidFill>
                <a:srgbClr val="21212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1212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12121"/>
                </a:solidFill>
              </a:rPr>
              <a:t>REMINDER: the Para athletes will be competing during this time</a:t>
            </a:r>
            <a:endParaRPr sz="2400">
              <a:solidFill>
                <a:srgbClr val="212121"/>
              </a:solidFill>
            </a:endParaRPr>
          </a:p>
        </p:txBody>
      </p:sp>
      <p:pic>
        <p:nvPicPr>
          <p:cNvPr id="209" name="Google Shape;20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9573" y="1316903"/>
            <a:ext cx="6935894" cy="449913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5"/>
          <p:cNvSpPr/>
          <p:nvPr/>
        </p:nvSpPr>
        <p:spPr>
          <a:xfrm rot="4212712">
            <a:off x="7147685" y="819809"/>
            <a:ext cx="421807" cy="1722242"/>
          </a:xfrm>
          <a:prstGeom prst="downArrow">
            <a:avLst>
              <a:gd fmla="val 50000" name="adj1"/>
              <a:gd fmla="val 88235" name="adj2"/>
            </a:avLst>
          </a:prstGeom>
          <a:solidFill>
            <a:schemeClr val="accent1"/>
          </a:solidFill>
          <a:ln cap="flat" cmpd="sng" w="25400">
            <a:solidFill>
              <a:srgbClr val="2249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01030" y="6111928"/>
            <a:ext cx="2584928" cy="54259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5"/>
          <p:cNvSpPr/>
          <p:nvPr/>
        </p:nvSpPr>
        <p:spPr>
          <a:xfrm>
            <a:off x="867250" y="6331888"/>
            <a:ext cx="280200" cy="280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"/>
          <p:cNvSpPr txBox="1"/>
          <p:nvPr>
            <p:ph type="title"/>
          </p:nvPr>
        </p:nvSpPr>
        <p:spPr>
          <a:xfrm>
            <a:off x="656975" y="181075"/>
            <a:ext cx="10515600" cy="89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Mixed Relay Start Times</a:t>
            </a:r>
            <a:endParaRPr/>
          </a:p>
        </p:txBody>
      </p:sp>
      <p:sp>
        <p:nvSpPr>
          <p:cNvPr id="218" name="Google Shape;218;p12"/>
          <p:cNvSpPr txBox="1"/>
          <p:nvPr>
            <p:ph idx="12" type="sldNum"/>
          </p:nvPr>
        </p:nvSpPr>
        <p:spPr>
          <a:xfrm>
            <a:off x="648000" y="628941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9" name="Google Shape;21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01030" y="6111928"/>
            <a:ext cx="2584928" cy="542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4934" y="1286175"/>
            <a:ext cx="9614600" cy="4421001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2"/>
          <p:cNvSpPr/>
          <p:nvPr/>
        </p:nvSpPr>
        <p:spPr>
          <a:xfrm>
            <a:off x="867250" y="6331888"/>
            <a:ext cx="280200" cy="280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2"/>
          <p:cNvSpPr txBox="1"/>
          <p:nvPr>
            <p:ph type="title"/>
          </p:nvPr>
        </p:nvSpPr>
        <p:spPr>
          <a:xfrm>
            <a:off x="656975" y="260275"/>
            <a:ext cx="10515600" cy="8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/>
              <a:t>World Triathlon Age Group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/>
              <a:t>Mixed Relay </a:t>
            </a:r>
            <a:r>
              <a:rPr lang="en-US"/>
              <a:t>Championships</a:t>
            </a:r>
            <a:endParaRPr/>
          </a:p>
        </p:txBody>
      </p:sp>
      <p:sp>
        <p:nvSpPr>
          <p:cNvPr id="227" name="Google Shape;227;p22"/>
          <p:cNvSpPr txBox="1"/>
          <p:nvPr>
            <p:ph idx="12" type="sldNum"/>
          </p:nvPr>
        </p:nvSpPr>
        <p:spPr>
          <a:xfrm>
            <a:off x="648000" y="628941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8" name="Google Shape;22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01030" y="6111928"/>
            <a:ext cx="2584928" cy="542591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2"/>
          <p:cNvSpPr txBox="1"/>
          <p:nvPr/>
        </p:nvSpPr>
        <p:spPr>
          <a:xfrm>
            <a:off x="656975" y="1655775"/>
            <a:ext cx="111000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/>
              <a:t>Swim 			</a:t>
            </a:r>
            <a:r>
              <a:rPr lang="en-US" sz="2000"/>
              <a:t>250m – 1 lap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/>
              <a:t>Bike 			</a:t>
            </a:r>
            <a:r>
              <a:rPr lang="en-US" sz="2000"/>
              <a:t>6km –1 lap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/>
              <a:t>Run 			</a:t>
            </a:r>
            <a:r>
              <a:rPr lang="en-US" sz="2000"/>
              <a:t>1,5km – 1 lap in the seafront</a:t>
            </a:r>
            <a:endParaRPr sz="2000"/>
          </a:p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Aid Station at the beginning of the run course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/>
              <a:t>Relay Zone	</a:t>
            </a:r>
            <a:r>
              <a:rPr lang="en-US" sz="2000"/>
              <a:t>	</a:t>
            </a:r>
            <a:r>
              <a:rPr lang="en-US" sz="2000"/>
              <a:t>At the end of the run section</a:t>
            </a:r>
            <a:endParaRPr sz="2000"/>
          </a:p>
        </p:txBody>
      </p:sp>
      <p:sp>
        <p:nvSpPr>
          <p:cNvPr id="230" name="Google Shape;230;p22"/>
          <p:cNvSpPr/>
          <p:nvPr/>
        </p:nvSpPr>
        <p:spPr>
          <a:xfrm>
            <a:off x="867250" y="6331888"/>
            <a:ext cx="280200" cy="280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0a77d42249_0_28"/>
          <p:cNvSpPr txBox="1"/>
          <p:nvPr>
            <p:ph type="title"/>
          </p:nvPr>
        </p:nvSpPr>
        <p:spPr>
          <a:xfrm>
            <a:off x="656975" y="181075"/>
            <a:ext cx="10515600" cy="89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Mixed Relay Course</a:t>
            </a:r>
            <a:endParaRPr/>
          </a:p>
        </p:txBody>
      </p:sp>
      <p:sp>
        <p:nvSpPr>
          <p:cNvPr id="236" name="Google Shape;236;g30a77d42249_0_28"/>
          <p:cNvSpPr txBox="1"/>
          <p:nvPr>
            <p:ph idx="12" type="sldNum"/>
          </p:nvPr>
        </p:nvSpPr>
        <p:spPr>
          <a:xfrm>
            <a:off x="648000" y="628941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7" name="Google Shape;237;g30a77d42249_0_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01030" y="6111928"/>
            <a:ext cx="2584928" cy="542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g30a77d42249_0_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708385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0bb2a28003_0_0"/>
          <p:cNvSpPr txBox="1"/>
          <p:nvPr>
            <p:ph type="title"/>
          </p:nvPr>
        </p:nvSpPr>
        <p:spPr>
          <a:xfrm>
            <a:off x="656975" y="237600"/>
            <a:ext cx="10515600" cy="86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Start Procedures – </a:t>
            </a:r>
            <a:r>
              <a:rPr lang="en-US">
                <a:solidFill>
                  <a:srgbClr val="212121"/>
                </a:solidFill>
              </a:rPr>
              <a:t>Age Group mixed Relay</a:t>
            </a:r>
            <a:endParaRPr>
              <a:solidFill>
                <a:srgbClr val="212121"/>
              </a:solidFill>
            </a:endParaRPr>
          </a:p>
        </p:txBody>
      </p:sp>
      <p:sp>
        <p:nvSpPr>
          <p:cNvPr id="244" name="Google Shape;244;g30bb2a28003_0_0"/>
          <p:cNvSpPr txBox="1"/>
          <p:nvPr>
            <p:ph idx="1" type="body"/>
          </p:nvPr>
        </p:nvSpPr>
        <p:spPr>
          <a:xfrm>
            <a:off x="648000" y="1425115"/>
            <a:ext cx="10869000" cy="30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b="1" lang="en-US" sz="2400"/>
              <a:t>Athlete A in position - start </a:t>
            </a:r>
            <a:r>
              <a:rPr b="1" lang="en-US"/>
              <a:t>line A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-363537" lvl="0" marL="363537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000"/>
              <a:buChar char="-"/>
            </a:pPr>
            <a:r>
              <a:rPr lang="en-US" sz="2000"/>
              <a:t>Follow instructions of the start officials </a:t>
            </a:r>
            <a:endParaRPr/>
          </a:p>
          <a:p>
            <a:pPr indent="-363537" lvl="0" marL="363537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000"/>
              <a:buChar char="-"/>
            </a:pPr>
            <a:r>
              <a:rPr lang="en-US" sz="2000"/>
              <a:t>1 minute before the start, you will be asked to line up and hold position.</a:t>
            </a:r>
            <a:endParaRPr/>
          </a:p>
          <a:p>
            <a:pPr indent="-363537" lvl="0" marL="363537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000"/>
              <a:buChar char="-"/>
            </a:pPr>
            <a:r>
              <a:rPr lang="en-US" sz="2000"/>
              <a:t>The start can be given any time after the Head Referee announces </a:t>
            </a:r>
            <a:r>
              <a:rPr lang="en-US" sz="2000">
                <a:extLst>
                  <a:ext uri="http://customooxmlschemas.google.com/">
                    <go:slidesCustomData xmlns:go="http://customooxmlschemas.google.com/" textRoundtripDataId="5"/>
                  </a:ext>
                </a:extLst>
              </a:rPr>
              <a:t>”On your mark”</a:t>
            </a:r>
            <a:endParaRPr/>
          </a:p>
          <a:p>
            <a:pPr indent="-363537" lvl="0" marL="363537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000"/>
              <a:buChar char="-"/>
            </a:pPr>
            <a:r>
              <a:rPr lang="en-US" sz="2000"/>
              <a:t>Air horn blast: The race starts</a:t>
            </a:r>
            <a:endParaRPr sz="2000"/>
          </a:p>
          <a:p>
            <a:pPr indent="-363537" lvl="0" marL="363537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Char char="-"/>
            </a:pPr>
            <a:r>
              <a:t/>
            </a:r>
            <a:endParaRPr sz="2000"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Other athletes start in start line B beside the relay change zone</a:t>
            </a:r>
            <a:endParaRPr/>
          </a:p>
        </p:txBody>
      </p:sp>
      <p:sp>
        <p:nvSpPr>
          <p:cNvPr id="245" name="Google Shape;245;g30bb2a28003_0_0"/>
          <p:cNvSpPr txBox="1"/>
          <p:nvPr>
            <p:ph idx="12" type="sldNum"/>
          </p:nvPr>
        </p:nvSpPr>
        <p:spPr>
          <a:xfrm>
            <a:off x="648000" y="628941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6" name="Google Shape;246;g30bb2a28003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01030" y="6111928"/>
            <a:ext cx="2584928" cy="542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0"/>
          <p:cNvSpPr txBox="1"/>
          <p:nvPr>
            <p:ph type="title"/>
          </p:nvPr>
        </p:nvSpPr>
        <p:spPr>
          <a:xfrm>
            <a:off x="656964" y="237601"/>
            <a:ext cx="10515600" cy="10416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False-start Procedures</a:t>
            </a:r>
            <a:endParaRPr/>
          </a:p>
        </p:txBody>
      </p:sp>
      <p:sp>
        <p:nvSpPr>
          <p:cNvPr id="252" name="Google Shape;252;p20"/>
          <p:cNvSpPr txBox="1"/>
          <p:nvPr>
            <p:ph idx="1" type="body"/>
          </p:nvPr>
        </p:nvSpPr>
        <p:spPr>
          <a:xfrm>
            <a:off x="647988" y="1660129"/>
            <a:ext cx="10869000" cy="17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b="1" lang="en-US" sz="2000"/>
              <a:t>False-start (many athletes)</a:t>
            </a:r>
            <a:endParaRPr b="1" sz="2000">
              <a:latin typeface="Arial"/>
              <a:ea typeface="Arial"/>
              <a:cs typeface="Arial"/>
              <a:sym typeface="Arial"/>
            </a:endParaRPr>
          </a:p>
          <a:p>
            <a:pPr indent="-363538" lvl="0" marL="363538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000"/>
              <a:buChar char="-"/>
            </a:pPr>
            <a:r>
              <a:rPr lang="en-US" sz="2000"/>
              <a:t>Several horn blasts</a:t>
            </a:r>
            <a:endParaRPr sz="2000"/>
          </a:p>
          <a:p>
            <a:pPr indent="-363538" lvl="0" marL="363538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000"/>
              <a:buChar char="-"/>
            </a:pPr>
            <a:r>
              <a:rPr lang="en-US" sz="2000"/>
              <a:t>Kayaks move in front of you</a:t>
            </a:r>
            <a:endParaRPr sz="2000"/>
          </a:p>
          <a:p>
            <a:pPr indent="-363538" lvl="0" marL="363538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000"/>
              <a:buChar char="-"/>
            </a:pPr>
            <a:r>
              <a:rPr lang="en-US" sz="2000"/>
              <a:t>Everyone goes back to her/his original start spot</a:t>
            </a:r>
            <a:endParaRPr sz="2000"/>
          </a:p>
        </p:txBody>
      </p:sp>
      <p:sp>
        <p:nvSpPr>
          <p:cNvPr id="253" name="Google Shape;253;p20"/>
          <p:cNvSpPr txBox="1"/>
          <p:nvPr>
            <p:ph idx="12" type="sldNum"/>
          </p:nvPr>
        </p:nvSpPr>
        <p:spPr>
          <a:xfrm>
            <a:off x="648000" y="628941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4" name="Google Shape;25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01030" y="6111928"/>
            <a:ext cx="2584928" cy="542591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0"/>
          <p:cNvSpPr txBox="1"/>
          <p:nvPr>
            <p:ph idx="1" type="body"/>
          </p:nvPr>
        </p:nvSpPr>
        <p:spPr>
          <a:xfrm>
            <a:off x="601013" y="3668204"/>
            <a:ext cx="10869000" cy="8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b="1" lang="en-US" sz="2000"/>
              <a:t>False-start (few athletes)</a:t>
            </a:r>
            <a:endParaRPr b="1" sz="2000">
              <a:latin typeface="Arial"/>
              <a:ea typeface="Arial"/>
              <a:cs typeface="Arial"/>
              <a:sym typeface="Arial"/>
            </a:endParaRPr>
          </a:p>
          <a:p>
            <a:pPr indent="-363537" lvl="0" marL="363537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000"/>
              <a:buChar char="-"/>
            </a:pPr>
            <a:r>
              <a:rPr lang="en-US" sz="2000"/>
              <a:t>10 seconds penalty served in T1</a:t>
            </a:r>
            <a:endParaRPr sz="2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34776c99b5_0_19"/>
          <p:cNvSpPr txBox="1"/>
          <p:nvPr>
            <p:ph type="title"/>
          </p:nvPr>
        </p:nvSpPr>
        <p:spPr>
          <a:xfrm>
            <a:off x="656971" y="237600"/>
            <a:ext cx="6282300" cy="10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/>
              <a:t>Swim course</a:t>
            </a:r>
            <a:endParaRPr sz="24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g134776c99b5_0_19"/>
          <p:cNvSpPr txBox="1"/>
          <p:nvPr>
            <p:ph idx="1" type="body"/>
          </p:nvPr>
        </p:nvSpPr>
        <p:spPr>
          <a:xfrm>
            <a:off x="648000" y="1186062"/>
            <a:ext cx="10869000" cy="49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3537" lvl="0" marL="36353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On 16</a:t>
            </a:r>
            <a:r>
              <a:rPr baseline="30000" lang="en-US" sz="2000"/>
              <a:t>th</a:t>
            </a:r>
            <a:r>
              <a:rPr lang="en-US" sz="2000"/>
              <a:t> of October at 10:00 am 		</a:t>
            </a:r>
            <a:endParaRPr sz="2000"/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WBGT: 	</a:t>
            </a:r>
            <a:r>
              <a:rPr lang="en-US"/>
              <a:t>19.6</a:t>
            </a:r>
            <a:r>
              <a:rPr lang="en-US" sz="2000"/>
              <a:t>°C </a:t>
            </a:r>
            <a:endParaRPr sz="2000"/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Air temperature: </a:t>
            </a:r>
            <a:r>
              <a:rPr lang="en-US"/>
              <a:t>20.3</a:t>
            </a:r>
            <a:r>
              <a:rPr lang="en-US" sz="2000"/>
              <a:t> °C</a:t>
            </a:r>
            <a:endParaRPr sz="2000"/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Water temperature: 19.</a:t>
            </a:r>
            <a:r>
              <a:rPr lang="en-US"/>
              <a:t>2</a:t>
            </a:r>
            <a:r>
              <a:rPr lang="en-US" sz="2000"/>
              <a:t> °C</a:t>
            </a:r>
            <a:endParaRPr sz="2000"/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Relative Humidity: </a:t>
            </a:r>
            <a:r>
              <a:rPr lang="en-US"/>
              <a:t>89</a:t>
            </a:r>
            <a:r>
              <a:rPr lang="en-US" sz="2000"/>
              <a:t>%</a:t>
            </a:r>
            <a:endParaRPr sz="2000"/>
          </a:p>
          <a:p>
            <a:pPr indent="-363220" lvl="0" marL="36322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70707"/>
              </a:buClr>
              <a:buSzPts val="2000"/>
              <a:buChar char="-"/>
            </a:pPr>
            <a:r>
              <a:rPr lang="en-US" sz="2000">
                <a:solidFill>
                  <a:srgbClr val="070707"/>
                </a:solidFill>
                <a:extLst>
                  <a:ext uri="http://customooxmlschemas.google.com/">
                    <go:slidesCustomData xmlns:go="http://customooxmlschemas.google.com/" textRoundtripDataId="6"/>
                  </a:ext>
                </a:extLst>
              </a:rPr>
              <a:t>Wetsuits allowed/not allowed. The Head Referee will make the decision on wetsuit use 1 hr before race start.</a:t>
            </a:r>
            <a:endParaRPr sz="2000">
              <a:solidFill>
                <a:srgbClr val="070707"/>
              </a:solidFill>
            </a:endParaRPr>
          </a:p>
          <a:p>
            <a:pPr indent="-363537" lvl="0" marL="363537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70707"/>
              </a:buClr>
              <a:buSzPts val="2000"/>
              <a:buChar char="-"/>
            </a:pPr>
            <a:r>
              <a:rPr lang="en-US" sz="2000">
                <a:solidFill>
                  <a:srgbClr val="070707"/>
                </a:solidFill>
              </a:rPr>
              <a:t>A athlete - </a:t>
            </a:r>
            <a:r>
              <a:rPr lang="en-US" sz="2000">
                <a:solidFill>
                  <a:srgbClr val="070707"/>
                </a:solidFill>
              </a:rPr>
              <a:t>Keep the </a:t>
            </a:r>
            <a:r>
              <a:rPr b="1" lang="en-US" sz="2000">
                <a:solidFill>
                  <a:srgbClr val="070707"/>
                </a:solidFill>
                <a:extLst>
                  <a:ext uri="http://customooxmlschemas.google.com/">
                    <go:slidesCustomData xmlns:go="http://customooxmlschemas.google.com/" textRoundtripDataId="7"/>
                  </a:ext>
                </a:extLst>
              </a:rPr>
              <a:t>orange </a:t>
            </a:r>
            <a:r>
              <a:rPr lang="en-US" sz="2000">
                <a:solidFill>
                  <a:srgbClr val="070707"/>
                </a:solidFill>
              </a:rPr>
              <a:t>buoys </a:t>
            </a:r>
            <a:r>
              <a:rPr lang="en-US" sz="2000">
                <a:solidFill>
                  <a:srgbClr val="070707"/>
                </a:solidFill>
              </a:rPr>
              <a:t>on your LEFT shoulder (counter clockwise)</a:t>
            </a:r>
            <a:endParaRPr sz="2000">
              <a:solidFill>
                <a:srgbClr val="070707"/>
              </a:solidFill>
            </a:endParaRPr>
          </a:p>
          <a:p>
            <a:pPr indent="-363537" lvl="0" marL="363537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70707"/>
              </a:buClr>
              <a:buSzPts val="2000"/>
              <a:buChar char="-"/>
            </a:pPr>
            <a:r>
              <a:rPr lang="en-US" sz="2000">
                <a:solidFill>
                  <a:srgbClr val="070707"/>
                </a:solidFill>
              </a:rPr>
              <a:t>B/C/D athletes - </a:t>
            </a:r>
            <a:r>
              <a:rPr lang="en-US" sz="2000">
                <a:solidFill>
                  <a:srgbClr val="070707"/>
                </a:solidFill>
              </a:rPr>
              <a:t>Keep the </a:t>
            </a:r>
            <a:r>
              <a:rPr b="1" lang="en-US" sz="2000">
                <a:solidFill>
                  <a:srgbClr val="070707"/>
                </a:solidFill>
                <a:extLst>
                  <a:ext uri="http://customooxmlschemas.google.com/">
                    <go:slidesCustomData xmlns:go="http://customooxmlschemas.google.com/" textRoundtripDataId="8"/>
                  </a:ext>
                </a:extLst>
              </a:rPr>
              <a:t>yellow </a:t>
            </a:r>
            <a:r>
              <a:rPr lang="en-US" sz="2000">
                <a:solidFill>
                  <a:srgbClr val="070707"/>
                </a:solidFill>
              </a:rPr>
              <a:t>buoys on your RIGHT shoulder ( clockwise)</a:t>
            </a:r>
            <a:endParaRPr sz="2000">
              <a:solidFill>
                <a:srgbClr val="070707"/>
              </a:solidFill>
            </a:endParaRPr>
          </a:p>
          <a:p>
            <a:pPr indent="-363537" lvl="0" marL="363537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Take cap, goggles to transition into your area</a:t>
            </a:r>
            <a:endParaRPr sz="2000"/>
          </a:p>
          <a:p>
            <a:pPr indent="-363537" lvl="0" marL="363537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No swim warm up area is provided</a:t>
            </a:r>
            <a:endParaRPr sz="2000"/>
          </a:p>
          <a:p>
            <a:pPr indent="-363537" lvl="0" marL="363537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12121"/>
              </a:buClr>
              <a:buSzPts val="2000"/>
              <a:buChar char="-"/>
            </a:pPr>
            <a:r>
              <a:rPr lang="en-US" sz="2000">
                <a:solidFill>
                  <a:srgbClr val="212121"/>
                </a:solidFill>
              </a:rPr>
              <a:t>Swim exit to transition area path is carpeted. </a:t>
            </a:r>
            <a:endParaRPr sz="2000">
              <a:solidFill>
                <a:srgbClr val="212121"/>
              </a:solidFill>
            </a:endParaRPr>
          </a:p>
          <a:p>
            <a:pPr indent="-363537" lvl="0" marL="363537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12121"/>
              </a:buClr>
              <a:buSzPts val="2000"/>
              <a:buChar char="-"/>
            </a:pPr>
            <a:r>
              <a:rPr lang="en-US" sz="2000">
                <a:solidFill>
                  <a:srgbClr val="212121"/>
                </a:solidFill>
              </a:rPr>
              <a:t>Aid station is available at the swim exit. </a:t>
            </a:r>
            <a:endParaRPr sz="2000">
              <a:solidFill>
                <a:srgbClr val="212121"/>
              </a:solidFill>
            </a:endParaRPr>
          </a:p>
        </p:txBody>
      </p:sp>
      <p:sp>
        <p:nvSpPr>
          <p:cNvPr id="262" name="Google Shape;262;g134776c99b5_0_19"/>
          <p:cNvSpPr txBox="1"/>
          <p:nvPr>
            <p:ph idx="12" type="sldNum"/>
          </p:nvPr>
        </p:nvSpPr>
        <p:spPr>
          <a:xfrm>
            <a:off x="648000" y="628941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3" name="Google Shape;263;g134776c99b5_0_19"/>
          <p:cNvSpPr/>
          <p:nvPr/>
        </p:nvSpPr>
        <p:spPr>
          <a:xfrm>
            <a:off x="5252725" y="1367800"/>
            <a:ext cx="997500" cy="4749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Google Shape;264;g134776c99b5_0_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01030" y="6111928"/>
            <a:ext cx="2584928" cy="542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0a77d42249_0_39"/>
          <p:cNvSpPr txBox="1"/>
          <p:nvPr>
            <p:ph type="title"/>
          </p:nvPr>
        </p:nvSpPr>
        <p:spPr>
          <a:xfrm>
            <a:off x="656964" y="237601"/>
            <a:ext cx="10515600" cy="1041600"/>
          </a:xfrm>
          <a:prstGeom prst="rect">
            <a:avLst/>
          </a:prstGeom>
        </p:spPr>
        <p:txBody>
          <a:bodyPr anchorCtr="0" anchor="ctr" bIns="45700" lIns="0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Swim course</a:t>
            </a:r>
            <a:endParaRPr/>
          </a:p>
        </p:txBody>
      </p:sp>
      <p:sp>
        <p:nvSpPr>
          <p:cNvPr id="270" name="Google Shape;270;g30a77d42249_0_39"/>
          <p:cNvSpPr txBox="1"/>
          <p:nvPr>
            <p:ph idx="12" type="sldNum"/>
          </p:nvPr>
        </p:nvSpPr>
        <p:spPr>
          <a:xfrm>
            <a:off x="648000" y="6289419"/>
            <a:ext cx="2743200" cy="365100"/>
          </a:xfrm>
          <a:prstGeom prst="rect">
            <a:avLst/>
          </a:prstGeom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1" name="Google Shape;271;g30a77d42249_0_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900" y="1400058"/>
            <a:ext cx="8657427" cy="4768524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g30a77d42249_0_39"/>
          <p:cNvSpPr txBox="1"/>
          <p:nvPr/>
        </p:nvSpPr>
        <p:spPr>
          <a:xfrm>
            <a:off x="775075" y="3359775"/>
            <a:ext cx="1503300" cy="44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</a:rPr>
              <a:t>Start A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273" name="Google Shape;273;g30a77d42249_0_39"/>
          <p:cNvSpPr/>
          <p:nvPr/>
        </p:nvSpPr>
        <p:spPr>
          <a:xfrm rot="10800000">
            <a:off x="6951650" y="2486150"/>
            <a:ext cx="2055000" cy="129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74" name="Google Shape;274;g30a77d42249_0_39"/>
          <p:cNvSpPr txBox="1"/>
          <p:nvPr/>
        </p:nvSpPr>
        <p:spPr>
          <a:xfrm>
            <a:off x="9118350" y="2216450"/>
            <a:ext cx="2149200" cy="2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</a:rPr>
              <a:t>Start B,C,D</a:t>
            </a:r>
            <a:endParaRPr sz="2400">
              <a:solidFill>
                <a:srgbClr val="FF0000"/>
              </a:solidFill>
            </a:endParaRPr>
          </a:p>
        </p:txBody>
      </p:sp>
      <p:cxnSp>
        <p:nvCxnSpPr>
          <p:cNvPr id="275" name="Google Shape;275;g30a77d42249_0_39"/>
          <p:cNvCxnSpPr/>
          <p:nvPr/>
        </p:nvCxnSpPr>
        <p:spPr>
          <a:xfrm>
            <a:off x="2325150" y="4180550"/>
            <a:ext cx="434400" cy="1174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6" name="Google Shape;276;g30a77d42249_0_39"/>
          <p:cNvCxnSpPr/>
          <p:nvPr/>
        </p:nvCxnSpPr>
        <p:spPr>
          <a:xfrm>
            <a:off x="7327475" y="2735900"/>
            <a:ext cx="434400" cy="1174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7" name="Google Shape;277;g30a77d42249_0_39"/>
          <p:cNvCxnSpPr/>
          <p:nvPr/>
        </p:nvCxnSpPr>
        <p:spPr>
          <a:xfrm flipH="1">
            <a:off x="5213500" y="4051375"/>
            <a:ext cx="1914600" cy="469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9"/>
          <p:cNvSpPr txBox="1"/>
          <p:nvPr>
            <p:ph type="title"/>
          </p:nvPr>
        </p:nvSpPr>
        <p:spPr>
          <a:xfrm>
            <a:off x="656964" y="237601"/>
            <a:ext cx="10515600" cy="10416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070707"/>
                </a:solidFill>
              </a:rPr>
              <a:t>Transition Area - details</a:t>
            </a:r>
            <a:endParaRPr sz="2400">
              <a:solidFill>
                <a:srgbClr val="07070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49"/>
          <p:cNvSpPr txBox="1"/>
          <p:nvPr>
            <p:ph idx="1" type="body"/>
          </p:nvPr>
        </p:nvSpPr>
        <p:spPr>
          <a:xfrm>
            <a:off x="666036" y="1111817"/>
            <a:ext cx="10869000" cy="36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-363537" lvl="0" marL="363537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000"/>
              <a:buChar char="-"/>
            </a:pPr>
            <a:r>
              <a:rPr lang="en-US" sz="2000">
                <a:solidFill>
                  <a:schemeClr val="dk2"/>
                </a:solidFill>
              </a:rPr>
              <a:t>Traditional Bike Racks – numbered – with A/B/C/D</a:t>
            </a:r>
            <a:endParaRPr sz="2000">
              <a:solidFill>
                <a:schemeClr val="dk2"/>
              </a:solidFill>
            </a:endParaRPr>
          </a:p>
          <a:p>
            <a:pPr indent="-363537" lvl="0" marL="363537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000"/>
              <a:buChar char="-"/>
            </a:pPr>
            <a:r>
              <a:rPr lang="en-US" sz="2000">
                <a:solidFill>
                  <a:schemeClr val="dk2"/>
                </a:solidFill>
              </a:rPr>
              <a:t>All equipment within your space</a:t>
            </a:r>
            <a:endParaRPr sz="2000">
              <a:solidFill>
                <a:schemeClr val="dk2"/>
              </a:solidFill>
            </a:endParaRPr>
          </a:p>
          <a:p>
            <a:pPr indent="-363537" lvl="0" marL="363537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000"/>
              <a:buChar char="-"/>
            </a:pPr>
            <a:r>
              <a:rPr lang="en-US" sz="2000">
                <a:solidFill>
                  <a:schemeClr val="dk2"/>
                </a:solidFill>
              </a:rPr>
              <a:t>Remember to fasten your helmet before removing your bike from the rack and do not unfasten your helmet until your bike is racked in T2</a:t>
            </a:r>
            <a:endParaRPr>
              <a:solidFill>
                <a:schemeClr val="dk2"/>
              </a:solidFill>
            </a:endParaRPr>
          </a:p>
          <a:p>
            <a:pPr indent="-363537" lvl="0" marL="363537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000"/>
              <a:buChar char="-"/>
            </a:pPr>
            <a:r>
              <a:rPr lang="en-US" sz="2000">
                <a:solidFill>
                  <a:schemeClr val="dk2"/>
                </a:solidFill>
              </a:rPr>
              <a:t>Race bib number is not mandatory for the bike segment, but MANDATORY for the run</a:t>
            </a:r>
            <a:endParaRPr sz="2000">
              <a:solidFill>
                <a:schemeClr val="dk2"/>
              </a:solidFill>
            </a:endParaRPr>
          </a:p>
          <a:p>
            <a:pPr indent="-363537" lvl="0" marL="363537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000"/>
              <a:buChar char="-"/>
            </a:pPr>
            <a:r>
              <a:rPr lang="en-US" sz="2000">
                <a:solidFill>
                  <a:schemeClr val="dk2"/>
                </a:solidFill>
              </a:rPr>
              <a:t>Mount line is at </a:t>
            </a:r>
            <a:r>
              <a:rPr lang="en-US" sz="2000">
                <a:solidFill>
                  <a:schemeClr val="dk2"/>
                </a:solidFill>
                <a:highlight>
                  <a:srgbClr val="FFFF00"/>
                </a:highlight>
              </a:rPr>
              <a:t>the exit of transition </a:t>
            </a:r>
            <a:endParaRPr>
              <a:solidFill>
                <a:schemeClr val="dk2"/>
              </a:solidFill>
              <a:highlight>
                <a:srgbClr val="FFFF00"/>
              </a:highlight>
            </a:endParaRPr>
          </a:p>
          <a:p>
            <a:pPr indent="-363537" lvl="0" marL="363537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000"/>
              <a:buChar char="-"/>
            </a:pPr>
            <a:r>
              <a:rPr lang="en-US" sz="2000">
                <a:solidFill>
                  <a:schemeClr val="dk2"/>
                </a:solidFill>
              </a:rPr>
              <a:t>Dismount line is at the </a:t>
            </a:r>
            <a:r>
              <a:rPr lang="en-US" sz="2000">
                <a:solidFill>
                  <a:schemeClr val="dk2"/>
                </a:solidFill>
                <a:highlight>
                  <a:srgbClr val="FFFF00"/>
                </a:highlight>
              </a:rPr>
              <a:t>entrance of transition </a:t>
            </a:r>
            <a:endParaRPr sz="2000">
              <a:solidFill>
                <a:schemeClr val="dk2"/>
              </a:solidFill>
              <a:highlight>
                <a:srgbClr val="FFFF00"/>
              </a:highlight>
            </a:endParaRPr>
          </a:p>
          <a:p>
            <a:pPr indent="-363537" lvl="0" marL="363537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000"/>
              <a:buChar char="-"/>
            </a:pPr>
            <a:r>
              <a:rPr lang="en-US" sz="2000">
                <a:solidFill>
                  <a:schemeClr val="dk2"/>
                </a:solidFill>
              </a:rPr>
              <a:t>Mount line is </a:t>
            </a:r>
            <a:r>
              <a:rPr b="1" lang="en-US" sz="2000">
                <a:solidFill>
                  <a:schemeClr val="dk2"/>
                </a:solidFill>
              </a:rPr>
              <a:t>green</a:t>
            </a:r>
            <a:r>
              <a:rPr lang="en-US" sz="2000">
                <a:solidFill>
                  <a:schemeClr val="dk2"/>
                </a:solidFill>
              </a:rPr>
              <a:t>  /  Dismount line is </a:t>
            </a:r>
            <a:r>
              <a:rPr b="1" lang="en-US" sz="2000">
                <a:solidFill>
                  <a:schemeClr val="dk2"/>
                </a:solidFill>
              </a:rPr>
              <a:t>red</a:t>
            </a:r>
            <a:r>
              <a:rPr lang="en-US" sz="2000">
                <a:solidFill>
                  <a:schemeClr val="dk2"/>
                </a:solidFill>
              </a:rPr>
              <a:t>. 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284" name="Google Shape;284;p49"/>
          <p:cNvSpPr txBox="1"/>
          <p:nvPr>
            <p:ph idx="12" type="sldNum"/>
          </p:nvPr>
        </p:nvSpPr>
        <p:spPr>
          <a:xfrm>
            <a:off x="648000" y="628941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85" name="Google Shape;285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01030" y="6111928"/>
            <a:ext cx="2584928" cy="542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"/>
          <p:cNvSpPr txBox="1"/>
          <p:nvPr>
            <p:ph idx="1" type="body"/>
          </p:nvPr>
        </p:nvSpPr>
        <p:spPr>
          <a:xfrm>
            <a:off x="648000" y="1328301"/>
            <a:ext cx="6419262" cy="41987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3800"/>
              <a:buNone/>
            </a:pPr>
            <a:r>
              <a:rPr lang="en-US" sz="2000"/>
              <a:t>Welcome and Introduction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3800"/>
              <a:buNone/>
            </a:pPr>
            <a:r>
              <a:rPr lang="en-US" sz="2000"/>
              <a:t>Competition Jury</a:t>
            </a:r>
            <a:endParaRPr sz="2000"/>
          </a:p>
          <a:p>
            <a:pPr indent="0" lvl="0" marL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3800"/>
              <a:buNone/>
            </a:pPr>
            <a:r>
              <a:rPr lang="en-US" sz="2000"/>
              <a:t>Schedules and Timetables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3800"/>
              <a:buNone/>
            </a:pPr>
            <a:r>
              <a:rPr lang="en-US" sz="2000"/>
              <a:t>Check-in and Procedures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3800"/>
              <a:buNone/>
            </a:pPr>
            <a:r>
              <a:rPr lang="en-US" sz="2000"/>
              <a:t>The Course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3800"/>
              <a:buNone/>
            </a:pPr>
            <a:r>
              <a:rPr lang="en-US" sz="2000"/>
              <a:t>Post-Race Procedures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3800"/>
              <a:buNone/>
            </a:pPr>
            <a:r>
              <a:rPr lang="en-US" sz="2000"/>
              <a:t>Water Quality Test Results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3800"/>
              <a:buNone/>
            </a:pPr>
            <a:r>
              <a:rPr lang="en-US" sz="2000">
                <a:solidFill>
                  <a:schemeClr val="lt1"/>
                </a:solidFill>
              </a:rPr>
              <a:t>Weather forecast</a:t>
            </a:r>
            <a:endParaRPr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34" name="Google Shape;134;p3"/>
          <p:cNvSpPr txBox="1"/>
          <p:nvPr>
            <p:ph idx="2" type="body"/>
          </p:nvPr>
        </p:nvSpPr>
        <p:spPr>
          <a:xfrm>
            <a:off x="647999" y="427651"/>
            <a:ext cx="11453285" cy="718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/>
              <a:t>Agenda – Mixed Relay</a:t>
            </a:r>
            <a:r>
              <a:rPr lang="en-US" sz="3200"/>
              <a:t> World Championships</a:t>
            </a:r>
            <a:endParaRPr/>
          </a:p>
        </p:txBody>
      </p:sp>
      <p:sp>
        <p:nvSpPr>
          <p:cNvPr id="135" name="Google Shape;135;p3"/>
          <p:cNvSpPr txBox="1"/>
          <p:nvPr>
            <p:ph idx="12" type="sldNum"/>
          </p:nvPr>
        </p:nvSpPr>
        <p:spPr>
          <a:xfrm>
            <a:off x="648000" y="62832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4"/>
          <p:cNvSpPr txBox="1"/>
          <p:nvPr>
            <p:ph type="title"/>
          </p:nvPr>
        </p:nvSpPr>
        <p:spPr>
          <a:xfrm>
            <a:off x="656964" y="237601"/>
            <a:ext cx="10515600" cy="10416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FF0000"/>
                </a:solidFill>
              </a:rPr>
              <a:t>Transition Area – T1</a:t>
            </a:r>
            <a:endParaRPr sz="2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54"/>
          <p:cNvSpPr txBox="1"/>
          <p:nvPr>
            <p:ph idx="12" type="sldNum"/>
          </p:nvPr>
        </p:nvSpPr>
        <p:spPr>
          <a:xfrm>
            <a:off x="648000" y="628941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2" name="Google Shape;292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7973" y="1147666"/>
            <a:ext cx="7799861" cy="5059562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54"/>
          <p:cNvSpPr txBox="1"/>
          <p:nvPr/>
        </p:nvSpPr>
        <p:spPr>
          <a:xfrm>
            <a:off x="9040999" y="3174647"/>
            <a:ext cx="1920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Mount Line Here</a:t>
            </a:r>
            <a:endParaRPr/>
          </a:p>
        </p:txBody>
      </p:sp>
      <p:sp>
        <p:nvSpPr>
          <p:cNvPr id="294" name="Google Shape;294;p54"/>
          <p:cNvSpPr/>
          <p:nvPr/>
        </p:nvSpPr>
        <p:spPr>
          <a:xfrm flipH="1">
            <a:off x="7557188" y="3262999"/>
            <a:ext cx="1378800" cy="131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2FE182"/>
          </a:solidFill>
          <a:ln cap="flat" cmpd="sng" w="25400">
            <a:solidFill>
              <a:srgbClr val="2FE18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5" name="Google Shape;295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01030" y="6111928"/>
            <a:ext cx="2584928" cy="542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e7d44473bf_1_7"/>
          <p:cNvSpPr txBox="1"/>
          <p:nvPr>
            <p:ph type="title"/>
          </p:nvPr>
        </p:nvSpPr>
        <p:spPr>
          <a:xfrm>
            <a:off x="656964" y="161401"/>
            <a:ext cx="10515600" cy="10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/>
              <a:t>Bike course</a:t>
            </a:r>
            <a:endParaRPr sz="24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g1e7d44473bf_1_7"/>
          <p:cNvSpPr txBox="1"/>
          <p:nvPr>
            <p:ph idx="1" type="body"/>
          </p:nvPr>
        </p:nvSpPr>
        <p:spPr>
          <a:xfrm>
            <a:off x="648000" y="1355450"/>
            <a:ext cx="3990600" cy="50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-355600" lvl="0" marL="3429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Numerous speed-bumps in the city</a:t>
            </a:r>
            <a:endParaRPr sz="2000"/>
          </a:p>
          <a:p>
            <a:pPr indent="-355600" lvl="0" marL="3429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F0000"/>
              </a:buClr>
              <a:buSzPts val="2000"/>
              <a:buChar char="-"/>
            </a:pPr>
            <a:r>
              <a:rPr b="1" lang="en-US" sz="2000">
                <a:solidFill>
                  <a:srgbClr val="FF0000"/>
                </a:solidFill>
                <a:extLst>
                  <a:ext uri="http://customooxmlschemas.google.com/">
                    <go:slidesCustomData xmlns:go="http://customooxmlschemas.google.com/" textRoundtripDataId="9"/>
                  </a:ext>
                </a:extLst>
              </a:rPr>
              <a:t>Drafting is allowed</a:t>
            </a:r>
            <a:r>
              <a:rPr b="1" lang="en-US" sz="2000">
                <a:solidFill>
                  <a:srgbClr val="FF0000"/>
                </a:solidFill>
              </a:rPr>
              <a:t> but </a:t>
            </a:r>
            <a:br>
              <a:rPr b="1" lang="en-US" sz="2000">
                <a:solidFill>
                  <a:srgbClr val="FF0000"/>
                </a:solidFill>
              </a:rPr>
            </a:br>
            <a:r>
              <a:rPr b="1" lang="en-US" sz="2000">
                <a:solidFill>
                  <a:srgbClr val="FF0000"/>
                </a:solidFill>
              </a:rPr>
              <a:t>not within different gender</a:t>
            </a:r>
            <a:endParaRPr b="1" sz="2000">
              <a:solidFill>
                <a:srgbClr val="FF0000"/>
              </a:solidFill>
            </a:endParaRPr>
          </a:p>
          <a:p>
            <a:pPr indent="-355600" lvl="0" marL="3429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Char char="-"/>
            </a:pPr>
            <a:r>
              <a:rPr b="1" lang="en-US" sz="2000"/>
              <a:t>Always stay on the right and pass on the left</a:t>
            </a:r>
            <a:endParaRPr b="1" sz="2000"/>
          </a:p>
          <a:p>
            <a:pPr indent="-355600" lvl="0" marL="3429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12121"/>
              </a:buClr>
              <a:buSzPts val="2000"/>
              <a:buChar char="-"/>
            </a:pPr>
            <a:r>
              <a:rPr lang="en-US" sz="2000">
                <a:solidFill>
                  <a:srgbClr val="212121"/>
                </a:solidFill>
              </a:rPr>
              <a:t>Warn the athlete that you want to pass</a:t>
            </a:r>
            <a:endParaRPr sz="2000">
              <a:solidFill>
                <a:srgbClr val="212121"/>
              </a:solidFill>
            </a:endParaRPr>
          </a:p>
          <a:p>
            <a:pPr indent="-355600" lvl="0" marL="3429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12121"/>
              </a:buClr>
              <a:buSzPts val="2000"/>
              <a:buChar char="-"/>
            </a:pPr>
            <a:r>
              <a:rPr lang="en-US" sz="2000">
                <a:solidFill>
                  <a:srgbClr val="212121"/>
                </a:solidFill>
              </a:rPr>
              <a:t>Timing mat at the far end U-turn.</a:t>
            </a:r>
            <a:endParaRPr sz="2000">
              <a:solidFill>
                <a:srgbClr val="212121"/>
              </a:solidFill>
            </a:endParaRPr>
          </a:p>
          <a:p>
            <a:pPr indent="-355600" lvl="0" marL="3429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12121"/>
              </a:buClr>
              <a:buSzPts val="2000"/>
              <a:buChar char="-"/>
            </a:pPr>
            <a:r>
              <a:rPr lang="en-US" sz="2000">
                <a:solidFill>
                  <a:srgbClr val="212121"/>
                </a:solidFill>
              </a:rPr>
              <a:t>Broom car available</a:t>
            </a:r>
            <a:endParaRPr sz="2000">
              <a:solidFill>
                <a:srgbClr val="212121"/>
              </a:solidFill>
            </a:endParaRPr>
          </a:p>
          <a:p>
            <a:pPr indent="-355600" lvl="0" marL="3429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F0000"/>
              </a:buClr>
              <a:buSzPts val="2000"/>
              <a:buChar char="-"/>
            </a:pPr>
            <a:r>
              <a:rPr lang="en-US" sz="2000">
                <a:solidFill>
                  <a:srgbClr val="FF0000"/>
                </a:solidFill>
              </a:rPr>
              <a:t>penalty box is located just before the turn onto the road leading to the dismount line</a:t>
            </a:r>
            <a:endParaRPr sz="2000">
              <a:solidFill>
                <a:srgbClr val="FF0000"/>
              </a:solidFill>
            </a:endParaRPr>
          </a:p>
        </p:txBody>
      </p:sp>
      <p:sp>
        <p:nvSpPr>
          <p:cNvPr id="302" name="Google Shape;302;g1e7d44473bf_1_7"/>
          <p:cNvSpPr txBox="1"/>
          <p:nvPr>
            <p:ph idx="12" type="sldNum"/>
          </p:nvPr>
        </p:nvSpPr>
        <p:spPr>
          <a:xfrm>
            <a:off x="648000" y="628941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03" name="Google Shape;303;g1e7d44473bf_1_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01030" y="6111928"/>
            <a:ext cx="2584928" cy="542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g1e7d44473bf_1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5790" y="1261774"/>
            <a:ext cx="6929711" cy="5057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5" name="Google Shape;305;g1e7d44473bf_1_7"/>
          <p:cNvCxnSpPr>
            <a:endCxn id="306" idx="2"/>
          </p:cNvCxnSpPr>
          <p:nvPr/>
        </p:nvCxnSpPr>
        <p:spPr>
          <a:xfrm>
            <a:off x="4251125" y="5824525"/>
            <a:ext cx="5049900" cy="1758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6" name="Google Shape;306;g1e7d44473bf_1_7"/>
          <p:cNvSpPr/>
          <p:nvPr/>
        </p:nvSpPr>
        <p:spPr>
          <a:xfrm>
            <a:off x="9301025" y="5888725"/>
            <a:ext cx="246600" cy="223200"/>
          </a:xfrm>
          <a:prstGeom prst="donut">
            <a:avLst>
              <a:gd fmla="val 25000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g1e7d44473bf_1_7"/>
          <p:cNvSpPr/>
          <p:nvPr/>
        </p:nvSpPr>
        <p:spPr>
          <a:xfrm>
            <a:off x="867250" y="6331888"/>
            <a:ext cx="280200" cy="280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84"/>
          <p:cNvSpPr txBox="1"/>
          <p:nvPr>
            <p:ph type="title"/>
          </p:nvPr>
        </p:nvSpPr>
        <p:spPr>
          <a:xfrm>
            <a:off x="656964" y="237601"/>
            <a:ext cx="10515600" cy="10416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FF0000"/>
                </a:solidFill>
              </a:rPr>
              <a:t>T</a:t>
            </a:r>
            <a:r>
              <a:rPr lang="en-US" sz="3200">
                <a:solidFill>
                  <a:srgbClr val="212121"/>
                </a:solidFill>
              </a:rPr>
              <a:t>ransition Area – T2</a:t>
            </a:r>
            <a:endParaRPr sz="2400">
              <a:solidFill>
                <a:srgbClr val="21212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84"/>
          <p:cNvSpPr txBox="1"/>
          <p:nvPr>
            <p:ph idx="12" type="sldNum"/>
          </p:nvPr>
        </p:nvSpPr>
        <p:spPr>
          <a:xfrm>
            <a:off x="648000" y="628941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en-US" sz="1100" u="none" cap="none" strike="noStrike">
                <a:solidFill>
                  <a:srgbClr val="2150E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2150E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1151" y="1082871"/>
            <a:ext cx="7688970" cy="5389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01030" y="6111928"/>
            <a:ext cx="2584928" cy="542591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84"/>
          <p:cNvSpPr txBox="1"/>
          <p:nvPr/>
        </p:nvSpPr>
        <p:spPr>
          <a:xfrm>
            <a:off x="9005774" y="1160422"/>
            <a:ext cx="1920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highlight>
                  <a:srgbClr val="FFFF00"/>
                </a:highlight>
              </a:rPr>
              <a:t>Dismount </a:t>
            </a:r>
            <a:br>
              <a:rPr lang="en-US">
                <a:highlight>
                  <a:srgbClr val="FFFF00"/>
                </a:highlight>
              </a:rPr>
            </a:br>
            <a:r>
              <a:rPr b="0" i="0" lang="en-US" sz="1400" u="none" cap="none" strike="noStrik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Mount Line Here?</a:t>
            </a:r>
            <a:endParaRPr/>
          </a:p>
        </p:txBody>
      </p:sp>
      <p:sp>
        <p:nvSpPr>
          <p:cNvPr id="317" name="Google Shape;317;p84"/>
          <p:cNvSpPr/>
          <p:nvPr/>
        </p:nvSpPr>
        <p:spPr>
          <a:xfrm flipH="1">
            <a:off x="7521988" y="1279249"/>
            <a:ext cx="1378800" cy="131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84"/>
          <p:cNvSpPr/>
          <p:nvPr/>
        </p:nvSpPr>
        <p:spPr>
          <a:xfrm>
            <a:off x="867250" y="6331888"/>
            <a:ext cx="280200" cy="280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3"/>
          <p:cNvSpPr txBox="1"/>
          <p:nvPr>
            <p:ph type="title"/>
          </p:nvPr>
        </p:nvSpPr>
        <p:spPr>
          <a:xfrm>
            <a:off x="656964" y="161401"/>
            <a:ext cx="10515600" cy="10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>
                <a:solidFill>
                  <a:srgbClr val="FF0000"/>
                </a:solidFill>
                <a:highlight>
                  <a:schemeClr val="accent6"/>
                </a:highlight>
              </a:rPr>
              <a:t>Run </a:t>
            </a:r>
            <a:r>
              <a:rPr lang="en-US" sz="3200">
                <a:solidFill>
                  <a:srgbClr val="FF0000"/>
                </a:solidFill>
                <a:highlight>
                  <a:schemeClr val="accent6"/>
                </a:highlight>
              </a:rPr>
              <a:t>course </a:t>
            </a:r>
            <a:endParaRPr sz="2400">
              <a:solidFill>
                <a:schemeClr val="accent2"/>
              </a:solidFill>
              <a:highlight>
                <a:schemeClr val="accent6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43"/>
          <p:cNvSpPr txBox="1"/>
          <p:nvPr>
            <p:ph idx="1" type="body"/>
          </p:nvPr>
        </p:nvSpPr>
        <p:spPr>
          <a:xfrm>
            <a:off x="648000" y="1769075"/>
            <a:ext cx="108342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-363537" lvl="0" marL="363537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Bib number must be worn on the front of the body</a:t>
            </a:r>
            <a:endParaRPr sz="2000"/>
          </a:p>
          <a:p>
            <a:pPr indent="-363537" lvl="0" marL="363537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1 x Aid stations – accessible from both sides (for locations, see the map)</a:t>
            </a:r>
            <a:endParaRPr sz="2000"/>
          </a:p>
          <a:p>
            <a:pPr indent="-363537" lvl="1" marL="820737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-"/>
            </a:pPr>
            <a:r>
              <a:rPr lang="en-US">
                <a:solidFill>
                  <a:schemeClr val="accent2"/>
                </a:solidFill>
                <a:highlight>
                  <a:srgbClr val="FFFF00"/>
                </a:highlight>
              </a:rPr>
              <a:t>Water</a:t>
            </a:r>
            <a:endParaRPr sz="2000"/>
          </a:p>
        </p:txBody>
      </p:sp>
      <p:sp>
        <p:nvSpPr>
          <p:cNvPr id="325" name="Google Shape;325;p43"/>
          <p:cNvSpPr txBox="1"/>
          <p:nvPr>
            <p:ph idx="12" type="sldNum"/>
          </p:nvPr>
        </p:nvSpPr>
        <p:spPr>
          <a:xfrm>
            <a:off x="648000" y="628941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26" name="Google Shape;326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01030" y="6111928"/>
            <a:ext cx="2584928" cy="542591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3"/>
          <p:cNvSpPr/>
          <p:nvPr/>
        </p:nvSpPr>
        <p:spPr>
          <a:xfrm>
            <a:off x="867250" y="6331888"/>
            <a:ext cx="280200" cy="280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0a77d42249_0_48"/>
          <p:cNvSpPr txBox="1"/>
          <p:nvPr>
            <p:ph type="title"/>
          </p:nvPr>
        </p:nvSpPr>
        <p:spPr>
          <a:xfrm>
            <a:off x="656964" y="237601"/>
            <a:ext cx="10515600" cy="1041600"/>
          </a:xfrm>
          <a:prstGeom prst="rect">
            <a:avLst/>
          </a:prstGeom>
        </p:spPr>
        <p:txBody>
          <a:bodyPr anchorCtr="0" anchor="ctr" bIns="45700" lIns="0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Run (athletes A/B/C)</a:t>
            </a:r>
            <a:endParaRPr/>
          </a:p>
        </p:txBody>
      </p:sp>
      <p:sp>
        <p:nvSpPr>
          <p:cNvPr id="333" name="Google Shape;333;g30a77d42249_0_48"/>
          <p:cNvSpPr txBox="1"/>
          <p:nvPr>
            <p:ph idx="12" type="sldNum"/>
          </p:nvPr>
        </p:nvSpPr>
        <p:spPr>
          <a:xfrm>
            <a:off x="648000" y="6289419"/>
            <a:ext cx="2743200" cy="365100"/>
          </a:xfrm>
          <a:prstGeom prst="rect">
            <a:avLst/>
          </a:prstGeom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4" name="Google Shape;334;g30a77d42249_0_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6679" y="70100"/>
            <a:ext cx="4427621" cy="6584426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g30a77d42249_0_48"/>
          <p:cNvSpPr txBox="1"/>
          <p:nvPr/>
        </p:nvSpPr>
        <p:spPr>
          <a:xfrm>
            <a:off x="5133875" y="6129950"/>
            <a:ext cx="2487300" cy="2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highlight>
                  <a:srgbClr val="FFFFFF"/>
                </a:highlight>
              </a:rPr>
              <a:t>RELAY ZONE</a:t>
            </a:r>
            <a:endParaRPr sz="2400"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sp>
        <p:nvSpPr>
          <p:cNvPr id="336" name="Google Shape;336;g30a77d42249_0_48"/>
          <p:cNvSpPr txBox="1"/>
          <p:nvPr/>
        </p:nvSpPr>
        <p:spPr>
          <a:xfrm>
            <a:off x="656964" y="1608800"/>
            <a:ext cx="3100200" cy="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/>
              <a:t>Athletes exit transition and turn </a:t>
            </a:r>
            <a:r>
              <a:rPr lang="en-US" sz="2100">
                <a:solidFill>
                  <a:srgbClr val="FF0000"/>
                </a:solidFill>
              </a:rPr>
              <a:t>right</a:t>
            </a:r>
            <a:endParaRPr sz="2100">
              <a:solidFill>
                <a:srgbClr val="FF0000"/>
              </a:solidFill>
            </a:endParaRPr>
          </a:p>
        </p:txBody>
      </p:sp>
      <p:sp>
        <p:nvSpPr>
          <p:cNvPr id="337" name="Google Shape;337;g30a77d42249_0_48"/>
          <p:cNvSpPr txBox="1"/>
          <p:nvPr/>
        </p:nvSpPr>
        <p:spPr>
          <a:xfrm>
            <a:off x="656964" y="3033513"/>
            <a:ext cx="3100200" cy="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/>
              <a:t>at the end of the lap they will exit onto the beach to the Relay Zone</a:t>
            </a:r>
            <a:endParaRPr sz="2100"/>
          </a:p>
        </p:txBody>
      </p:sp>
      <p:sp>
        <p:nvSpPr>
          <p:cNvPr id="338" name="Google Shape;338;g30a77d42249_0_48"/>
          <p:cNvSpPr/>
          <p:nvPr/>
        </p:nvSpPr>
        <p:spPr>
          <a:xfrm rot="-5629540">
            <a:off x="6955679" y="2772637"/>
            <a:ext cx="1281456" cy="285027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g30a77d42249_0_48"/>
          <p:cNvSpPr/>
          <p:nvPr/>
        </p:nvSpPr>
        <p:spPr>
          <a:xfrm rot="5556782">
            <a:off x="6611100" y="1239718"/>
            <a:ext cx="671198" cy="31263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g30a77d42249_0_48"/>
          <p:cNvSpPr/>
          <p:nvPr/>
        </p:nvSpPr>
        <p:spPr>
          <a:xfrm rot="5556782">
            <a:off x="6904400" y="4445343"/>
            <a:ext cx="671198" cy="31263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g30a77d42249_0_48"/>
          <p:cNvSpPr/>
          <p:nvPr/>
        </p:nvSpPr>
        <p:spPr>
          <a:xfrm rot="7240166">
            <a:off x="6270121" y="5372719"/>
            <a:ext cx="671066" cy="312611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g30a77d42249_0_48"/>
          <p:cNvSpPr/>
          <p:nvPr/>
        </p:nvSpPr>
        <p:spPr>
          <a:xfrm>
            <a:off x="867250" y="6331888"/>
            <a:ext cx="280200" cy="280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0a77d42249_0_64"/>
          <p:cNvSpPr txBox="1"/>
          <p:nvPr>
            <p:ph type="title"/>
          </p:nvPr>
        </p:nvSpPr>
        <p:spPr>
          <a:xfrm>
            <a:off x="656964" y="237601"/>
            <a:ext cx="10515600" cy="1041600"/>
          </a:xfrm>
          <a:prstGeom prst="rect">
            <a:avLst/>
          </a:prstGeom>
        </p:spPr>
        <p:txBody>
          <a:bodyPr anchorCtr="0" anchor="ctr" bIns="45700" lIns="0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Relay Change Zone / Line Up</a:t>
            </a:r>
            <a:endParaRPr/>
          </a:p>
        </p:txBody>
      </p:sp>
      <p:sp>
        <p:nvSpPr>
          <p:cNvPr id="348" name="Google Shape;348;g30a77d42249_0_64"/>
          <p:cNvSpPr txBox="1"/>
          <p:nvPr>
            <p:ph idx="12" type="sldNum"/>
          </p:nvPr>
        </p:nvSpPr>
        <p:spPr>
          <a:xfrm>
            <a:off x="648000" y="6289419"/>
            <a:ext cx="2743200" cy="365100"/>
          </a:xfrm>
          <a:prstGeom prst="rect">
            <a:avLst/>
          </a:prstGeom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9" name="Google Shape;349;g30a77d42249_0_64"/>
          <p:cNvSpPr txBox="1"/>
          <p:nvPr/>
        </p:nvSpPr>
        <p:spPr>
          <a:xfrm>
            <a:off x="1874476" y="2117523"/>
            <a:ext cx="6829800" cy="178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50" name="Google Shape;350;g30a77d42249_0_64"/>
          <p:cNvSpPr txBox="1"/>
          <p:nvPr/>
        </p:nvSpPr>
        <p:spPr>
          <a:xfrm>
            <a:off x="1874476" y="3969656"/>
            <a:ext cx="68298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descr="An aerial view of a building&#10;&#10;Description automatically generated" id="351" name="Google Shape;351;g30a77d42249_0_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6162" y="1279200"/>
            <a:ext cx="9106512" cy="512242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g30a77d42249_0_64"/>
          <p:cNvSpPr/>
          <p:nvPr/>
        </p:nvSpPr>
        <p:spPr>
          <a:xfrm rot="1845555">
            <a:off x="593975" y="2480732"/>
            <a:ext cx="2940568" cy="249275"/>
          </a:xfrm>
          <a:prstGeom prst="rect">
            <a:avLst/>
          </a:prstGeom>
          <a:solidFill>
            <a:srgbClr val="156082">
              <a:alpha val="4902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g30a77d42249_0_64"/>
          <p:cNvSpPr/>
          <p:nvPr/>
        </p:nvSpPr>
        <p:spPr>
          <a:xfrm rot="5594718">
            <a:off x="2819099" y="3538768"/>
            <a:ext cx="1791172" cy="1229588"/>
          </a:xfrm>
          <a:prstGeom prst="rect">
            <a:avLst/>
          </a:prstGeom>
          <a:solidFill>
            <a:srgbClr val="D9E5F8">
              <a:alpha val="4902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Relay zONE</a:t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g30a77d42249_0_64"/>
          <p:cNvSpPr/>
          <p:nvPr/>
        </p:nvSpPr>
        <p:spPr>
          <a:xfrm>
            <a:off x="1773363" y="4245634"/>
            <a:ext cx="1276800" cy="796200"/>
          </a:xfrm>
          <a:prstGeom prst="rect">
            <a:avLst/>
          </a:prstGeom>
          <a:solidFill>
            <a:srgbClr val="FFC00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g30a77d42249_0_64"/>
          <p:cNvSpPr/>
          <p:nvPr/>
        </p:nvSpPr>
        <p:spPr>
          <a:xfrm>
            <a:off x="656975" y="2892638"/>
            <a:ext cx="2079000" cy="1276200"/>
          </a:xfrm>
          <a:prstGeom prst="wedgeEllipseCallout">
            <a:avLst>
              <a:gd fmla="val 20078" name="adj1"/>
              <a:gd fmla="val 58851" name="adj2"/>
            </a:avLst>
          </a:prstGeom>
          <a:solidFill>
            <a:srgbClr val="FF000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Medical/ recovery, timing chip collection, finisher medal</a:t>
            </a:r>
            <a:endParaRPr/>
          </a:p>
        </p:txBody>
      </p:sp>
      <p:sp>
        <p:nvSpPr>
          <p:cNvPr id="356" name="Google Shape;356;g30a77d42249_0_64"/>
          <p:cNvSpPr/>
          <p:nvPr/>
        </p:nvSpPr>
        <p:spPr>
          <a:xfrm rot="1902224">
            <a:off x="963759" y="1937020"/>
            <a:ext cx="374481" cy="27481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156082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g30a77d42249_0_64"/>
          <p:cNvSpPr/>
          <p:nvPr/>
        </p:nvSpPr>
        <p:spPr>
          <a:xfrm rot="1902224">
            <a:off x="1993018" y="2505561"/>
            <a:ext cx="374481" cy="27481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156082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g30a77d42249_0_64"/>
          <p:cNvSpPr/>
          <p:nvPr/>
        </p:nvSpPr>
        <p:spPr>
          <a:xfrm rot="5400000">
            <a:off x="3066939" y="3581718"/>
            <a:ext cx="374400" cy="274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156082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g30a77d42249_0_64"/>
          <p:cNvSpPr/>
          <p:nvPr/>
        </p:nvSpPr>
        <p:spPr>
          <a:xfrm rot="5400000">
            <a:off x="3041774" y="4450593"/>
            <a:ext cx="374400" cy="274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156082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g30a77d42249_0_64"/>
          <p:cNvSpPr/>
          <p:nvPr/>
        </p:nvSpPr>
        <p:spPr>
          <a:xfrm rot="-10568407">
            <a:off x="2317834" y="4643524"/>
            <a:ext cx="374349" cy="27481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156082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g30a77d42249_0_64"/>
          <p:cNvSpPr/>
          <p:nvPr/>
        </p:nvSpPr>
        <p:spPr>
          <a:xfrm flipH="1" rot="-4995535">
            <a:off x="2841871" y="5577903"/>
            <a:ext cx="1349429" cy="316593"/>
          </a:xfrm>
          <a:prstGeom prst="rect">
            <a:avLst/>
          </a:prstGeom>
          <a:solidFill>
            <a:srgbClr val="156082">
              <a:alpha val="4902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g30a77d42249_0_64"/>
          <p:cNvSpPr/>
          <p:nvPr/>
        </p:nvSpPr>
        <p:spPr>
          <a:xfrm rot="6163375">
            <a:off x="3390086" y="5404884"/>
            <a:ext cx="374598" cy="27466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2D05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g30a77d42249_0_64"/>
          <p:cNvSpPr/>
          <p:nvPr/>
        </p:nvSpPr>
        <p:spPr>
          <a:xfrm rot="6003510">
            <a:off x="3717292" y="4404041"/>
            <a:ext cx="374455" cy="27452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2D05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g30a77d42249_0_64"/>
          <p:cNvSpPr/>
          <p:nvPr/>
        </p:nvSpPr>
        <p:spPr>
          <a:xfrm rot="5719893">
            <a:off x="3786125" y="3594183"/>
            <a:ext cx="374520" cy="27478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2D05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g30a77d42249_0_64"/>
          <p:cNvSpPr/>
          <p:nvPr/>
        </p:nvSpPr>
        <p:spPr>
          <a:xfrm rot="5400000">
            <a:off x="6072240" y="3390125"/>
            <a:ext cx="1316100" cy="1137000"/>
          </a:xfrm>
          <a:prstGeom prst="rect">
            <a:avLst/>
          </a:prstGeom>
          <a:solidFill>
            <a:srgbClr val="E59DDC">
              <a:alpha val="4902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WAITING AREA</a:t>
            </a:r>
            <a:endParaRPr/>
          </a:p>
        </p:txBody>
      </p:sp>
      <p:sp>
        <p:nvSpPr>
          <p:cNvPr id="366" name="Google Shape;366;g30a77d42249_0_64"/>
          <p:cNvSpPr/>
          <p:nvPr/>
        </p:nvSpPr>
        <p:spPr>
          <a:xfrm rot="-5201100">
            <a:off x="2601493" y="3714254"/>
            <a:ext cx="627750" cy="216367"/>
          </a:xfrm>
          <a:prstGeom prst="rect">
            <a:avLst/>
          </a:prstGeom>
          <a:solidFill>
            <a:srgbClr val="156082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g30a77d42249_0_64"/>
          <p:cNvSpPr/>
          <p:nvPr/>
        </p:nvSpPr>
        <p:spPr>
          <a:xfrm>
            <a:off x="1968383" y="1547071"/>
            <a:ext cx="1768200" cy="717300"/>
          </a:xfrm>
          <a:prstGeom prst="wedgeEllipseCallout">
            <a:avLst>
              <a:gd fmla="val 3287" name="adj1"/>
              <a:gd fmla="val 214734" name="adj2"/>
            </a:avLst>
          </a:prstGeom>
          <a:solidFill>
            <a:srgbClr val="00206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Big Screen</a:t>
            </a:r>
            <a:endParaRPr sz="1600"/>
          </a:p>
        </p:txBody>
      </p:sp>
      <p:sp>
        <p:nvSpPr>
          <p:cNvPr id="368" name="Google Shape;368;g30a77d42249_0_64"/>
          <p:cNvSpPr/>
          <p:nvPr/>
        </p:nvSpPr>
        <p:spPr>
          <a:xfrm>
            <a:off x="4360281" y="3298077"/>
            <a:ext cx="1768200" cy="274800"/>
          </a:xfrm>
          <a:prstGeom prst="rect">
            <a:avLst/>
          </a:prstGeom>
          <a:solidFill>
            <a:srgbClr val="156082">
              <a:alpha val="4902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USA</a:t>
            </a:r>
            <a:endParaRPr/>
          </a:p>
        </p:txBody>
      </p:sp>
      <p:sp>
        <p:nvSpPr>
          <p:cNvPr id="369" name="Google Shape;369;g30a77d42249_0_64"/>
          <p:cNvSpPr/>
          <p:nvPr/>
        </p:nvSpPr>
        <p:spPr>
          <a:xfrm>
            <a:off x="4358242" y="3632238"/>
            <a:ext cx="1768200" cy="279900"/>
          </a:xfrm>
          <a:prstGeom prst="rect">
            <a:avLst/>
          </a:prstGeom>
          <a:solidFill>
            <a:srgbClr val="156082">
              <a:alpha val="4902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CAN</a:t>
            </a:r>
            <a:endParaRPr/>
          </a:p>
        </p:txBody>
      </p:sp>
      <p:sp>
        <p:nvSpPr>
          <p:cNvPr id="370" name="Google Shape;370;g30a77d42249_0_64"/>
          <p:cNvSpPr/>
          <p:nvPr/>
        </p:nvSpPr>
        <p:spPr>
          <a:xfrm>
            <a:off x="4366134" y="3963555"/>
            <a:ext cx="1768200" cy="293100"/>
          </a:xfrm>
          <a:prstGeom prst="rect">
            <a:avLst/>
          </a:prstGeom>
          <a:solidFill>
            <a:srgbClr val="156082">
              <a:alpha val="4902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MEX/GER</a:t>
            </a:r>
            <a:endParaRPr/>
          </a:p>
        </p:txBody>
      </p:sp>
      <p:sp>
        <p:nvSpPr>
          <p:cNvPr id="371" name="Google Shape;371;g30a77d42249_0_64"/>
          <p:cNvSpPr/>
          <p:nvPr/>
        </p:nvSpPr>
        <p:spPr>
          <a:xfrm>
            <a:off x="4353667" y="4327471"/>
            <a:ext cx="1768200" cy="289200"/>
          </a:xfrm>
          <a:prstGeom prst="rect">
            <a:avLst/>
          </a:prstGeom>
          <a:solidFill>
            <a:srgbClr val="156082">
              <a:alpha val="4902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OTHER</a:t>
            </a:r>
            <a:endParaRPr/>
          </a:p>
        </p:txBody>
      </p:sp>
      <p:sp>
        <p:nvSpPr>
          <p:cNvPr id="372" name="Google Shape;372;g30a77d42249_0_64"/>
          <p:cNvSpPr/>
          <p:nvPr/>
        </p:nvSpPr>
        <p:spPr>
          <a:xfrm rot="-1811519">
            <a:off x="7165995" y="2836551"/>
            <a:ext cx="2265067" cy="248984"/>
          </a:xfrm>
          <a:prstGeom prst="rect">
            <a:avLst/>
          </a:prstGeom>
          <a:solidFill>
            <a:srgbClr val="F6C5AB">
              <a:alpha val="4902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ENTRY</a:t>
            </a:r>
            <a:endParaRPr/>
          </a:p>
        </p:txBody>
      </p:sp>
      <p:sp>
        <p:nvSpPr>
          <p:cNvPr id="373" name="Google Shape;373;g30a77d42249_0_64"/>
          <p:cNvSpPr/>
          <p:nvPr/>
        </p:nvSpPr>
        <p:spPr>
          <a:xfrm>
            <a:off x="6375459" y="2294531"/>
            <a:ext cx="1768200" cy="717300"/>
          </a:xfrm>
          <a:prstGeom prst="wedgeEllipseCallout">
            <a:avLst>
              <a:gd fmla="val 20078" name="adj1"/>
              <a:gd fmla="val 58851" name="adj2"/>
            </a:avLst>
          </a:prstGeom>
          <a:solidFill>
            <a:srgbClr val="00206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Timing chip distribution</a:t>
            </a:r>
            <a:endParaRPr sz="1600"/>
          </a:p>
        </p:txBody>
      </p:sp>
      <p:sp>
        <p:nvSpPr>
          <p:cNvPr id="374" name="Google Shape;374;g30a77d42249_0_64"/>
          <p:cNvSpPr/>
          <p:nvPr/>
        </p:nvSpPr>
        <p:spPr>
          <a:xfrm>
            <a:off x="7646600" y="1219625"/>
            <a:ext cx="2083200" cy="897900"/>
          </a:xfrm>
          <a:prstGeom prst="wedgeEllipseCallout">
            <a:avLst>
              <a:gd fmla="val 20078" name="adj1"/>
              <a:gd fmla="val 58851" name="adj2"/>
            </a:avLst>
          </a:prstGeom>
          <a:solidFill>
            <a:srgbClr val="00206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Check according to the swim caps</a:t>
            </a:r>
            <a:endParaRPr sz="1600"/>
          </a:p>
        </p:txBody>
      </p:sp>
      <p:sp>
        <p:nvSpPr>
          <p:cNvPr id="375" name="Google Shape;375;g30a77d42249_0_64"/>
          <p:cNvSpPr/>
          <p:nvPr/>
        </p:nvSpPr>
        <p:spPr>
          <a:xfrm rot="10800000">
            <a:off x="4525030" y="3314314"/>
            <a:ext cx="374400" cy="274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2D05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g30a77d42249_0_64"/>
          <p:cNvSpPr/>
          <p:nvPr/>
        </p:nvSpPr>
        <p:spPr>
          <a:xfrm rot="10800000">
            <a:off x="4509571" y="3640999"/>
            <a:ext cx="374400" cy="274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2D05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g30a77d42249_0_64"/>
          <p:cNvSpPr/>
          <p:nvPr/>
        </p:nvSpPr>
        <p:spPr>
          <a:xfrm rot="10800000">
            <a:off x="4487143" y="3975642"/>
            <a:ext cx="374400" cy="274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2D05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g30a77d42249_0_64"/>
          <p:cNvSpPr/>
          <p:nvPr/>
        </p:nvSpPr>
        <p:spPr>
          <a:xfrm rot="10800000">
            <a:off x="4487143" y="4329549"/>
            <a:ext cx="374400" cy="274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2D050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9" name="Google Shape;379;g30a77d42249_0_64"/>
          <p:cNvCxnSpPr/>
          <p:nvPr/>
        </p:nvCxnSpPr>
        <p:spPr>
          <a:xfrm>
            <a:off x="869983" y="1746320"/>
            <a:ext cx="2528400" cy="1510800"/>
          </a:xfrm>
          <a:prstGeom prst="straightConnector1">
            <a:avLst/>
          </a:prstGeom>
          <a:noFill/>
          <a:ln cap="flat" cmpd="sng" w="508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0" name="Google Shape;380;g30a77d42249_0_64"/>
          <p:cNvCxnSpPr/>
          <p:nvPr/>
        </p:nvCxnSpPr>
        <p:spPr>
          <a:xfrm>
            <a:off x="3378935" y="3224702"/>
            <a:ext cx="3926700" cy="73200"/>
          </a:xfrm>
          <a:prstGeom prst="straightConnector1">
            <a:avLst/>
          </a:prstGeom>
          <a:noFill/>
          <a:ln cap="flat" cmpd="sng" w="508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1" name="Google Shape;381;g30a77d42249_0_64"/>
          <p:cNvCxnSpPr/>
          <p:nvPr/>
        </p:nvCxnSpPr>
        <p:spPr>
          <a:xfrm flipH="1" rot="10800000">
            <a:off x="7305522" y="2283341"/>
            <a:ext cx="1871700" cy="1039500"/>
          </a:xfrm>
          <a:prstGeom prst="straightConnector1">
            <a:avLst/>
          </a:prstGeom>
          <a:noFill/>
          <a:ln cap="flat" cmpd="sng" w="508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2" name="Google Shape;382;g30a77d42249_0_64"/>
          <p:cNvCxnSpPr/>
          <p:nvPr/>
        </p:nvCxnSpPr>
        <p:spPr>
          <a:xfrm flipH="1" rot="10800000">
            <a:off x="7305522" y="2548303"/>
            <a:ext cx="2025300" cy="1128900"/>
          </a:xfrm>
          <a:prstGeom prst="straightConnector1">
            <a:avLst/>
          </a:prstGeom>
          <a:noFill/>
          <a:ln cap="flat" cmpd="sng" w="508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3" name="Google Shape;383;g30a77d42249_0_64"/>
          <p:cNvCxnSpPr/>
          <p:nvPr/>
        </p:nvCxnSpPr>
        <p:spPr>
          <a:xfrm rot="10800000">
            <a:off x="7316320" y="3718771"/>
            <a:ext cx="0" cy="897900"/>
          </a:xfrm>
          <a:prstGeom prst="straightConnector1">
            <a:avLst/>
          </a:prstGeom>
          <a:noFill/>
          <a:ln cap="flat" cmpd="sng" w="508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4" name="Google Shape;384;g30a77d42249_0_64"/>
          <p:cNvCxnSpPr/>
          <p:nvPr/>
        </p:nvCxnSpPr>
        <p:spPr>
          <a:xfrm>
            <a:off x="4360281" y="4616671"/>
            <a:ext cx="2956200" cy="0"/>
          </a:xfrm>
          <a:prstGeom prst="straightConnector1">
            <a:avLst/>
          </a:prstGeom>
          <a:noFill/>
          <a:ln cap="flat" cmpd="sng" w="508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5" name="Google Shape;385;g30a77d42249_0_64"/>
          <p:cNvCxnSpPr/>
          <p:nvPr/>
        </p:nvCxnSpPr>
        <p:spPr>
          <a:xfrm>
            <a:off x="4342751" y="4623331"/>
            <a:ext cx="0" cy="459300"/>
          </a:xfrm>
          <a:prstGeom prst="straightConnector1">
            <a:avLst/>
          </a:prstGeom>
          <a:noFill/>
          <a:ln cap="flat" cmpd="sng" w="508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6" name="Google Shape;386;g30a77d42249_0_64"/>
          <p:cNvCxnSpPr/>
          <p:nvPr/>
        </p:nvCxnSpPr>
        <p:spPr>
          <a:xfrm flipH="1">
            <a:off x="3752351" y="5047549"/>
            <a:ext cx="590400" cy="35400"/>
          </a:xfrm>
          <a:prstGeom prst="straightConnector1">
            <a:avLst/>
          </a:prstGeom>
          <a:noFill/>
          <a:ln cap="flat" cmpd="sng" w="508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7" name="Google Shape;387;g30a77d42249_0_64"/>
          <p:cNvCxnSpPr/>
          <p:nvPr/>
        </p:nvCxnSpPr>
        <p:spPr>
          <a:xfrm flipH="1">
            <a:off x="3577386" y="5082858"/>
            <a:ext cx="175200" cy="1318500"/>
          </a:xfrm>
          <a:prstGeom prst="straightConnector1">
            <a:avLst/>
          </a:prstGeom>
          <a:noFill/>
          <a:ln cap="flat" cmpd="sng" w="508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8" name="Google Shape;388;g30a77d42249_0_64"/>
          <p:cNvCxnSpPr/>
          <p:nvPr/>
        </p:nvCxnSpPr>
        <p:spPr>
          <a:xfrm flipH="1">
            <a:off x="3233067" y="5020894"/>
            <a:ext cx="175200" cy="1318500"/>
          </a:xfrm>
          <a:prstGeom prst="straightConnector1">
            <a:avLst/>
          </a:prstGeom>
          <a:noFill/>
          <a:ln cap="flat" cmpd="sng" w="508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9" name="Google Shape;389;g30a77d42249_0_64"/>
          <p:cNvCxnSpPr/>
          <p:nvPr/>
        </p:nvCxnSpPr>
        <p:spPr>
          <a:xfrm rot="10800000">
            <a:off x="1773542" y="5053532"/>
            <a:ext cx="1594200" cy="0"/>
          </a:xfrm>
          <a:prstGeom prst="straightConnector1">
            <a:avLst/>
          </a:prstGeom>
          <a:noFill/>
          <a:ln cap="flat" cmpd="sng" w="508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0" name="Google Shape;390;g30a77d42249_0_64"/>
          <p:cNvCxnSpPr/>
          <p:nvPr/>
        </p:nvCxnSpPr>
        <p:spPr>
          <a:xfrm rot="10800000">
            <a:off x="1773363" y="4256794"/>
            <a:ext cx="0" cy="764100"/>
          </a:xfrm>
          <a:prstGeom prst="straightConnector1">
            <a:avLst/>
          </a:prstGeom>
          <a:noFill/>
          <a:ln cap="flat" cmpd="sng" w="508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1" name="Google Shape;391;g30a77d42249_0_64"/>
          <p:cNvCxnSpPr/>
          <p:nvPr/>
        </p:nvCxnSpPr>
        <p:spPr>
          <a:xfrm flipH="1" rot="10800000">
            <a:off x="3091581" y="3404861"/>
            <a:ext cx="37800" cy="852000"/>
          </a:xfrm>
          <a:prstGeom prst="straightConnector1">
            <a:avLst/>
          </a:prstGeom>
          <a:noFill/>
          <a:ln cap="flat" cmpd="sng" w="508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2" name="Google Shape;392;g30a77d42249_0_64"/>
          <p:cNvCxnSpPr/>
          <p:nvPr/>
        </p:nvCxnSpPr>
        <p:spPr>
          <a:xfrm flipH="1" rot="10800000">
            <a:off x="1733758" y="4250771"/>
            <a:ext cx="1340100" cy="31800"/>
          </a:xfrm>
          <a:prstGeom prst="straightConnector1">
            <a:avLst/>
          </a:prstGeom>
          <a:noFill/>
          <a:ln cap="flat" cmpd="sng" w="508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3" name="Google Shape;393;g30a77d42249_0_64"/>
          <p:cNvCxnSpPr/>
          <p:nvPr/>
        </p:nvCxnSpPr>
        <p:spPr>
          <a:xfrm>
            <a:off x="725854" y="1960218"/>
            <a:ext cx="2384400" cy="1436700"/>
          </a:xfrm>
          <a:prstGeom prst="straightConnector1">
            <a:avLst/>
          </a:prstGeom>
          <a:noFill/>
          <a:ln cap="flat" cmpd="sng" w="508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4" name="Google Shape;394;g30a77d42249_0_64"/>
          <p:cNvCxnSpPr/>
          <p:nvPr/>
        </p:nvCxnSpPr>
        <p:spPr>
          <a:xfrm flipH="1" rot="10800000">
            <a:off x="4329472" y="4282631"/>
            <a:ext cx="1805100" cy="16500"/>
          </a:xfrm>
          <a:prstGeom prst="straightConnector1">
            <a:avLst/>
          </a:prstGeom>
          <a:noFill/>
          <a:ln cap="flat" cmpd="sng" w="508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5" name="Google Shape;395;g30a77d42249_0_64"/>
          <p:cNvCxnSpPr/>
          <p:nvPr/>
        </p:nvCxnSpPr>
        <p:spPr>
          <a:xfrm flipH="1" rot="10800000">
            <a:off x="4301404" y="3931457"/>
            <a:ext cx="1805100" cy="16500"/>
          </a:xfrm>
          <a:prstGeom prst="straightConnector1">
            <a:avLst/>
          </a:prstGeom>
          <a:noFill/>
          <a:ln cap="flat" cmpd="sng" w="508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6" name="Google Shape;396;g30a77d42249_0_64"/>
          <p:cNvCxnSpPr/>
          <p:nvPr/>
        </p:nvCxnSpPr>
        <p:spPr>
          <a:xfrm flipH="1" rot="10800000">
            <a:off x="4347492" y="3609848"/>
            <a:ext cx="1805100" cy="16500"/>
          </a:xfrm>
          <a:prstGeom prst="straightConnector1">
            <a:avLst/>
          </a:prstGeom>
          <a:noFill/>
          <a:ln cap="flat" cmpd="sng" w="508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7" name="Google Shape;397;g30a77d42249_0_64"/>
          <p:cNvCxnSpPr/>
          <p:nvPr/>
        </p:nvCxnSpPr>
        <p:spPr>
          <a:xfrm flipH="1">
            <a:off x="3438868" y="3194543"/>
            <a:ext cx="172800" cy="1875300"/>
          </a:xfrm>
          <a:prstGeom prst="straightConnector1">
            <a:avLst/>
          </a:prstGeom>
          <a:noFill/>
          <a:ln cap="flat" cmpd="dbl" w="508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98" name="Google Shape;398;g30a77d42249_0_64"/>
          <p:cNvSpPr/>
          <p:nvPr/>
        </p:nvSpPr>
        <p:spPr>
          <a:xfrm>
            <a:off x="2752468" y="4276081"/>
            <a:ext cx="242100" cy="254100"/>
          </a:xfrm>
          <a:prstGeom prst="flowChartSummingJunction">
            <a:avLst/>
          </a:prstGeom>
          <a:solidFill>
            <a:srgbClr val="156082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g30a77d42249_0_64"/>
          <p:cNvSpPr/>
          <p:nvPr/>
        </p:nvSpPr>
        <p:spPr>
          <a:xfrm>
            <a:off x="2192886" y="4290851"/>
            <a:ext cx="242100" cy="254100"/>
          </a:xfrm>
          <a:prstGeom prst="flowChartSummingJunction">
            <a:avLst/>
          </a:prstGeom>
          <a:solidFill>
            <a:srgbClr val="156082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g30a77d42249_0_64"/>
          <p:cNvSpPr/>
          <p:nvPr/>
        </p:nvSpPr>
        <p:spPr>
          <a:xfrm>
            <a:off x="1920721" y="4294413"/>
            <a:ext cx="242100" cy="254100"/>
          </a:xfrm>
          <a:prstGeom prst="flowChartSummingJunction">
            <a:avLst/>
          </a:prstGeom>
          <a:solidFill>
            <a:srgbClr val="156082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g30a77d42249_0_64"/>
          <p:cNvSpPr/>
          <p:nvPr/>
        </p:nvSpPr>
        <p:spPr>
          <a:xfrm>
            <a:off x="2485696" y="4284921"/>
            <a:ext cx="242100" cy="254100"/>
          </a:xfrm>
          <a:prstGeom prst="flowChartSummingJunction">
            <a:avLst/>
          </a:prstGeom>
          <a:solidFill>
            <a:srgbClr val="156082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g30a77d42249_0_64"/>
          <p:cNvSpPr/>
          <p:nvPr/>
        </p:nvSpPr>
        <p:spPr>
          <a:xfrm>
            <a:off x="7191553" y="3103180"/>
            <a:ext cx="242100" cy="254100"/>
          </a:xfrm>
          <a:prstGeom prst="flowChartSummingJunction">
            <a:avLst/>
          </a:prstGeom>
          <a:solidFill>
            <a:srgbClr val="156082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g30a77d42249_0_64"/>
          <p:cNvSpPr/>
          <p:nvPr/>
        </p:nvSpPr>
        <p:spPr>
          <a:xfrm>
            <a:off x="7404497" y="3524730"/>
            <a:ext cx="242100" cy="254100"/>
          </a:xfrm>
          <a:prstGeom prst="flowChartSummingJunction">
            <a:avLst/>
          </a:prstGeom>
          <a:solidFill>
            <a:srgbClr val="156082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0a77d42249_0_55"/>
          <p:cNvSpPr txBox="1"/>
          <p:nvPr>
            <p:ph type="title"/>
          </p:nvPr>
        </p:nvSpPr>
        <p:spPr>
          <a:xfrm>
            <a:off x="656964" y="237601"/>
            <a:ext cx="10515600" cy="1041600"/>
          </a:xfrm>
          <a:prstGeom prst="rect">
            <a:avLst/>
          </a:prstGeom>
        </p:spPr>
        <p:txBody>
          <a:bodyPr anchorCtr="0" anchor="ctr" bIns="45700" lIns="0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Run (athletes D)</a:t>
            </a:r>
            <a:endParaRPr/>
          </a:p>
        </p:txBody>
      </p:sp>
      <p:sp>
        <p:nvSpPr>
          <p:cNvPr id="409" name="Google Shape;409;g30a77d42249_0_55"/>
          <p:cNvSpPr txBox="1"/>
          <p:nvPr>
            <p:ph idx="12" type="sldNum"/>
          </p:nvPr>
        </p:nvSpPr>
        <p:spPr>
          <a:xfrm>
            <a:off x="648000" y="6289419"/>
            <a:ext cx="2743200" cy="365100"/>
          </a:xfrm>
          <a:prstGeom prst="rect">
            <a:avLst/>
          </a:prstGeom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10" name="Google Shape;410;g30a77d42249_0_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7348" y="237599"/>
            <a:ext cx="43333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g30a77d42249_0_55"/>
          <p:cNvSpPr txBox="1"/>
          <p:nvPr/>
        </p:nvSpPr>
        <p:spPr>
          <a:xfrm>
            <a:off x="6940200" y="4344975"/>
            <a:ext cx="1561800" cy="2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highlight>
                  <a:srgbClr val="FFFFFF"/>
                </a:highlight>
              </a:rPr>
              <a:t>FINISH</a:t>
            </a:r>
            <a:endParaRPr sz="2400"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sp>
        <p:nvSpPr>
          <p:cNvPr id="412" name="Google Shape;412;g30a77d42249_0_55"/>
          <p:cNvSpPr txBox="1"/>
          <p:nvPr/>
        </p:nvSpPr>
        <p:spPr>
          <a:xfrm>
            <a:off x="648000" y="1506925"/>
            <a:ext cx="3324900" cy="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/>
              <a:t>The final athlete on the team will continue past the relay zone and return back down the street into the finish</a:t>
            </a:r>
            <a:endParaRPr sz="2100"/>
          </a:p>
        </p:txBody>
      </p:sp>
      <p:sp>
        <p:nvSpPr>
          <p:cNvPr id="413" name="Google Shape;413;g30a77d42249_0_55"/>
          <p:cNvSpPr/>
          <p:nvPr/>
        </p:nvSpPr>
        <p:spPr>
          <a:xfrm rot="-5629151">
            <a:off x="6611151" y="2296782"/>
            <a:ext cx="671090" cy="312686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g30a77d42249_0_55"/>
          <p:cNvSpPr/>
          <p:nvPr/>
        </p:nvSpPr>
        <p:spPr>
          <a:xfrm rot="5556782">
            <a:off x="5931850" y="1239718"/>
            <a:ext cx="671198" cy="31263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g30a77d42249_0_55"/>
          <p:cNvSpPr/>
          <p:nvPr/>
        </p:nvSpPr>
        <p:spPr>
          <a:xfrm rot="-5401537">
            <a:off x="6761091" y="5643208"/>
            <a:ext cx="671100" cy="312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g30a77d42249_0_55"/>
          <p:cNvSpPr/>
          <p:nvPr/>
        </p:nvSpPr>
        <p:spPr>
          <a:xfrm rot="5227795">
            <a:off x="6065998" y="4621150"/>
            <a:ext cx="671042" cy="31268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6"/>
          <p:cNvSpPr txBox="1"/>
          <p:nvPr>
            <p:ph type="title"/>
          </p:nvPr>
        </p:nvSpPr>
        <p:spPr>
          <a:xfrm>
            <a:off x="656964" y="237601"/>
            <a:ext cx="10515600" cy="10416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>
                <a:highlight>
                  <a:schemeClr val="accent6"/>
                </a:highlight>
              </a:rPr>
              <a:t>Post-race Procedures</a:t>
            </a:r>
            <a:endParaRPr>
              <a:highlight>
                <a:schemeClr val="accent6"/>
              </a:highlight>
            </a:endParaRPr>
          </a:p>
        </p:txBody>
      </p:sp>
      <p:sp>
        <p:nvSpPr>
          <p:cNvPr id="422" name="Google Shape;422;p46"/>
          <p:cNvSpPr txBox="1"/>
          <p:nvPr>
            <p:ph idx="1" type="body"/>
          </p:nvPr>
        </p:nvSpPr>
        <p:spPr>
          <a:xfrm>
            <a:off x="666025" y="1593075"/>
            <a:ext cx="11146200" cy="44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-363537" lvl="0" marL="363537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Friends and family members are not permitted at the finish chute and the post finish </a:t>
            </a:r>
            <a:r>
              <a:rPr lang="en-US" sz="2000">
                <a:extLst>
                  <a:ext uri="http://customooxmlschemas.google.com/">
                    <go:slidesCustomData xmlns:go="http://customooxmlschemas.google.com/" textRoundtripDataId="10"/>
                  </a:ext>
                </a:extLst>
              </a:rPr>
              <a:t>area</a:t>
            </a:r>
            <a:r>
              <a:rPr lang="en-US" sz="2000"/>
              <a:t> (DSQ)</a:t>
            </a:r>
            <a:endParaRPr sz="2000"/>
          </a:p>
          <a:p>
            <a:pPr indent="-363537" lvl="0" marL="363537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70707"/>
              </a:buClr>
              <a:buSzPts val="2000"/>
              <a:buChar char="-"/>
            </a:pPr>
            <a:r>
              <a:rPr lang="en-US" sz="2000">
                <a:solidFill>
                  <a:srgbClr val="070707"/>
                </a:solidFill>
              </a:rPr>
              <a:t>To avoid congestion: go to recovery area after the finish line </a:t>
            </a:r>
            <a:endParaRPr sz="2000">
              <a:solidFill>
                <a:srgbClr val="070707"/>
              </a:solidFill>
            </a:endParaRPr>
          </a:p>
          <a:p>
            <a:pPr indent="-363537" lvl="0" marL="363537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F0000"/>
              </a:buClr>
              <a:buSzPts val="2000"/>
              <a:buChar char="-"/>
            </a:pPr>
            <a:r>
              <a:rPr lang="en-US" sz="2000"/>
              <a:t>Food and drinks available there </a:t>
            </a:r>
            <a:endParaRPr sz="2000"/>
          </a:p>
          <a:p>
            <a:pPr indent="-363537" lvl="0" marL="363537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Leave the recovery area after having recovered </a:t>
            </a:r>
            <a:endParaRPr sz="2000"/>
          </a:p>
          <a:p>
            <a:pPr indent="-363537" lvl="0" marL="363537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Collect your bags from bag-drop-off </a:t>
            </a:r>
            <a:endParaRPr sz="2000"/>
          </a:p>
          <a:p>
            <a:pPr indent="-236538" lvl="0" marL="363538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t/>
            </a:r>
            <a:endParaRPr b="1" sz="2000">
              <a:solidFill>
                <a:srgbClr val="112E68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-US" sz="2000"/>
              <a:t>Team Medical Access:</a:t>
            </a:r>
            <a:endParaRPr/>
          </a:p>
          <a:p>
            <a:pPr indent="-363537" lvl="0" marL="363537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Only accredited team medical will be allowed to enter the medical tent if invited by the World Triathlon Medical Delegate’s permission. </a:t>
            </a:r>
            <a:endParaRPr sz="2000"/>
          </a:p>
          <a:p>
            <a:pPr indent="-236538" lvl="0" marL="363538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t/>
            </a:r>
            <a:endParaRPr sz="2000">
              <a:solidFill>
                <a:schemeClr val="accent2"/>
              </a:solidFill>
            </a:endParaRPr>
          </a:p>
        </p:txBody>
      </p:sp>
      <p:sp>
        <p:nvSpPr>
          <p:cNvPr id="423" name="Google Shape;423;p46"/>
          <p:cNvSpPr txBox="1"/>
          <p:nvPr>
            <p:ph idx="12" type="sldNum"/>
          </p:nvPr>
        </p:nvSpPr>
        <p:spPr>
          <a:xfrm>
            <a:off x="648000" y="628941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4" name="Google Shape;424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01030" y="6111928"/>
            <a:ext cx="2584928" cy="542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7"/>
          <p:cNvSpPr txBox="1"/>
          <p:nvPr>
            <p:ph type="title"/>
          </p:nvPr>
        </p:nvSpPr>
        <p:spPr>
          <a:xfrm>
            <a:off x="656964" y="237601"/>
            <a:ext cx="10515600" cy="10416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>
                <a:highlight>
                  <a:schemeClr val="accent6"/>
                </a:highlight>
              </a:rPr>
              <a:t>Results and </a:t>
            </a:r>
            <a:r>
              <a:rPr lang="en-US" sz="3200">
                <a:highlight>
                  <a:schemeClr val="accent6"/>
                </a:highlight>
              </a:rPr>
              <a:t>Medal Ceremony</a:t>
            </a:r>
            <a:endParaRPr>
              <a:highlight>
                <a:schemeClr val="accent6"/>
              </a:highlight>
            </a:endParaRPr>
          </a:p>
        </p:txBody>
      </p:sp>
      <p:sp>
        <p:nvSpPr>
          <p:cNvPr id="430" name="Google Shape;430;p27"/>
          <p:cNvSpPr txBox="1"/>
          <p:nvPr>
            <p:ph idx="1" type="body"/>
          </p:nvPr>
        </p:nvSpPr>
        <p:spPr>
          <a:xfrm>
            <a:off x="666036" y="1279246"/>
            <a:ext cx="10572300" cy="42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3537" lvl="0" marL="363537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4"/>
              </a:buClr>
              <a:buSzPts val="2000"/>
              <a:buChar char="-"/>
            </a:pPr>
            <a:r>
              <a:rPr b="1" lang="en-US" sz="2000">
                <a:solidFill>
                  <a:schemeClr val="accent4"/>
                </a:solidFill>
              </a:rPr>
              <a:t>Available on the World Triathlon website.</a:t>
            </a:r>
            <a:endParaRPr b="1" sz="2000">
              <a:solidFill>
                <a:schemeClr val="accent4"/>
              </a:solidFill>
            </a:endParaRPr>
          </a:p>
          <a:p>
            <a:pPr indent="-363538" lvl="0" marL="363538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000"/>
              <a:buChar char="-"/>
            </a:pPr>
            <a:r>
              <a:rPr lang="en-US" sz="2000"/>
              <a:t>Medal Ceremonies will be on </a:t>
            </a:r>
            <a:r>
              <a:rPr b="1" lang="en-US" sz="2000"/>
              <a:t>Sunday</a:t>
            </a:r>
            <a:r>
              <a:rPr b="1" lang="en-US" sz="2000"/>
              <a:t> the 20</a:t>
            </a:r>
            <a:r>
              <a:rPr b="1" baseline="30000" lang="en-US" sz="2000"/>
              <a:t>th</a:t>
            </a:r>
            <a:r>
              <a:rPr b="1" lang="en-US" sz="2000"/>
              <a:t> at </a:t>
            </a:r>
            <a:r>
              <a:rPr b="1" lang="en-US" sz="2000">
                <a:solidFill>
                  <a:srgbClr val="FF0000"/>
                </a:solidFill>
              </a:rPr>
              <a:t>21:00– 21:30</a:t>
            </a:r>
            <a:endParaRPr sz="2000">
              <a:solidFill>
                <a:srgbClr val="FF0000"/>
              </a:solidFill>
            </a:endParaRPr>
          </a:p>
          <a:p>
            <a:pPr indent="-363538" lvl="0" marL="363538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These will be held at Plaza de Toros venue on the Main Stage</a:t>
            </a:r>
            <a:endParaRPr sz="2000">
              <a:solidFill>
                <a:schemeClr val="dk2"/>
              </a:solidFill>
            </a:endParaRPr>
          </a:p>
          <a:p>
            <a:pPr indent="-363538" lvl="0" marL="363538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70707"/>
              </a:buClr>
              <a:buSzPts val="2000"/>
              <a:buChar char="-"/>
            </a:pPr>
            <a:r>
              <a:rPr lang="en-US" sz="2000">
                <a:solidFill>
                  <a:srgbClr val="070707"/>
                </a:solidFill>
              </a:rPr>
              <a:t>Medalling TEAMS</a:t>
            </a:r>
            <a:r>
              <a:rPr lang="en-US" sz="2000">
                <a:solidFill>
                  <a:srgbClr val="070707"/>
                </a:solidFill>
              </a:rPr>
              <a:t> are requested to be at the meeting-point 15 minutes before. Be punctual as we must start on time. </a:t>
            </a:r>
            <a:endParaRPr sz="2000">
              <a:solidFill>
                <a:srgbClr val="070707"/>
              </a:solidFill>
            </a:endParaRPr>
          </a:p>
          <a:p>
            <a:pPr indent="-236538" lvl="0" marL="363538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US" sz="2000"/>
              <a:t>As per the World Triathlon Competition rules:</a:t>
            </a:r>
            <a:endParaRPr sz="2000"/>
          </a:p>
          <a:p>
            <a:pPr indent="-363537" lvl="0" marL="363537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000"/>
              <a:buChar char="-"/>
            </a:pPr>
            <a:r>
              <a:rPr lang="en-US" sz="2000"/>
              <a:t>2.8 c.) (i) Athletes must wear the uniform during the entire competition and award ceremony. Long sleeves and long pants are allowed for the award ceremony</a:t>
            </a:r>
            <a:endParaRPr sz="2000"/>
          </a:p>
          <a:p>
            <a:pPr indent="-363538" lvl="0" marL="363538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000"/>
              <a:buChar char="-"/>
            </a:pPr>
            <a:r>
              <a:rPr lang="en-US" sz="2000"/>
              <a:t>If you can not attend the medal ceremony, your Team Manager or one of your teammates should pick up your medal at the end of the ceremony.</a:t>
            </a:r>
            <a:endParaRPr sz="2000"/>
          </a:p>
        </p:txBody>
      </p:sp>
      <p:sp>
        <p:nvSpPr>
          <p:cNvPr id="431" name="Google Shape;431;p27"/>
          <p:cNvSpPr txBox="1"/>
          <p:nvPr>
            <p:ph idx="12" type="sldNum"/>
          </p:nvPr>
        </p:nvSpPr>
        <p:spPr>
          <a:xfrm>
            <a:off x="648000" y="628941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2" name="Google Shape;43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01030" y="6111928"/>
            <a:ext cx="2584928" cy="542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5"/>
          <p:cNvSpPr txBox="1"/>
          <p:nvPr>
            <p:ph type="title"/>
          </p:nvPr>
        </p:nvSpPr>
        <p:spPr>
          <a:xfrm>
            <a:off x="656964" y="237601"/>
            <a:ext cx="10515600" cy="10416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>
                <a:solidFill>
                  <a:srgbClr val="FF0000"/>
                </a:solidFill>
                <a:extLst>
                  <a:ext uri="http://customooxmlschemas.google.com/">
                    <go:slidesCustomData xmlns:go="http://customooxmlschemas.google.com/" textRoundtripDataId="11"/>
                  </a:ext>
                </a:extLst>
              </a:rPr>
              <a:t>Bike Infringements (yellow card)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438" name="Google Shape;438;p35"/>
          <p:cNvSpPr txBox="1"/>
          <p:nvPr>
            <p:ph idx="1" type="body"/>
          </p:nvPr>
        </p:nvSpPr>
        <p:spPr>
          <a:xfrm>
            <a:off x="661488" y="1373162"/>
            <a:ext cx="10869000" cy="3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For a Draft </a:t>
            </a:r>
            <a:r>
              <a:rPr b="1" lang="en-US" sz="2000">
                <a:solidFill>
                  <a:schemeClr val="dk1"/>
                </a:solidFill>
              </a:rPr>
              <a:t>LEGAL</a:t>
            </a:r>
            <a:r>
              <a:rPr lang="en-US" sz="2000"/>
              <a:t> event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70707"/>
              </a:buClr>
              <a:buSzPts val="2000"/>
              <a:buChar char="-"/>
            </a:pPr>
            <a:r>
              <a:rPr lang="en-US" sz="2000">
                <a:solidFill>
                  <a:srgbClr val="070707"/>
                </a:solidFill>
                <a:highlight>
                  <a:srgbClr val="FFF2CC"/>
                </a:highlight>
              </a:rPr>
              <a:t>Drafting between athletes from a different gender is not allowed </a:t>
            </a:r>
            <a:br>
              <a:rPr lang="en-US" sz="2000">
                <a:solidFill>
                  <a:srgbClr val="070707"/>
                </a:solidFill>
                <a:highlight>
                  <a:srgbClr val="FFF2CC"/>
                </a:highlight>
              </a:rPr>
            </a:br>
            <a:r>
              <a:rPr lang="en-US" sz="2000">
                <a:solidFill>
                  <a:srgbClr val="070707"/>
                </a:solidFill>
                <a:highlight>
                  <a:srgbClr val="FFF2CC"/>
                </a:highlight>
              </a:rPr>
              <a:t>(1st offence Warning+Amend; 2nd offence DSQ)</a:t>
            </a:r>
            <a:endParaRPr sz="2000">
              <a:solidFill>
                <a:srgbClr val="070707"/>
              </a:solidFill>
              <a:highlight>
                <a:srgbClr val="FFF2CC"/>
              </a:highlight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During the Bike segment, Technical Officials can show a </a:t>
            </a:r>
            <a:br>
              <a:rPr lang="en-US" sz="2000"/>
            </a:br>
            <a:r>
              <a:rPr lang="en-US" sz="2000">
                <a:highlight>
                  <a:srgbClr val="FFFF00"/>
                </a:highlight>
              </a:rPr>
              <a:t>YELLOW</a:t>
            </a:r>
            <a:r>
              <a:rPr lang="en-US" sz="2000"/>
              <a:t> card</a:t>
            </a:r>
            <a:r>
              <a:rPr b="1" lang="en-US" sz="2000"/>
              <a:t> = Time Penalty </a:t>
            </a:r>
            <a:br>
              <a:rPr b="1" lang="en-US" sz="2000"/>
            </a:br>
            <a:endParaRPr sz="2000"/>
          </a:p>
          <a:p>
            <a:pPr indent="-342900" lvl="0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-"/>
            </a:pPr>
            <a:r>
              <a:rPr lang="en-US" sz="2000">
                <a:highlight>
                  <a:srgbClr val="FFF2CC"/>
                </a:highlight>
              </a:rPr>
              <a:t>Time Penalty = </a:t>
            </a:r>
            <a:r>
              <a:rPr b="1" lang="en-US" sz="2000">
                <a:highlight>
                  <a:srgbClr val="FFF2CC"/>
                </a:highlight>
              </a:rPr>
              <a:t>10 seconds</a:t>
            </a:r>
            <a:r>
              <a:rPr lang="en-US" sz="2000">
                <a:highlight>
                  <a:srgbClr val="FFF2CC"/>
                </a:highlight>
              </a:rPr>
              <a:t>. Must be served </a:t>
            </a:r>
            <a:r>
              <a:rPr lang="en-US" sz="2000">
                <a:highlight>
                  <a:srgbClr val="FFF2CC"/>
                </a:highlight>
              </a:rPr>
              <a:t>in the </a:t>
            </a:r>
            <a:r>
              <a:rPr b="1" lang="en-US" sz="2000">
                <a:solidFill>
                  <a:schemeClr val="dk1"/>
                </a:solidFill>
                <a:highlight>
                  <a:srgbClr val="FFF2CC"/>
                </a:highlight>
              </a:rPr>
              <a:t>NEXT </a:t>
            </a:r>
            <a:r>
              <a:rPr lang="en-US" sz="2000">
                <a:highlight>
                  <a:srgbClr val="FFF2CC"/>
                </a:highlight>
              </a:rPr>
              <a:t>Penalty Box</a:t>
            </a:r>
            <a:endParaRPr sz="2000"/>
          </a:p>
          <a:p>
            <a:pPr indent="-342900" lvl="0" marL="3429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Littering areas attached to each run penalty box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trike="sngStrike">
              <a:solidFill>
                <a:srgbClr val="FF0000"/>
              </a:solidFill>
            </a:endParaRPr>
          </a:p>
        </p:txBody>
      </p:sp>
      <p:sp>
        <p:nvSpPr>
          <p:cNvPr id="439" name="Google Shape;439;p35"/>
          <p:cNvSpPr txBox="1"/>
          <p:nvPr>
            <p:ph idx="12" type="sldNum"/>
          </p:nvPr>
        </p:nvSpPr>
        <p:spPr>
          <a:xfrm>
            <a:off x="648000" y="628941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40" name="Google Shape;440;p35"/>
          <p:cNvGrpSpPr/>
          <p:nvPr/>
        </p:nvGrpSpPr>
        <p:grpSpPr>
          <a:xfrm>
            <a:off x="8512796" y="2523470"/>
            <a:ext cx="3261596" cy="845408"/>
            <a:chOff x="1465485" y="4036780"/>
            <a:chExt cx="3261270" cy="846000"/>
          </a:xfrm>
        </p:grpSpPr>
        <p:sp>
          <p:nvSpPr>
            <p:cNvPr id="441" name="Google Shape;441;p35"/>
            <p:cNvSpPr/>
            <p:nvPr/>
          </p:nvSpPr>
          <p:spPr>
            <a:xfrm rot="1667503">
              <a:off x="1601303" y="4108793"/>
              <a:ext cx="482565" cy="701973"/>
            </a:xfrm>
            <a:prstGeom prst="rect">
              <a:avLst/>
            </a:prstGeom>
            <a:solidFill>
              <a:srgbClr val="FFFF00"/>
            </a:solidFill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35"/>
            <p:cNvSpPr/>
            <p:nvPr/>
          </p:nvSpPr>
          <p:spPr>
            <a:xfrm>
              <a:off x="2169555" y="4221654"/>
              <a:ext cx="25572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112E68"/>
                  </a:solidFill>
                  <a:latin typeface="Arial"/>
                  <a:ea typeface="Arial"/>
                  <a:cs typeface="Arial"/>
                  <a:sym typeface="Arial"/>
                </a:rPr>
                <a:t>Other infringements </a:t>
              </a:r>
              <a:br>
                <a:rPr b="0" i="0" lang="en-US" sz="1400" u="none" cap="none" strike="noStrike">
                  <a:solidFill>
                    <a:srgbClr val="112E68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0" i="0" lang="en-US" sz="1400" u="none" cap="none" strike="noStrike">
                  <a:solidFill>
                    <a:srgbClr val="112E68"/>
                  </a:solidFill>
                  <a:latin typeface="Arial"/>
                  <a:ea typeface="Arial"/>
                  <a:cs typeface="Arial"/>
                  <a:sym typeface="Arial"/>
                </a:rPr>
                <a:t>(blocking, littering, </a:t>
              </a:r>
              <a:r>
                <a:rPr lang="en-US">
                  <a:solidFill>
                    <a:srgbClr val="112E68"/>
                  </a:solidFill>
                  <a:highlight>
                    <a:srgbClr val="FFF2CC"/>
                  </a:highlight>
                </a:rPr>
                <a:t>riding in dangerous position,</a:t>
              </a:r>
              <a:r>
                <a:rPr b="0" i="0" lang="en-US" sz="1400" u="none" cap="none" strike="noStrike">
                  <a:solidFill>
                    <a:srgbClr val="112E68"/>
                  </a:solidFill>
                  <a:latin typeface="Arial"/>
                  <a:ea typeface="Arial"/>
                  <a:cs typeface="Arial"/>
                  <a:sym typeface="Arial"/>
                </a:rPr>
                <a:t> etc.)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43" name="Google Shape;443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01030" y="6111928"/>
            <a:ext cx="2584928" cy="542591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35"/>
          <p:cNvSpPr/>
          <p:nvPr/>
        </p:nvSpPr>
        <p:spPr>
          <a:xfrm>
            <a:off x="867250" y="6331888"/>
            <a:ext cx="280200" cy="280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"/>
          <p:cNvSpPr txBox="1"/>
          <p:nvPr>
            <p:ph type="title"/>
          </p:nvPr>
        </p:nvSpPr>
        <p:spPr>
          <a:xfrm>
            <a:off x="656964" y="237601"/>
            <a:ext cx="10515600" cy="10416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Welcome and Introductions</a:t>
            </a:r>
            <a:endParaRPr/>
          </a:p>
        </p:txBody>
      </p:sp>
      <p:sp>
        <p:nvSpPr>
          <p:cNvPr id="141" name="Google Shape;141;p4"/>
          <p:cNvSpPr txBox="1"/>
          <p:nvPr>
            <p:ph idx="12" type="sldNum"/>
          </p:nvPr>
        </p:nvSpPr>
        <p:spPr>
          <a:xfrm>
            <a:off x="648000" y="628941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2" name="Google Shape;142;p4"/>
          <p:cNvSpPr txBox="1"/>
          <p:nvPr/>
        </p:nvSpPr>
        <p:spPr>
          <a:xfrm>
            <a:off x="656975" y="1279250"/>
            <a:ext cx="11259600" cy="35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3537" lvl="0" marL="363537" marR="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b="1" i="0" lang="en-US" sz="2000" u="none" cap="none" strike="noStrike">
                <a:solidFill>
                  <a:srgbClr val="121417"/>
                </a:solidFill>
                <a:latin typeface="Arial"/>
                <a:ea typeface="Arial"/>
                <a:cs typeface="Arial"/>
                <a:sym typeface="Arial"/>
              </a:rPr>
              <a:t>Thanos Nikopoulos (GRE), Jamie Gordon (GBR), Hugh McAtamney (IRE), Esther Sánchez (ESP), Aurianne Lacampagne (FRA)</a:t>
            </a:r>
            <a:r>
              <a:rPr b="0" i="0" lang="en-US" sz="2000" u="none" cap="none" strike="noStrike">
                <a:solidFill>
                  <a:srgbClr val="121417"/>
                </a:solidFill>
                <a:latin typeface="Arial"/>
                <a:ea typeface="Arial"/>
                <a:cs typeface="Arial"/>
                <a:sym typeface="Arial"/>
              </a:rPr>
              <a:t>, World Triathlon Technical Delegates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3537" lvl="0" marL="363537" marR="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b="1" i="0" lang="en-US" sz="2000" u="none" cap="none" strike="noStrike">
                <a:solidFill>
                  <a:srgbClr val="121417"/>
                </a:solidFill>
                <a:latin typeface="Arial"/>
                <a:ea typeface="Arial"/>
                <a:cs typeface="Arial"/>
                <a:sym typeface="Arial"/>
              </a:rPr>
              <a:t>Dr Luis Coira Nieto (ESP)</a:t>
            </a:r>
            <a:r>
              <a:rPr b="0" i="0" lang="en-US" sz="2000" u="none" cap="none" strike="noStrike">
                <a:solidFill>
                  <a:srgbClr val="121417"/>
                </a:solidFill>
                <a:latin typeface="Arial"/>
                <a:ea typeface="Arial"/>
                <a:cs typeface="Arial"/>
                <a:sym typeface="Arial"/>
              </a:rPr>
              <a:t>, World Triathlon Medical Delegate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3537" lvl="0" marL="363537" marR="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b="1" i="0" lang="en-US" sz="2000" u="none" cap="none" strike="noStrike">
                <a:solidFill>
                  <a:srgbClr val="121417"/>
                </a:solidFill>
                <a:latin typeface="Arial"/>
                <a:ea typeface="Arial"/>
                <a:cs typeface="Arial"/>
                <a:sym typeface="Arial"/>
              </a:rPr>
              <a:t>Stéfane Mauris </a:t>
            </a:r>
            <a:r>
              <a:rPr b="1" i="0" lang="en-US" sz="2000" u="none" cap="none" strike="noStrike">
                <a:solidFill>
                  <a:srgbClr val="121417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(SUI),</a:t>
            </a:r>
            <a:r>
              <a:rPr b="1" i="0" lang="en-US" sz="2000" u="none" cap="none" strike="noStrike">
                <a:solidFill>
                  <a:srgbClr val="121417"/>
                </a:solidFill>
                <a:latin typeface="Arial"/>
                <a:ea typeface="Arial"/>
                <a:cs typeface="Arial"/>
                <a:sym typeface="Arial"/>
              </a:rPr>
              <a:t> Juliet Fahey (NZL), Carmen Gómez (ESP),</a:t>
            </a:r>
            <a:r>
              <a:rPr b="0" i="0" lang="en-US" sz="2000" u="none" cap="none" strike="noStrike">
                <a:solidFill>
                  <a:srgbClr val="121417"/>
                </a:solidFill>
                <a:latin typeface="Arial"/>
                <a:ea typeface="Arial"/>
                <a:cs typeface="Arial"/>
                <a:sym typeface="Arial"/>
              </a:rPr>
              <a:t> World Triathlon Head Referees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3537" lvl="0" marL="363537" marR="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b="1" i="0" lang="en-US" sz="2000" u="none" cap="none" strike="noStrike">
                <a:solidFill>
                  <a:srgbClr val="121417"/>
                </a:solidFill>
                <a:latin typeface="Arial"/>
                <a:ea typeface="Arial"/>
                <a:cs typeface="Arial"/>
                <a:sym typeface="Arial"/>
              </a:rPr>
              <a:t>Jorge Garcia</a:t>
            </a:r>
            <a:r>
              <a:rPr b="0" i="0" lang="en-US" sz="2000" u="none" cap="none" strike="noStrike">
                <a:solidFill>
                  <a:srgbClr val="121417"/>
                </a:solidFill>
                <a:latin typeface="Arial"/>
                <a:ea typeface="Arial"/>
                <a:cs typeface="Arial"/>
                <a:sym typeface="Arial"/>
              </a:rPr>
              <a:t>, Event Director</a:t>
            </a:r>
            <a:endParaRPr b="0" i="0" sz="2000" u="none" cap="none" strike="noStrike">
              <a:solidFill>
                <a:srgbClr val="12141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3537" lvl="0" marL="363537" marR="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121417"/>
              </a:buClr>
              <a:buSzPts val="2000"/>
              <a:buFont typeface="Arial"/>
              <a:buChar char="-"/>
            </a:pPr>
            <a:r>
              <a:rPr b="1" i="0" lang="en-US" sz="2000" u="none" cap="none" strike="noStrike">
                <a:solidFill>
                  <a:srgbClr val="121417"/>
                </a:solidFill>
                <a:latin typeface="Arial"/>
                <a:ea typeface="Arial"/>
                <a:cs typeface="Arial"/>
                <a:sym typeface="Arial"/>
              </a:rPr>
              <a:t>Miguel Fernandez,</a:t>
            </a:r>
            <a:r>
              <a:rPr b="0" i="0" lang="en-US" sz="2000" u="none" cap="none" strike="noStrike">
                <a:solidFill>
                  <a:srgbClr val="121417"/>
                </a:solidFill>
                <a:latin typeface="Arial"/>
                <a:ea typeface="Arial"/>
                <a:cs typeface="Arial"/>
                <a:sym typeface="Arial"/>
              </a:rPr>
              <a:t> Race Director</a:t>
            </a:r>
            <a:endParaRPr b="0" i="0" sz="2000" u="none" cap="none" strike="noStrike">
              <a:solidFill>
                <a:srgbClr val="12141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6536" lvl="0" marL="363537" marR="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121417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12141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01030" y="6111928"/>
            <a:ext cx="2584928" cy="542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6"/>
          <p:cNvSpPr txBox="1"/>
          <p:nvPr>
            <p:ph type="title"/>
          </p:nvPr>
        </p:nvSpPr>
        <p:spPr>
          <a:xfrm>
            <a:off x="656964" y="237601"/>
            <a:ext cx="10515600" cy="10416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Advice of Penalties</a:t>
            </a:r>
            <a:endParaRPr/>
          </a:p>
        </p:txBody>
      </p:sp>
      <p:sp>
        <p:nvSpPr>
          <p:cNvPr id="450" name="Google Shape;450;p36"/>
          <p:cNvSpPr txBox="1"/>
          <p:nvPr>
            <p:ph idx="1" type="body"/>
          </p:nvPr>
        </p:nvSpPr>
        <p:spPr>
          <a:xfrm>
            <a:off x="656963" y="1610225"/>
            <a:ext cx="10869000" cy="29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</a:pPr>
            <a:r>
              <a:rPr lang="en-US" sz="2000"/>
              <a:t>The official will 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/>
          </a:p>
          <a:p>
            <a:pPr indent="-342900" lvl="0" marL="3429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000"/>
              <a:buChar char="-"/>
            </a:pPr>
            <a:r>
              <a:rPr lang="en-US" sz="2000"/>
              <a:t>Sound a whistle or horn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000"/>
              <a:buChar char="-"/>
            </a:pPr>
            <a:r>
              <a:rPr lang="en-US" sz="2000"/>
              <a:t>Show a </a:t>
            </a:r>
            <a:r>
              <a:rPr b="1" lang="en-US" sz="2000">
                <a:solidFill>
                  <a:srgbClr val="FFC000"/>
                </a:solidFill>
              </a:rPr>
              <a:t>YELLOW </a:t>
            </a:r>
            <a:r>
              <a:rPr lang="en-US" sz="2000"/>
              <a:t>card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000"/>
              <a:buChar char="-"/>
            </a:pPr>
            <a:r>
              <a:rPr lang="en-US" sz="2000"/>
              <a:t>Call your number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000"/>
              <a:buChar char="-"/>
            </a:pPr>
            <a:r>
              <a:rPr lang="en-US" sz="2000"/>
              <a:t>Advise you of the penalty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000"/>
              <a:buChar char="-"/>
            </a:pPr>
            <a:r>
              <a:rPr lang="en-US" sz="2000"/>
              <a:t>If you are shown a </a:t>
            </a:r>
            <a:r>
              <a:rPr b="1" lang="en-US" sz="2000">
                <a:solidFill>
                  <a:srgbClr val="FF0000"/>
                </a:solidFill>
              </a:rPr>
              <a:t>RED</a:t>
            </a:r>
            <a:r>
              <a:rPr lang="en-US" sz="2000"/>
              <a:t> card, you are disqualified</a:t>
            </a:r>
            <a:endParaRPr/>
          </a:p>
        </p:txBody>
      </p:sp>
      <p:sp>
        <p:nvSpPr>
          <p:cNvPr id="451" name="Google Shape;451;p36"/>
          <p:cNvSpPr txBox="1"/>
          <p:nvPr>
            <p:ph idx="12" type="sldNum"/>
          </p:nvPr>
        </p:nvSpPr>
        <p:spPr>
          <a:xfrm>
            <a:off x="648000" y="628941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2" name="Google Shape;45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01030" y="6111928"/>
            <a:ext cx="2584928" cy="542591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36"/>
          <p:cNvSpPr/>
          <p:nvPr/>
        </p:nvSpPr>
        <p:spPr>
          <a:xfrm>
            <a:off x="867250" y="6331888"/>
            <a:ext cx="280200" cy="280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38"/>
          <p:cNvSpPr txBox="1"/>
          <p:nvPr>
            <p:ph type="title"/>
          </p:nvPr>
        </p:nvSpPr>
        <p:spPr>
          <a:xfrm>
            <a:off x="656964" y="237601"/>
            <a:ext cx="10515600" cy="10416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Penalties</a:t>
            </a:r>
            <a:endParaRPr/>
          </a:p>
        </p:txBody>
      </p:sp>
      <p:sp>
        <p:nvSpPr>
          <p:cNvPr id="459" name="Google Shape;459;p38"/>
          <p:cNvSpPr txBox="1"/>
          <p:nvPr>
            <p:ph idx="1" type="body"/>
          </p:nvPr>
        </p:nvSpPr>
        <p:spPr>
          <a:xfrm>
            <a:off x="656964" y="1279245"/>
            <a:ext cx="10869000" cy="16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63537" lvl="0" marL="363537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Start + </a:t>
            </a:r>
            <a:r>
              <a:rPr lang="en-US" sz="2000"/>
              <a:t>Swim </a:t>
            </a:r>
            <a:r>
              <a:rPr lang="en-US" sz="2000"/>
              <a:t>infringements</a:t>
            </a:r>
            <a:r>
              <a:rPr lang="en-US" sz="2000"/>
              <a:t> are served in T1 by that athlete</a:t>
            </a:r>
            <a:endParaRPr sz="2000"/>
          </a:p>
          <a:p>
            <a:pPr indent="-363537" lvl="0" marL="363537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For other penalties athletes can be penalised on the spot or in transition </a:t>
            </a:r>
            <a:endParaRPr sz="2000"/>
          </a:p>
          <a:p>
            <a:pPr indent="-363537" lvl="0" marL="363537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Penalties are 10 seconds</a:t>
            </a:r>
            <a:endParaRPr sz="2000"/>
          </a:p>
        </p:txBody>
      </p:sp>
      <p:sp>
        <p:nvSpPr>
          <p:cNvPr id="460" name="Google Shape;460;p38"/>
          <p:cNvSpPr txBox="1"/>
          <p:nvPr>
            <p:ph idx="12" type="sldNum"/>
          </p:nvPr>
        </p:nvSpPr>
        <p:spPr>
          <a:xfrm>
            <a:off x="648000" y="628941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61" name="Google Shape;461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01030" y="6111928"/>
            <a:ext cx="2584928" cy="542591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38"/>
          <p:cNvSpPr/>
          <p:nvPr/>
        </p:nvSpPr>
        <p:spPr>
          <a:xfrm>
            <a:off x="867250" y="6331888"/>
            <a:ext cx="280200" cy="280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1"/>
          <p:cNvSpPr txBox="1"/>
          <p:nvPr>
            <p:ph type="title"/>
          </p:nvPr>
        </p:nvSpPr>
        <p:spPr>
          <a:xfrm>
            <a:off x="656964" y="237601"/>
            <a:ext cx="10515600" cy="10416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>
                <a:highlight>
                  <a:schemeClr val="accent6"/>
                </a:highlight>
              </a:rPr>
              <a:t>Caution</a:t>
            </a:r>
            <a:endParaRPr sz="2400">
              <a:solidFill>
                <a:schemeClr val="accent2"/>
              </a:solidFill>
              <a:highlight>
                <a:schemeClr val="accent6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41"/>
          <p:cNvSpPr txBox="1"/>
          <p:nvPr>
            <p:ph idx="12" type="sldNum"/>
          </p:nvPr>
        </p:nvSpPr>
        <p:spPr>
          <a:xfrm>
            <a:off x="648000" y="628941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69" name="Google Shape;46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34225" y="1601975"/>
            <a:ext cx="7095650" cy="469405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41"/>
          <p:cNvSpPr txBox="1"/>
          <p:nvPr>
            <p:ph idx="1" type="body"/>
          </p:nvPr>
        </p:nvSpPr>
        <p:spPr>
          <a:xfrm>
            <a:off x="656975" y="1985551"/>
            <a:ext cx="10869000" cy="30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2E68"/>
              </a:buClr>
              <a:buSzPts val="2000"/>
              <a:buNone/>
            </a:pPr>
            <a:r>
              <a:rPr lang="en-US" sz="2000">
                <a:solidFill>
                  <a:srgbClr val="112E68"/>
                </a:solidFill>
              </a:rPr>
              <a:t>Caution signal: three sharp whistles and red flags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t/>
            </a:r>
            <a:endParaRPr sz="2000">
              <a:solidFill>
                <a:srgbClr val="112E68"/>
              </a:solidFill>
            </a:endParaRPr>
          </a:p>
        </p:txBody>
      </p:sp>
      <p:pic>
        <p:nvPicPr>
          <p:cNvPr id="471" name="Google Shape;471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01030" y="6111928"/>
            <a:ext cx="2584928" cy="542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3"/>
          <p:cNvSpPr txBox="1"/>
          <p:nvPr>
            <p:ph type="title"/>
          </p:nvPr>
        </p:nvSpPr>
        <p:spPr>
          <a:xfrm>
            <a:off x="656964" y="237601"/>
            <a:ext cx="10515600" cy="10416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/>
              <a:t>Water Quality Assessment </a:t>
            </a:r>
            <a:endParaRPr sz="24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53"/>
          <p:cNvSpPr txBox="1"/>
          <p:nvPr>
            <p:ph idx="12" type="sldNum"/>
          </p:nvPr>
        </p:nvSpPr>
        <p:spPr>
          <a:xfrm>
            <a:off x="648000" y="628941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478" name="Google Shape;478;p53"/>
          <p:cNvGraphicFramePr/>
          <p:nvPr/>
        </p:nvGraphicFramePr>
        <p:xfrm>
          <a:off x="830263" y="323910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{599E24B0-C08F-49C2-9A07-A070C2FF8139}</a:tableStyleId>
              </a:tblPr>
              <a:tblGrid>
                <a:gridCol w="4814875"/>
              </a:tblGrid>
              <a:tr h="387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lt1"/>
                          </a:solidFill>
                        </a:rPr>
                        <a:t>SUMMARY</a:t>
                      </a:r>
                      <a:endParaRPr sz="1400" u="none" cap="none" strike="noStrike"/>
                    </a:p>
                  </a:txBody>
                  <a:tcPr marT="45650" marB="45650" marR="91450" marL="91450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  <a:tr h="1587700">
                <a:tc>
                  <a:txBody>
                    <a:bodyPr/>
                    <a:lstStyle/>
                    <a:p>
                      <a:pPr indent="0" lvl="0" marL="571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1 = ‘Very Good Water Quality’: </a:t>
                      </a:r>
                      <a:endParaRPr sz="1400" u="none" cap="none" strike="noStrike"/>
                    </a:p>
                    <a:p>
                      <a:pPr indent="0" lvl="0" marL="571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Enterococci &lt; 100</a:t>
                      </a:r>
                      <a:endParaRPr sz="1400" u="none" cap="none" strike="noStrike"/>
                    </a:p>
                    <a:p>
                      <a:pPr indent="0" lvl="0" marL="571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E.Coli &lt; 250</a:t>
                      </a:r>
                      <a:endParaRPr sz="1400" u="none" cap="none" strike="noStrike"/>
                    </a:p>
                    <a:p>
                      <a:pPr indent="0" lvl="0" marL="571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PH between 6-9</a:t>
                      </a:r>
                      <a:endParaRPr sz="1400" u="none" cap="none" strike="noStrike"/>
                    </a:p>
                    <a:p>
                      <a:pPr indent="0" lvl="0" marL="571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No visual pollution during sanitary check</a:t>
                      </a:r>
                      <a:endParaRPr sz="1400" u="none" cap="none" strike="noStrike"/>
                    </a:p>
                    <a:p>
                      <a:pPr indent="0" lvl="0" marL="571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No forecasted heavy rain</a:t>
                      </a:r>
                      <a:endParaRPr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479" name="Google Shape;479;p53"/>
          <p:cNvGraphicFramePr/>
          <p:nvPr/>
        </p:nvGraphicFramePr>
        <p:xfrm>
          <a:off x="830263" y="1470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{2645443A-8A7C-48B7-AD3C-8E8D2EABD86D}</a:tableStyleId>
              </a:tblPr>
              <a:tblGrid>
                <a:gridCol w="835950"/>
                <a:gridCol w="637250"/>
              </a:tblGrid>
              <a:tr h="304875"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</a:rPr>
                        <a:t>Enterococci</a:t>
                      </a:r>
                      <a:endParaRPr sz="1400" u="none" cap="none" strike="noStrike"/>
                    </a:p>
                  </a:txBody>
                  <a:tcPr marT="45700" marB="45700" marR="91350" marL="91350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253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n-US" sz="800" u="none" cap="none" strike="noStrike">
                          <a:solidFill>
                            <a:schemeClr val="lt1"/>
                          </a:solidFill>
                        </a:rPr>
                        <a:t>16/08</a:t>
                      </a:r>
                      <a:r>
                        <a:rPr b="1" i="0" lang="en-US" sz="8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/202</a:t>
                      </a:r>
                      <a:r>
                        <a:rPr b="1" lang="en-US" sz="800" u="none" cap="none" strike="noStrike">
                          <a:solidFill>
                            <a:schemeClr val="lt1"/>
                          </a:solidFill>
                        </a:rPr>
                        <a:t>3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i="0" lang="en-US" sz="8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NMP/100mL</a:t>
                      </a:r>
                      <a:endParaRPr b="1" i="0" sz="8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232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6600"/>
                        </a:buClr>
                        <a:buSzPts val="800"/>
                        <a:buFont typeface="Arial"/>
                        <a:buNone/>
                      </a:pPr>
                      <a:r>
                        <a:rPr b="1" i="0" lang="en-US" sz="800" u="none" cap="none" strike="noStrike">
                          <a:solidFill>
                            <a:srgbClr val="FF66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Location 1</a:t>
                      </a:r>
                      <a:endParaRPr sz="1400" u="none" cap="none" strike="noStrike"/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>
                          <a:solidFill>
                            <a:srgbClr val="FF6600"/>
                          </a:solidFill>
                        </a:rPr>
                        <a:t>0</a:t>
                      </a:r>
                      <a:endParaRPr sz="1400" u="none" cap="none" strike="noStrike"/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2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6600"/>
                        </a:buClr>
                        <a:buSzPts val="800"/>
                        <a:buFont typeface="Arial"/>
                        <a:buNone/>
                      </a:pPr>
                      <a:r>
                        <a:rPr b="1" i="0" lang="en-US" sz="800" u="none" cap="none" strike="noStrike">
                          <a:solidFill>
                            <a:srgbClr val="FF66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Location 2</a:t>
                      </a:r>
                      <a:endParaRPr sz="1400" u="none" cap="none" strike="noStrike"/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66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>
                          <a:solidFill>
                            <a:srgbClr val="FF6600"/>
                          </a:solidFill>
                        </a:rPr>
                        <a:t>0</a:t>
                      </a:r>
                      <a:r>
                        <a:rPr lang="en-US" sz="1400" u="none" cap="none" strike="noStrike"/>
                        <a:t> </a:t>
                      </a:r>
                      <a:endParaRPr sz="1400" u="none" cap="none" strike="noStrike"/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2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6600"/>
                        </a:buClr>
                        <a:buSzPts val="800"/>
                        <a:buFont typeface="Arial"/>
                        <a:buNone/>
                      </a:pPr>
                      <a:r>
                        <a:rPr b="1" i="0" lang="en-US" sz="800" u="none" cap="none" strike="noStrike">
                          <a:solidFill>
                            <a:srgbClr val="FF66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Location 3</a:t>
                      </a:r>
                      <a:endParaRPr sz="1400" u="none" cap="none" strike="noStrike"/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66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>
                          <a:solidFill>
                            <a:srgbClr val="FF6600"/>
                          </a:solidFill>
                        </a:rPr>
                        <a:t>0</a:t>
                      </a:r>
                      <a:endParaRPr sz="1400" u="none" cap="none" strike="noStrike"/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3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12E68"/>
                        </a:buClr>
                        <a:buSzPts val="800"/>
                        <a:buFont typeface="Arial"/>
                        <a:buNone/>
                      </a:pPr>
                      <a:r>
                        <a:rPr b="1" i="0" lang="en-US" sz="800" u="none" cap="none" strike="noStrike">
                          <a:solidFill>
                            <a:srgbClr val="112E6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Enterococci limit </a:t>
                      </a:r>
                      <a:endParaRPr b="1" i="0" sz="800" u="none" cap="none" strike="noStrike">
                        <a:solidFill>
                          <a:srgbClr val="112E6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FBE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&lt;100</a:t>
                      </a:r>
                      <a:endParaRPr sz="1400" u="none" cap="none" strike="noStrike"/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FBE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80" name="Google Shape;480;p53"/>
          <p:cNvGraphicFramePr/>
          <p:nvPr/>
        </p:nvGraphicFramePr>
        <p:xfrm>
          <a:off x="2500313" y="1470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{2645443A-8A7C-48B7-AD3C-8E8D2EABD86D}</a:tableStyleId>
              </a:tblPr>
              <a:tblGrid>
                <a:gridCol w="836850"/>
                <a:gridCol w="637925"/>
              </a:tblGrid>
              <a:tr h="304875"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</a:rPr>
                        <a:t>E.Coli</a:t>
                      </a:r>
                      <a:endParaRPr sz="1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00" marB="45700" marR="91450" marL="91450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253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n-US" sz="800" u="none" cap="none" strike="noStrike">
                          <a:solidFill>
                            <a:schemeClr val="lt1"/>
                          </a:solidFill>
                        </a:rPr>
                        <a:t>17/09/2023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i="0" lang="en-US" sz="8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NMP/100mL</a:t>
                      </a:r>
                      <a:endParaRPr b="1" i="0" sz="8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232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6600"/>
                        </a:buClr>
                        <a:buSzPts val="800"/>
                        <a:buFont typeface="Arial"/>
                        <a:buNone/>
                      </a:pPr>
                      <a:r>
                        <a:rPr b="1" i="0" lang="en-US" sz="800" u="none" cap="none" strike="noStrike">
                          <a:solidFill>
                            <a:srgbClr val="FF66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Location 1</a:t>
                      </a:r>
                      <a:endParaRPr sz="1400" u="none" cap="none" strike="noStrike"/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>
                          <a:solidFill>
                            <a:srgbClr val="FF6600"/>
                          </a:solidFill>
                        </a:rPr>
                        <a:t>110</a:t>
                      </a:r>
                      <a:endParaRPr sz="1400" u="none" cap="none" strike="noStrike"/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2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6600"/>
                        </a:buClr>
                        <a:buSzPts val="800"/>
                        <a:buFont typeface="Arial"/>
                        <a:buNone/>
                      </a:pPr>
                      <a:r>
                        <a:rPr b="1" i="0" lang="en-US" sz="800" u="none" cap="none" strike="noStrike">
                          <a:solidFill>
                            <a:srgbClr val="FF66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Location 2</a:t>
                      </a:r>
                      <a:endParaRPr sz="1400" u="none" cap="none" strike="noStrike"/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66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>
                          <a:solidFill>
                            <a:srgbClr val="FF6600"/>
                          </a:solidFill>
                        </a:rPr>
                        <a:t>80</a:t>
                      </a:r>
                      <a:endParaRPr sz="1000" u="none" cap="none" strike="noStrike">
                        <a:solidFill>
                          <a:srgbClr val="FF6600"/>
                        </a:solidFill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2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6600"/>
                        </a:buClr>
                        <a:buSzPts val="800"/>
                        <a:buFont typeface="Arial"/>
                        <a:buNone/>
                      </a:pPr>
                      <a:r>
                        <a:rPr b="1" i="0" lang="en-US" sz="800" u="none" cap="none" strike="noStrike">
                          <a:solidFill>
                            <a:srgbClr val="FF66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Location 3</a:t>
                      </a:r>
                      <a:endParaRPr sz="1400" u="none" cap="none" strike="noStrike"/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66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>
                          <a:solidFill>
                            <a:srgbClr val="FF6600"/>
                          </a:solidFill>
                        </a:rPr>
                        <a:t>55</a:t>
                      </a:r>
                      <a:endParaRPr sz="1400" u="none" cap="none" strike="noStrike"/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3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12E68"/>
                        </a:buClr>
                        <a:buSzPts val="800"/>
                        <a:buFont typeface="Arial"/>
                        <a:buNone/>
                      </a:pPr>
                      <a:r>
                        <a:rPr b="1" i="0" lang="en-US" sz="800" u="none" cap="none" strike="noStrike">
                          <a:solidFill>
                            <a:srgbClr val="112E6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E.Coli limit </a:t>
                      </a:r>
                      <a:endParaRPr b="1" i="0" sz="800" u="none" cap="none" strike="noStrike">
                        <a:solidFill>
                          <a:srgbClr val="112E6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FBE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&lt;250</a:t>
                      </a:r>
                      <a:endParaRPr sz="1400" u="none" cap="none" strike="noStrike"/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FBE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81" name="Google Shape;481;p53"/>
          <p:cNvGraphicFramePr/>
          <p:nvPr/>
        </p:nvGraphicFramePr>
        <p:xfrm>
          <a:off x="4170363" y="1470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{2645443A-8A7C-48B7-AD3C-8E8D2EABD86D}</a:tableStyleId>
              </a:tblPr>
              <a:tblGrid>
                <a:gridCol w="836850"/>
                <a:gridCol w="637925"/>
              </a:tblGrid>
              <a:tr h="304725"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</a:rPr>
                        <a:t>PH</a:t>
                      </a:r>
                      <a:endParaRPr sz="1400" u="none" cap="none" strike="noStrike"/>
                    </a:p>
                  </a:txBody>
                  <a:tcPr marT="45675" marB="45675" marR="91450" marL="91450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253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n-US" sz="800" u="none" cap="none" strike="noStrike">
                          <a:solidFill>
                            <a:schemeClr val="lt1"/>
                          </a:solidFill>
                        </a:rPr>
                        <a:t>17</a:t>
                      </a:r>
                      <a:r>
                        <a:rPr b="1" i="0" lang="en-US" sz="8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/</a:t>
                      </a:r>
                      <a:r>
                        <a:rPr b="1" lang="en-US" sz="800" u="none" cap="none" strike="noStrike">
                          <a:solidFill>
                            <a:schemeClr val="lt1"/>
                          </a:solidFill>
                        </a:rPr>
                        <a:t>09</a:t>
                      </a:r>
                      <a:r>
                        <a:rPr b="1" i="0" lang="en-US" sz="8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/202</a:t>
                      </a:r>
                      <a:r>
                        <a:rPr b="1" lang="en-US" sz="800" u="none" cap="none" strike="noStrike">
                          <a:solidFill>
                            <a:schemeClr val="lt1"/>
                          </a:solidFill>
                        </a:rPr>
                        <a:t>3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b="1" i="0" sz="800" u="none" cap="none" strike="noStrik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233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6600"/>
                        </a:buClr>
                        <a:buSzPts val="800"/>
                        <a:buFont typeface="Arial"/>
                        <a:buNone/>
                      </a:pPr>
                      <a:r>
                        <a:rPr b="1" i="0" lang="en-US" sz="800" u="none" cap="none" strike="noStrike">
                          <a:solidFill>
                            <a:srgbClr val="FF66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Location 1</a:t>
                      </a:r>
                      <a:endParaRPr sz="1400" u="none" cap="none" strike="noStrike"/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>
                          <a:solidFill>
                            <a:srgbClr val="FF6600"/>
                          </a:solidFill>
                        </a:rPr>
                        <a:t>7,66 </a:t>
                      </a:r>
                      <a:endParaRPr sz="1400" u="none" cap="none" strike="noStrike"/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3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6600"/>
                        </a:buClr>
                        <a:buSzPts val="800"/>
                        <a:buFont typeface="Arial"/>
                        <a:buNone/>
                      </a:pPr>
                      <a:r>
                        <a:rPr b="1" i="0" lang="en-US" sz="800" u="none" cap="none" strike="noStrike">
                          <a:solidFill>
                            <a:srgbClr val="FF66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Location 2</a:t>
                      </a:r>
                      <a:endParaRPr sz="1400" u="none" cap="none" strike="noStrike"/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66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>
                          <a:solidFill>
                            <a:srgbClr val="FF6600"/>
                          </a:solidFill>
                        </a:rPr>
                        <a:t>8</a:t>
                      </a:r>
                      <a:endParaRPr sz="1400" u="none" cap="none" strike="noStrike"/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3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6600"/>
                        </a:buClr>
                        <a:buSzPts val="800"/>
                        <a:buFont typeface="Arial"/>
                        <a:buNone/>
                      </a:pPr>
                      <a:r>
                        <a:rPr b="1" i="0" lang="en-US" sz="800" u="none" cap="none" strike="noStrike">
                          <a:solidFill>
                            <a:srgbClr val="FF66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Location 3</a:t>
                      </a:r>
                      <a:endParaRPr sz="1400" u="none" cap="none" strike="noStrike"/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66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>
                          <a:solidFill>
                            <a:srgbClr val="FF6600"/>
                          </a:solidFill>
                        </a:rPr>
                        <a:t>7,86</a:t>
                      </a:r>
                      <a:r>
                        <a:rPr lang="en-US" sz="1400" u="none" cap="none" strike="noStrike"/>
                        <a:t> </a:t>
                      </a:r>
                      <a:endParaRPr sz="1400" u="none" cap="none" strike="noStrike"/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3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12E68"/>
                        </a:buClr>
                        <a:buSzPts val="800"/>
                        <a:buFont typeface="Arial"/>
                        <a:buNone/>
                      </a:pPr>
                      <a:r>
                        <a:rPr b="1" i="0" lang="en-US" sz="800" u="none" cap="none" strike="noStrike">
                          <a:solidFill>
                            <a:srgbClr val="112E6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PH limit</a:t>
                      </a:r>
                      <a:endParaRPr b="1" i="0" sz="800" u="none" cap="none" strike="noStrike">
                        <a:solidFill>
                          <a:srgbClr val="112E6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FBE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6-9</a:t>
                      </a:r>
                      <a:endParaRPr sz="1400" u="none" cap="none" strike="noStrike"/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FBE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82" name="Google Shape;482;p53"/>
          <p:cNvGraphicFramePr/>
          <p:nvPr/>
        </p:nvGraphicFramePr>
        <p:xfrm>
          <a:off x="6096000" y="1470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{2645443A-8A7C-48B7-AD3C-8E8D2EABD86D}</a:tableStyleId>
              </a:tblPr>
              <a:tblGrid>
                <a:gridCol w="787475"/>
                <a:gridCol w="523575"/>
                <a:gridCol w="523575"/>
                <a:gridCol w="523575"/>
                <a:gridCol w="2456675"/>
              </a:tblGrid>
              <a:tr h="334550">
                <a:tc gridSpan="5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</a:rPr>
                        <a:t>Visual Sanitary Inspection (last 12 hours)</a:t>
                      </a:r>
                      <a:endParaRPr sz="1400" u="none" cap="none" strike="noStrike"/>
                    </a:p>
                  </a:txBody>
                  <a:tcPr marT="45675" marB="45675" marR="91425" marL="91425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</a:tr>
              <a:tr h="278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i="0" lang="en-US" sz="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Location</a:t>
                      </a:r>
                      <a:endParaRPr sz="1400" u="none" cap="none" strike="noStrike"/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i="0" lang="en-US" sz="8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Visual </a:t>
                      </a:r>
                      <a:br>
                        <a:rPr b="1" i="0" lang="en-US" sz="8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1" i="0" lang="en-US" sz="8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Pollution</a:t>
                      </a:r>
                      <a:endParaRPr b="1" i="0" sz="8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i="0" lang="en-US" sz="8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Odour</a:t>
                      </a:r>
                      <a:endParaRPr b="1" i="0" sz="8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Arial"/>
                        <a:buNone/>
                      </a:pPr>
                      <a:r>
                        <a:rPr b="1" i="0" lang="en-US" sz="8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Time of visit</a:t>
                      </a:r>
                      <a:endParaRPr b="1" i="0" sz="8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571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i="0" lang="en-US" sz="8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Comments</a:t>
                      </a:r>
                      <a:endParaRPr b="1" i="0" sz="8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679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66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525" marB="0" marR="9525" marL="9525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FF66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None</a:t>
                      </a:r>
                      <a:endParaRPr sz="1400" u="none" cap="none" strike="noStrike"/>
                    </a:p>
                  </a:txBody>
                  <a:tcPr marT="9525" marB="0" marR="9525" marL="9525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FF66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None</a:t>
                      </a:r>
                      <a:endParaRPr b="0" i="0" sz="1000" u="none" cap="none" strike="noStrike">
                        <a:solidFill>
                          <a:srgbClr val="FF66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b="0" i="0" sz="1000" u="none" cap="none" strike="noStrike">
                        <a:solidFill>
                          <a:srgbClr val="FF66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71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br>
                        <a:rPr lang="en-US" sz="1000" u="none" cap="none" strike="noStrike">
                          <a:solidFill>
                            <a:schemeClr val="folHlink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br>
                        <a:rPr lang="en-US" sz="1000" u="none" cap="none" strike="noStrike">
                          <a:solidFill>
                            <a:schemeClr val="folHlink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br>
                        <a:rPr lang="en-US" sz="1000" u="none" cap="none" strike="noStrike">
                          <a:solidFill>
                            <a:schemeClr val="folHlink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endParaRPr sz="1000" u="none" cap="none" strike="noStrike">
                        <a:solidFill>
                          <a:schemeClr val="folHlink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>
                    <a:lnL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A5A5A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483" name="Google Shape;483;p53"/>
          <p:cNvPicPr preferRelativeResize="0"/>
          <p:nvPr/>
        </p:nvPicPr>
        <p:blipFill rotWithShape="1">
          <a:blip r:embed="rId3">
            <a:alphaModFix/>
          </a:blip>
          <a:srcRect b="19941" l="0" r="10229" t="0"/>
          <a:stretch/>
        </p:blipFill>
        <p:spPr>
          <a:xfrm>
            <a:off x="6136413" y="3239106"/>
            <a:ext cx="4848225" cy="2600325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53"/>
          <p:cNvSpPr txBox="1"/>
          <p:nvPr/>
        </p:nvSpPr>
        <p:spPr>
          <a:xfrm>
            <a:off x="6077000" y="2870048"/>
            <a:ext cx="490763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Water samples were taken in three different points (see image below).</a:t>
            </a:r>
            <a:endParaRPr/>
          </a:p>
        </p:txBody>
      </p:sp>
      <p:pic>
        <p:nvPicPr>
          <p:cNvPr id="485" name="Google Shape;485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01030" y="6111928"/>
            <a:ext cx="2584928" cy="542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191ccb28b32_0_0"/>
          <p:cNvSpPr txBox="1"/>
          <p:nvPr>
            <p:ph idx="12" type="sldNum"/>
          </p:nvPr>
        </p:nvSpPr>
        <p:spPr>
          <a:xfrm>
            <a:off x="648000" y="628941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1" name="Google Shape;491;g191ccb28b32_0_0"/>
          <p:cNvSpPr txBox="1"/>
          <p:nvPr/>
        </p:nvSpPr>
        <p:spPr>
          <a:xfrm>
            <a:off x="656964" y="302915"/>
            <a:ext cx="10515600" cy="10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0E2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2150E2"/>
                </a:solidFill>
                <a:latin typeface="Arial"/>
                <a:ea typeface="Arial"/>
                <a:cs typeface="Arial"/>
                <a:sym typeface="Arial"/>
              </a:rPr>
              <a:t>Weather Forecast TBC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2" name="Google Shape;492;g191ccb28b32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01030" y="6111928"/>
            <a:ext cx="2584928" cy="542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g191ccb28b32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700" y="2042551"/>
            <a:ext cx="11251248" cy="227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06"/>
          <p:cNvSpPr txBox="1"/>
          <p:nvPr>
            <p:ph idx="12" type="sldNum"/>
          </p:nvPr>
        </p:nvSpPr>
        <p:spPr>
          <a:xfrm>
            <a:off x="648000" y="628941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Text&#10;&#10;Description automatically generated with low confidence" id="499" name="Google Shape;499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5" y="0"/>
            <a:ext cx="1218916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20089adfee_0_140"/>
          <p:cNvSpPr txBox="1"/>
          <p:nvPr>
            <p:ph type="title"/>
          </p:nvPr>
        </p:nvSpPr>
        <p:spPr>
          <a:xfrm>
            <a:off x="656964" y="237601"/>
            <a:ext cx="10515600" cy="10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>
                <a:highlight>
                  <a:schemeClr val="accent6"/>
                </a:highlight>
              </a:rPr>
              <a:t>Access to briefing</a:t>
            </a:r>
            <a:endParaRPr sz="2400">
              <a:solidFill>
                <a:schemeClr val="accent2"/>
              </a:solidFill>
              <a:highlight>
                <a:schemeClr val="accent6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g120089adfee_0_140"/>
          <p:cNvSpPr txBox="1"/>
          <p:nvPr>
            <p:ph idx="12" type="sldNum"/>
          </p:nvPr>
        </p:nvSpPr>
        <p:spPr>
          <a:xfrm>
            <a:off x="648000" y="628941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06" name="Google Shape;506;g120089adfee_0_1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01030" y="6111928"/>
            <a:ext cx="2584928" cy="542591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g120089adfee_0_140"/>
          <p:cNvSpPr txBox="1"/>
          <p:nvPr/>
        </p:nvSpPr>
        <p:spPr>
          <a:xfrm>
            <a:off x="1438200" y="2868438"/>
            <a:ext cx="9315600" cy="112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https://triathlon.org/about/downloads/category/race_briefings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806ea13930_0_48"/>
          <p:cNvSpPr txBox="1"/>
          <p:nvPr>
            <p:ph idx="1" type="body"/>
          </p:nvPr>
        </p:nvSpPr>
        <p:spPr>
          <a:xfrm>
            <a:off x="0" y="2853222"/>
            <a:ext cx="12192000" cy="11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28592" lvl="0" marL="457188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sz="6000"/>
              <a:t>Good luck!</a:t>
            </a:r>
            <a:endParaRPr sz="6000"/>
          </a:p>
          <a:p>
            <a:pPr indent="-228592" lvl="0" marL="457188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sz="6000"/>
              <a:t>¡Buena suerte!</a:t>
            </a:r>
            <a:endParaRPr sz="6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"/>
          <p:cNvSpPr txBox="1"/>
          <p:nvPr>
            <p:ph type="title"/>
          </p:nvPr>
        </p:nvSpPr>
        <p:spPr>
          <a:xfrm>
            <a:off x="656975" y="237600"/>
            <a:ext cx="10515600" cy="86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/>
              <a:t>Competition Jury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Age Group Mixed Relay – Sunday </a:t>
            </a:r>
            <a:endParaRPr/>
          </a:p>
        </p:txBody>
      </p:sp>
      <p:sp>
        <p:nvSpPr>
          <p:cNvPr id="149" name="Google Shape;149;p5"/>
          <p:cNvSpPr txBox="1"/>
          <p:nvPr>
            <p:ph idx="1" type="body"/>
          </p:nvPr>
        </p:nvSpPr>
        <p:spPr>
          <a:xfrm>
            <a:off x="656975" y="2063200"/>
            <a:ext cx="108690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3538" lvl="0" marL="363538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Char char="-"/>
            </a:pPr>
            <a:r>
              <a:rPr lang="en-US" sz="2000"/>
              <a:t>Hugh McAtamney </a:t>
            </a:r>
            <a:r>
              <a:rPr lang="en-US" sz="2000"/>
              <a:t>(IRE), Chair</a:t>
            </a:r>
            <a:endParaRPr sz="2000"/>
          </a:p>
          <a:p>
            <a:pPr indent="-363538" lvl="0" marL="363538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12121"/>
              </a:buClr>
              <a:buSzPts val="2000"/>
              <a:buChar char="-"/>
            </a:pPr>
            <a:r>
              <a:rPr lang="en-US" sz="2000">
                <a:solidFill>
                  <a:srgbClr val="212121"/>
                </a:solidFill>
              </a:rPr>
              <a:t>Antonio Alvarez	</a:t>
            </a:r>
            <a:r>
              <a:rPr lang="en-US" sz="2000">
                <a:solidFill>
                  <a:srgbClr val="212121"/>
                </a:solidFill>
              </a:rPr>
              <a:t> (MEX), </a:t>
            </a:r>
            <a:r>
              <a:rPr lang="en-US" sz="2000">
                <a:solidFill>
                  <a:srgbClr val="212121"/>
                </a:solidFill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World Triathlon Executive Board Re</a:t>
            </a:r>
            <a:r>
              <a:rPr lang="en-US" sz="2000">
                <a:solidFill>
                  <a:srgbClr val="212121"/>
                </a:solidFill>
              </a:rPr>
              <a:t>presentative</a:t>
            </a:r>
            <a:endParaRPr sz="2000">
              <a:solidFill>
                <a:srgbClr val="212121"/>
              </a:solidFill>
            </a:endParaRPr>
          </a:p>
          <a:p>
            <a:pPr indent="-363537" lvl="0" marL="363537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12121"/>
              </a:buClr>
              <a:buSzPts val="2000"/>
              <a:buChar char="-"/>
            </a:pPr>
            <a:r>
              <a:rPr lang="en-US" sz="2000">
                <a:solidFill>
                  <a:srgbClr val="212121"/>
                </a:solidFill>
              </a:rPr>
              <a:t>Borja Oses </a:t>
            </a:r>
            <a:r>
              <a:rPr lang="en-US" sz="2000">
                <a:solidFill>
                  <a:srgbClr val="212121"/>
                </a:solidFill>
              </a:rPr>
              <a:t>  (ESP), National Federation Representative</a:t>
            </a:r>
            <a:endParaRPr sz="2000">
              <a:solidFill>
                <a:srgbClr val="21212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0000"/>
              </a:solidFill>
            </a:endParaRPr>
          </a:p>
        </p:txBody>
      </p:sp>
      <p:sp>
        <p:nvSpPr>
          <p:cNvPr id="150" name="Google Shape;150;p5"/>
          <p:cNvSpPr txBox="1"/>
          <p:nvPr>
            <p:ph idx="12" type="sldNum"/>
          </p:nvPr>
        </p:nvSpPr>
        <p:spPr>
          <a:xfrm>
            <a:off x="648000" y="628941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1" name="Google Shape;15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01030" y="6111928"/>
            <a:ext cx="2584928" cy="542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09687d8580_0_21"/>
          <p:cNvSpPr txBox="1"/>
          <p:nvPr>
            <p:ph type="title"/>
          </p:nvPr>
        </p:nvSpPr>
        <p:spPr>
          <a:xfrm>
            <a:off x="838200" y="203481"/>
            <a:ext cx="10515600" cy="10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Schedule and Timetables</a:t>
            </a:r>
            <a:endParaRPr/>
          </a:p>
        </p:txBody>
      </p:sp>
      <p:sp>
        <p:nvSpPr>
          <p:cNvPr id="157" name="Google Shape;157;g309687d8580_0_21"/>
          <p:cNvSpPr txBox="1"/>
          <p:nvPr>
            <p:ph idx="12" type="sldNum"/>
          </p:nvPr>
        </p:nvSpPr>
        <p:spPr>
          <a:xfrm>
            <a:off x="648000" y="628941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8" name="Google Shape;158;g309687d8580_0_21"/>
          <p:cNvSpPr txBox="1"/>
          <p:nvPr/>
        </p:nvSpPr>
        <p:spPr>
          <a:xfrm>
            <a:off x="746677" y="1293572"/>
            <a:ext cx="63036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lang="en-US" sz="1900"/>
              <a:t>Saturday</a:t>
            </a:r>
            <a:r>
              <a:rPr b="1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1900"/>
              <a:t>19th</a:t>
            </a:r>
            <a:r>
              <a:rPr b="1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October 2024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g309687d8580_0_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01030" y="6111928"/>
            <a:ext cx="2584928" cy="54259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0" name="Google Shape;160;g309687d8580_0_21"/>
          <p:cNvGraphicFramePr/>
          <p:nvPr/>
        </p:nvGraphicFramePr>
        <p:xfrm>
          <a:off x="594325" y="1913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{AD52F3FC-7B68-43DA-97A4-258C1A0FFA6D}</a:tableStyleId>
              </a:tblPr>
              <a:tblGrid>
                <a:gridCol w="2038350"/>
                <a:gridCol w="657225"/>
                <a:gridCol w="657225"/>
                <a:gridCol w="1666875"/>
                <a:gridCol w="5238750"/>
                <a:gridCol w="1409700"/>
              </a:tblGrid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Saturday, October 19, 2024</a:t>
                      </a:r>
                      <a:endParaRPr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13:00</a:t>
                      </a:r>
                      <a:endParaRPr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AG Mixed Relay</a:t>
                      </a:r>
                      <a:endParaRPr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AG Mixed Relay online team declaration close</a:t>
                      </a:r>
                      <a:endParaRPr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Saturday, October 19, 2024</a:t>
                      </a:r>
                      <a:endParaRPr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15:00</a:t>
                      </a:r>
                      <a:endParaRPr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15:30</a:t>
                      </a:r>
                      <a:endParaRPr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AG Mixed Relay</a:t>
                      </a:r>
                      <a:endParaRPr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AG Mixed Relay Team Managers' Meeting - Team Declaration</a:t>
                      </a:r>
                      <a:endParaRPr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TOs Lounge</a:t>
                      </a:r>
                      <a:endParaRPr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Saturday, October 19, 2024</a:t>
                      </a:r>
                      <a:endParaRPr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16:00</a:t>
                      </a:r>
                      <a:endParaRPr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18:00</a:t>
                      </a:r>
                      <a:endParaRPr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AG Mixed Relay</a:t>
                      </a:r>
                      <a:endParaRPr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AG Registation (AG Mixed Relay)</a:t>
                      </a:r>
                      <a:endParaRPr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Playa de los Alamos venue</a:t>
                      </a:r>
                      <a:endParaRPr/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09687d8580_0_30"/>
          <p:cNvSpPr txBox="1"/>
          <p:nvPr>
            <p:ph type="title"/>
          </p:nvPr>
        </p:nvSpPr>
        <p:spPr>
          <a:xfrm>
            <a:off x="838200" y="203481"/>
            <a:ext cx="10515600" cy="10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Schedule and Timetables</a:t>
            </a:r>
            <a:endParaRPr/>
          </a:p>
        </p:txBody>
      </p:sp>
      <p:sp>
        <p:nvSpPr>
          <p:cNvPr id="166" name="Google Shape;166;g309687d8580_0_30"/>
          <p:cNvSpPr txBox="1"/>
          <p:nvPr>
            <p:ph idx="12" type="sldNum"/>
          </p:nvPr>
        </p:nvSpPr>
        <p:spPr>
          <a:xfrm>
            <a:off x="648000" y="628941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167" name="Google Shape;167;g309687d8580_0_30"/>
          <p:cNvGraphicFramePr/>
          <p:nvPr/>
        </p:nvGraphicFramePr>
        <p:xfrm>
          <a:off x="676725" y="1864635"/>
          <a:ext cx="3000000" cy="3000000"/>
        </p:xfrm>
        <a:graphic>
          <a:graphicData uri="http://schemas.openxmlformats.org/drawingml/2006/table">
            <a:tbl>
              <a:tblPr>
                <a:gradFill>
                  <a:gsLst>
                    <a:gs pos="0">
                      <a:srgbClr val="ACA9DD"/>
                    </a:gs>
                    <a:gs pos="35000">
                      <a:srgbClr val="C4C4E6"/>
                    </a:gs>
                    <a:gs pos="100000">
                      <a:srgbClr val="E8E8F6"/>
                    </a:gs>
                  </a:gsLst>
                  <a:lin ang="16200038" scaled="0"/>
                </a:gradFill>
                <a:tableStyleId>{BB31EEEF-0A96-4B1A-BF9F-DFC2406C9BC2}</a:tableStyleId>
              </a:tblPr>
              <a:tblGrid>
                <a:gridCol w="773925"/>
                <a:gridCol w="773925"/>
                <a:gridCol w="6254500"/>
                <a:gridCol w="3224075"/>
              </a:tblGrid>
              <a:tr h="230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Start</a:t>
                      </a:r>
                      <a:endParaRPr b="1" i="1"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End</a:t>
                      </a:r>
                      <a:endParaRPr b="1" i="1"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14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Activity</a:t>
                      </a:r>
                      <a:endParaRPr b="1" i="1"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Location</a:t>
                      </a:r>
                      <a:endParaRPr b="1" i="1"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solidFill>
                      <a:schemeClr val="dk1"/>
                    </a:solidFill>
                  </a:tcPr>
                </a:tc>
              </a:tr>
              <a:tr h="435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121417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r>
                        <a:rPr lang="en-US" sz="1600">
                          <a:solidFill>
                            <a:srgbClr val="121417"/>
                          </a:solidFill>
                        </a:rPr>
                        <a:t>0</a:t>
                      </a:r>
                      <a:r>
                        <a:rPr lang="en-US" sz="1600" u="none" cap="none" strike="noStrike">
                          <a:solidFill>
                            <a:srgbClr val="121417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:00</a:t>
                      </a:r>
                      <a:endParaRPr b="0" i="0" sz="1600" u="none" cap="none" strike="noStrike">
                        <a:solidFill>
                          <a:srgbClr val="12141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1425" marB="91425" marR="91425" marL="91425" anchor="ctr">
                    <a:lnB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121417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r>
                        <a:rPr lang="en-US" sz="1600">
                          <a:solidFill>
                            <a:srgbClr val="121417"/>
                          </a:solidFill>
                        </a:rPr>
                        <a:t>1</a:t>
                      </a:r>
                      <a:r>
                        <a:rPr lang="en-US" sz="1600" u="none" cap="none" strike="noStrike">
                          <a:solidFill>
                            <a:srgbClr val="121417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:00</a:t>
                      </a:r>
                      <a:endParaRPr b="0" i="0" sz="1600" u="none" cap="none" strike="noStrike">
                        <a:solidFill>
                          <a:srgbClr val="12141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1425" marB="91425" marR="91425" marL="91425" anchor="ctr">
                    <a:lnB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</a:rPr>
                        <a:t>Age-Group Mixed Relay Registration</a:t>
                      </a:r>
                      <a:endParaRPr sz="1600" u="none" cap="none" strike="noStrike">
                        <a:solidFill>
                          <a:srgbClr val="12141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1425" marB="91425" marR="91425" marL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600">
                          <a:solidFill>
                            <a:srgbClr val="212121"/>
                          </a:solidFill>
                        </a:rPr>
                        <a:t>Playa de los Alamos venue</a:t>
                      </a:r>
                      <a:endParaRPr sz="16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 anchor="ctr">
                    <a:solidFill>
                      <a:schemeClr val="lt1"/>
                    </a:solidFill>
                  </a:tcPr>
                </a:tc>
              </a:tr>
              <a:tr h="435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121417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r>
                        <a:rPr lang="en-US" sz="1600">
                          <a:solidFill>
                            <a:srgbClr val="121417"/>
                          </a:solidFill>
                        </a:rPr>
                        <a:t>1</a:t>
                      </a:r>
                      <a:r>
                        <a:rPr lang="en-US" sz="1600" u="none" cap="none" strike="noStrike">
                          <a:solidFill>
                            <a:srgbClr val="121417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:00</a:t>
                      </a:r>
                      <a:endParaRPr b="0" i="0" sz="1600" u="none" cap="none" strike="noStrike">
                        <a:solidFill>
                          <a:srgbClr val="12141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121417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r>
                        <a:rPr lang="en-US" sz="1600">
                          <a:solidFill>
                            <a:srgbClr val="121417"/>
                          </a:solidFill>
                        </a:rPr>
                        <a:t>3</a:t>
                      </a:r>
                      <a:r>
                        <a:rPr lang="en-US" sz="1600" u="none" cap="none" strike="noStrike">
                          <a:solidFill>
                            <a:srgbClr val="121417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:00</a:t>
                      </a:r>
                      <a:endParaRPr b="0" i="0" sz="1600" u="none" cap="none" strike="noStrike">
                        <a:solidFill>
                          <a:srgbClr val="12141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</a:rPr>
                        <a:t>Rules Q&amp;A (Transition Zone)</a:t>
                      </a:r>
                      <a:endParaRPr sz="1600" u="none" cap="none" strike="noStrike">
                        <a:solidFill>
                          <a:srgbClr val="12141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121417"/>
                          </a:solidFill>
                        </a:rPr>
                        <a:t>AG Transition Area</a:t>
                      </a:r>
                      <a:endParaRPr sz="1600">
                        <a:solidFill>
                          <a:srgbClr val="121417"/>
                        </a:solidFill>
                      </a:endParaRPr>
                    </a:p>
                  </a:txBody>
                  <a:tcPr marT="91425" marB="91425" marR="91425" marL="91425" anchor="ctr">
                    <a:solidFill>
                      <a:schemeClr val="lt1"/>
                    </a:solidFill>
                  </a:tcPr>
                </a:tc>
              </a:tr>
              <a:tr h="435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121417"/>
                          </a:solidFill>
                        </a:rPr>
                        <a:t>11:00</a:t>
                      </a:r>
                      <a:endParaRPr sz="1600" u="none" cap="none" strike="noStrike">
                        <a:solidFill>
                          <a:srgbClr val="12141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212121"/>
                          </a:solidFill>
                        </a:rPr>
                        <a:t>19:30</a:t>
                      </a:r>
                      <a:endParaRPr sz="1600" u="none" cap="none" strike="noStrik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</a:rPr>
                        <a:t>Age-Group Mixed Relay Bag drop off</a:t>
                      </a:r>
                      <a:r>
                        <a:rPr lang="en-US" sz="1600">
                          <a:solidFill>
                            <a:srgbClr val="FF0000"/>
                          </a:solidFill>
                        </a:rPr>
                        <a:t> </a:t>
                      </a:r>
                      <a:endParaRPr sz="1600">
                        <a:solidFill>
                          <a:srgbClr val="00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212121"/>
                          </a:solidFill>
                        </a:rPr>
                        <a:t>Recovery Area</a:t>
                      </a:r>
                      <a:endParaRPr sz="1600" u="none" cap="none" strike="noStrik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1425" marB="91425" marR="91425" marL="91425" anchor="ctr">
                    <a:solidFill>
                      <a:schemeClr val="lt1"/>
                    </a:solidFill>
                  </a:tcPr>
                </a:tc>
              </a:tr>
              <a:tr h="435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121417"/>
                          </a:solidFill>
                        </a:rPr>
                        <a:t>11:00</a:t>
                      </a:r>
                      <a:endParaRPr sz="1600" u="none" cap="none" strike="noStrike">
                        <a:solidFill>
                          <a:srgbClr val="12141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121417"/>
                          </a:solidFill>
                        </a:rPr>
                        <a:t>13:00</a:t>
                      </a:r>
                      <a:endParaRPr sz="1600" u="none" cap="none" strike="noStrike">
                        <a:solidFill>
                          <a:srgbClr val="12141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</a:rPr>
                        <a:t>Age-Group Mixed Relay Transition check in</a:t>
                      </a:r>
                      <a:endParaRPr sz="1600">
                        <a:solidFill>
                          <a:srgbClr val="00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212121"/>
                          </a:solidFill>
                        </a:rPr>
                        <a:t>AG Transition Area</a:t>
                      </a:r>
                      <a:endParaRPr sz="1600">
                        <a:solidFill>
                          <a:srgbClr val="212121"/>
                        </a:solidFill>
                      </a:endParaRPr>
                    </a:p>
                  </a:txBody>
                  <a:tcPr marT="91425" marB="91425" marR="91425" marL="91425" anchor="ctr">
                    <a:solidFill>
                      <a:schemeClr val="lt1"/>
                    </a:solidFill>
                  </a:tcPr>
                </a:tc>
              </a:tr>
              <a:tr h="435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121417"/>
                          </a:solidFill>
                        </a:rPr>
                        <a:t>13:00</a:t>
                      </a:r>
                      <a:endParaRPr sz="1600" u="none" cap="none" strike="noStrike">
                        <a:solidFill>
                          <a:srgbClr val="12141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12141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</a:rPr>
                        <a:t>TRI AG Mixed Relay Championship</a:t>
                      </a:r>
                      <a:endParaRPr sz="1600">
                        <a:solidFill>
                          <a:srgbClr val="00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212121"/>
                          </a:solidFill>
                        </a:rPr>
                        <a:t>Swim Start</a:t>
                      </a:r>
                      <a:endParaRPr sz="1600">
                        <a:solidFill>
                          <a:srgbClr val="212121"/>
                        </a:solidFill>
                      </a:endParaRPr>
                    </a:p>
                  </a:txBody>
                  <a:tcPr marT="91425" marB="91425" marR="91425" marL="91425" anchor="ctr">
                    <a:solidFill>
                      <a:schemeClr val="lt1"/>
                    </a:solidFill>
                  </a:tcPr>
                </a:tc>
              </a:tr>
              <a:tr h="435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212121"/>
                          </a:solidFill>
                          <a:extLst>
                            <a:ext uri="http://customooxmlschemas.google.com/">
                              <go:slidesCustomData xmlns:go="http://customooxmlschemas.google.com/" textRoundtripDataId="2"/>
                            </a:ext>
                          </a:extLst>
                        </a:rPr>
                        <a:t>13:2</a:t>
                      </a:r>
                      <a:r>
                        <a:rPr lang="en-US" sz="1600">
                          <a:solidFill>
                            <a:srgbClr val="212121"/>
                          </a:solidFill>
                        </a:rPr>
                        <a:t>0</a:t>
                      </a:r>
                      <a:endParaRPr sz="1600" u="none" cap="none" strike="noStrik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212121"/>
                          </a:solidFill>
                        </a:rPr>
                        <a:t>13:53</a:t>
                      </a:r>
                      <a:endParaRPr sz="1600" u="none" cap="none" strike="noStrik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212121"/>
                          </a:solidFill>
                        </a:rPr>
                        <a:t>Swim cut off (20’ per swimmer)</a:t>
                      </a:r>
                      <a:endParaRPr sz="1600">
                        <a:solidFill>
                          <a:srgbClr val="21212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12141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1425" marB="91425" marR="91425" marL="91425" anchor="ctr">
                    <a:solidFill>
                      <a:schemeClr val="lt1"/>
                    </a:solidFill>
                  </a:tcPr>
                </a:tc>
              </a:tr>
              <a:tr h="435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212121"/>
                          </a:solidFill>
                        </a:rPr>
                        <a:t>16:30</a:t>
                      </a:r>
                      <a:endParaRPr sz="1600" u="none" cap="none" strike="noStrik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212121"/>
                          </a:solidFill>
                        </a:rPr>
                        <a:t>Run cut off</a:t>
                      </a:r>
                      <a:endParaRPr sz="1600">
                        <a:solidFill>
                          <a:srgbClr val="21212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12141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1425" marB="91425" marR="91425" marL="91425" anchor="ctr">
                    <a:solidFill>
                      <a:schemeClr val="lt1"/>
                    </a:solidFill>
                  </a:tcPr>
                </a:tc>
              </a:tr>
              <a:tr h="435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121417"/>
                          </a:solidFill>
                        </a:rPr>
                        <a:t>16:45</a:t>
                      </a:r>
                      <a:endParaRPr sz="1600" u="none" cap="none" strike="noStrike">
                        <a:solidFill>
                          <a:srgbClr val="12141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121417"/>
                          </a:solidFill>
                        </a:rPr>
                        <a:t>19:30</a:t>
                      </a:r>
                      <a:endParaRPr sz="1600" u="none" cap="none" strike="noStrike">
                        <a:solidFill>
                          <a:srgbClr val="12141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</a:rPr>
                        <a:t>Age-Group Mixed Relay Bike check out</a:t>
                      </a:r>
                      <a:endParaRPr sz="1600">
                        <a:solidFill>
                          <a:srgbClr val="00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212121"/>
                          </a:solidFill>
                        </a:rPr>
                        <a:t>AG Transition Area</a:t>
                      </a:r>
                      <a:endParaRPr sz="1600">
                        <a:solidFill>
                          <a:srgbClr val="212121"/>
                        </a:solidFill>
                      </a:endParaRPr>
                    </a:p>
                  </a:txBody>
                  <a:tcPr marT="91425" marB="91425" marR="91425" marL="91425" anchor="ctr">
                    <a:solidFill>
                      <a:schemeClr val="lt1"/>
                    </a:solidFill>
                  </a:tcPr>
                </a:tc>
              </a:tr>
              <a:tr h="435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121417"/>
                          </a:solidFill>
                        </a:rPr>
                        <a:t>21:00</a:t>
                      </a:r>
                      <a:endParaRPr sz="1600">
                        <a:solidFill>
                          <a:srgbClr val="121417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121417"/>
                          </a:solidFill>
                        </a:rPr>
                        <a:t>21:30</a:t>
                      </a:r>
                      <a:endParaRPr sz="1600">
                        <a:solidFill>
                          <a:srgbClr val="121417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</a:rPr>
                        <a:t>Age-Group Mixed Relay Medal Ceremony</a:t>
                      </a:r>
                      <a:endParaRPr sz="1600">
                        <a:solidFill>
                          <a:srgbClr val="00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212121"/>
                          </a:solidFill>
                        </a:rPr>
                        <a:t>Plaza De Toros</a:t>
                      </a:r>
                      <a:endParaRPr sz="1600">
                        <a:solidFill>
                          <a:srgbClr val="212121"/>
                        </a:solidFill>
                      </a:endParaRPr>
                    </a:p>
                  </a:txBody>
                  <a:tcPr marT="91425" marB="91425" marR="91425" marL="91425" anchor="ctr"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168" name="Google Shape;168;g309687d8580_0_30"/>
          <p:cNvSpPr txBox="1"/>
          <p:nvPr/>
        </p:nvSpPr>
        <p:spPr>
          <a:xfrm>
            <a:off x="746677" y="1293572"/>
            <a:ext cx="63036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lang="en-US" sz="1900"/>
              <a:t>Sunday</a:t>
            </a:r>
            <a:r>
              <a:rPr b="1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1900"/>
              <a:t>20</a:t>
            </a:r>
            <a:r>
              <a:rPr b="1" lang="en-US" sz="1900"/>
              <a:t>th</a:t>
            </a:r>
            <a:r>
              <a:rPr b="1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October 2024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"/>
          <p:cNvSpPr txBox="1"/>
          <p:nvPr>
            <p:ph type="title"/>
          </p:nvPr>
        </p:nvSpPr>
        <p:spPr>
          <a:xfrm>
            <a:off x="838200" y="331282"/>
            <a:ext cx="10515600" cy="10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>
                <a:highlight>
                  <a:schemeClr val="accent6"/>
                </a:highlight>
              </a:rPr>
              <a:t>Registration Schedule - Mixed relay</a:t>
            </a:r>
            <a:endParaRPr>
              <a:highlight>
                <a:schemeClr val="accent6"/>
              </a:highlight>
            </a:endParaRPr>
          </a:p>
        </p:txBody>
      </p:sp>
      <p:sp>
        <p:nvSpPr>
          <p:cNvPr id="174" name="Google Shape;174;p6"/>
          <p:cNvSpPr txBox="1"/>
          <p:nvPr>
            <p:ph idx="1" type="body"/>
          </p:nvPr>
        </p:nvSpPr>
        <p:spPr>
          <a:xfrm>
            <a:off x="833663" y="1492200"/>
            <a:ext cx="10869000" cy="26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Race pack distribution will be in the expo area.</a:t>
            </a:r>
            <a:endParaRPr sz="2000"/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To pick up it, you will need to show your ID or Passport in the registration. </a:t>
            </a:r>
            <a:endParaRPr sz="2000"/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-"/>
            </a:pPr>
            <a:r>
              <a:rPr lang="en-US" sz="2000">
                <a:extLst>
                  <a:ext uri="http://customooxmlschemas.google.com/">
                    <go:slidesCustomData xmlns:go="http://customooxmlschemas.google.com/" textRoundtripDataId="3"/>
                  </a:ext>
                </a:extLst>
              </a:rPr>
              <a:t>One </a:t>
            </a:r>
            <a:r>
              <a:rPr lang="en-US" sz="2000"/>
              <a:t>of the teammates can ask for the complete pack (</a:t>
            </a:r>
            <a:r>
              <a:rPr b="1" lang="en-US" sz="2000" u="sng"/>
              <a:t>only</a:t>
            </a:r>
            <a:r>
              <a:rPr lang="en-US" sz="2000"/>
              <a:t> if all athletes have previously raced at Standard, Sprint or Aquabike).</a:t>
            </a:r>
            <a:endParaRPr sz="2000"/>
          </a:p>
        </p:txBody>
      </p:sp>
      <p:sp>
        <p:nvSpPr>
          <p:cNvPr id="175" name="Google Shape;175;p6"/>
          <p:cNvSpPr txBox="1"/>
          <p:nvPr>
            <p:ph idx="12" type="sldNum"/>
          </p:nvPr>
        </p:nvSpPr>
        <p:spPr>
          <a:xfrm>
            <a:off x="648000" y="628941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6" name="Google Shape;17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01030" y="6111928"/>
            <a:ext cx="2584928" cy="542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0"/>
          <p:cNvSpPr txBox="1"/>
          <p:nvPr>
            <p:ph type="title"/>
          </p:nvPr>
        </p:nvSpPr>
        <p:spPr>
          <a:xfrm>
            <a:off x="656975" y="237600"/>
            <a:ext cx="105156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Race pac</a:t>
            </a:r>
            <a:r>
              <a:rPr lang="en-US">
                <a:extLst>
                  <a:ext uri="http://customooxmlschemas.google.com/">
                    <go:slidesCustomData xmlns:go="http://customooxmlschemas.google.com/" textRoundtripDataId="4"/>
                  </a:ext>
                </a:extLst>
              </a:rPr>
              <a:t>kages</a:t>
            </a:r>
            <a:endParaRPr/>
          </a:p>
        </p:txBody>
      </p:sp>
      <p:sp>
        <p:nvSpPr>
          <p:cNvPr id="182" name="Google Shape;182;p10"/>
          <p:cNvSpPr txBox="1"/>
          <p:nvPr>
            <p:ph idx="1" type="body"/>
          </p:nvPr>
        </p:nvSpPr>
        <p:spPr>
          <a:xfrm>
            <a:off x="648000" y="1473675"/>
            <a:ext cx="10515600" cy="27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-US" sz="2000"/>
              <a:t>Each envelope</a:t>
            </a:r>
            <a:r>
              <a:rPr b="1" lang="en-US" sz="2000"/>
              <a:t> </a:t>
            </a:r>
            <a:r>
              <a:rPr lang="en-US" sz="2000"/>
              <a:t>will</a:t>
            </a:r>
            <a:r>
              <a:rPr lang="en-US" sz="2000"/>
              <a:t> have the following </a:t>
            </a:r>
            <a:r>
              <a:rPr b="1" lang="en-US" sz="2000"/>
              <a:t>4 X</a:t>
            </a:r>
            <a:endParaRPr b="1"/>
          </a:p>
          <a:p>
            <a:pPr indent="-363537" lvl="0" marL="363537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-"/>
            </a:pPr>
            <a:r>
              <a:rPr b="1" lang="en-US" sz="2000"/>
              <a:t>S</a:t>
            </a:r>
            <a:r>
              <a:rPr b="1" lang="en-US" sz="2000"/>
              <a:t>wim cap </a:t>
            </a:r>
            <a:r>
              <a:rPr lang="en-US" sz="2000"/>
              <a:t>&amp; swim cap decal (check that the colour is correct in the AG Start Times)</a:t>
            </a:r>
            <a:endParaRPr sz="2000"/>
          </a:p>
          <a:p>
            <a:pPr indent="-363537" lvl="0" marL="363537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-"/>
            </a:pPr>
            <a:r>
              <a:rPr b="1" lang="en-US" sz="2000"/>
              <a:t>Race bib number</a:t>
            </a:r>
            <a:endParaRPr sz="800"/>
          </a:p>
          <a:p>
            <a:pPr indent="-363537" lvl="0" marL="363537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-"/>
            </a:pPr>
            <a:r>
              <a:rPr b="1" lang="en-US" sz="2000"/>
              <a:t>Race</a:t>
            </a:r>
            <a:r>
              <a:rPr b="1" lang="en-US" sz="2000"/>
              <a:t> Stickers: 	</a:t>
            </a:r>
            <a:r>
              <a:rPr lang="en-US" sz="2000"/>
              <a:t>Helmet (3x), Bike (1x)</a:t>
            </a:r>
            <a:endParaRPr sz="2000"/>
          </a:p>
          <a:p>
            <a:pPr indent="-363537" lvl="0" marL="363537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Personal accreditation wristband</a:t>
            </a:r>
            <a:endParaRPr sz="2000"/>
          </a:p>
          <a:p>
            <a:pPr indent="-363537" lvl="0" marL="363537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Red Street Wear Bag, only this bag will be allowed in the bag drop off area</a:t>
            </a:r>
            <a:endParaRPr sz="2000"/>
          </a:p>
        </p:txBody>
      </p:sp>
      <p:sp>
        <p:nvSpPr>
          <p:cNvPr id="183" name="Google Shape;183;p10"/>
          <p:cNvSpPr txBox="1"/>
          <p:nvPr>
            <p:ph idx="12" type="sldNum"/>
          </p:nvPr>
        </p:nvSpPr>
        <p:spPr>
          <a:xfrm>
            <a:off x="648000" y="628941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4" name="Google Shape;18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01030" y="6111928"/>
            <a:ext cx="2584928" cy="542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0a77d42249_0_8"/>
          <p:cNvSpPr txBox="1"/>
          <p:nvPr>
            <p:ph type="title"/>
          </p:nvPr>
        </p:nvSpPr>
        <p:spPr>
          <a:xfrm>
            <a:off x="656975" y="237600"/>
            <a:ext cx="105156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Timing Chips</a:t>
            </a:r>
            <a:endParaRPr/>
          </a:p>
        </p:txBody>
      </p:sp>
      <p:sp>
        <p:nvSpPr>
          <p:cNvPr id="190" name="Google Shape;190;g30a77d42249_0_8"/>
          <p:cNvSpPr txBox="1"/>
          <p:nvPr>
            <p:ph idx="1" type="body"/>
          </p:nvPr>
        </p:nvSpPr>
        <p:spPr>
          <a:xfrm>
            <a:off x="648000" y="1444525"/>
            <a:ext cx="8745300" cy="20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Timing chips for </a:t>
            </a:r>
            <a:r>
              <a:rPr b="1" lang="en-US" sz="2000"/>
              <a:t>#A</a:t>
            </a:r>
            <a:r>
              <a:rPr lang="en-US" sz="2000"/>
              <a:t> will be distributed in </a:t>
            </a:r>
            <a:r>
              <a:rPr b="1" lang="en-US" sz="2000"/>
              <a:t>Transition Area</a:t>
            </a:r>
            <a:r>
              <a:rPr lang="en-US" sz="2000"/>
              <a:t> during the check-in, and it must be returned after the crossing the finish line.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For </a:t>
            </a:r>
            <a:r>
              <a:rPr b="1" lang="en-US" sz="2000"/>
              <a:t>#B, #C &amp; #D</a:t>
            </a:r>
            <a:r>
              <a:rPr lang="en-US" sz="2000"/>
              <a:t> the timing chip will be distributed in the </a:t>
            </a:r>
            <a:r>
              <a:rPr b="1" lang="en-US" sz="2000"/>
              <a:t>relay exchange zone.</a:t>
            </a:r>
            <a:endParaRPr b="1" sz="2000"/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2000"/>
              <a:buChar char="-"/>
            </a:pPr>
            <a:r>
              <a:rPr lang="en-US" sz="2000"/>
              <a:t>There will be a </a:t>
            </a:r>
            <a:r>
              <a:rPr b="1" lang="en-US" sz="2000"/>
              <a:t>30,00€ fine</a:t>
            </a:r>
            <a:r>
              <a:rPr lang="en-US" sz="2000"/>
              <a:t> in case you miss to return the chip.</a:t>
            </a:r>
            <a:endParaRPr sz="2000"/>
          </a:p>
        </p:txBody>
      </p:sp>
      <p:sp>
        <p:nvSpPr>
          <p:cNvPr id="191" name="Google Shape;191;g30a77d42249_0_8"/>
          <p:cNvSpPr txBox="1"/>
          <p:nvPr>
            <p:ph idx="12" type="sldNum"/>
          </p:nvPr>
        </p:nvSpPr>
        <p:spPr>
          <a:xfrm>
            <a:off x="648000" y="628941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2" name="Google Shape;192;g30a77d42249_0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01030" y="6111928"/>
            <a:ext cx="2584928" cy="542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5. signoff">
  <a:themeElements>
    <a:clrScheme name="World Triathlon">
      <a:dk1>
        <a:srgbClr val="2150E2"/>
      </a:dk1>
      <a:lt1>
        <a:srgbClr val="FFFFFF"/>
      </a:lt1>
      <a:dk2>
        <a:srgbClr val="00285A"/>
      </a:dk2>
      <a:lt2>
        <a:srgbClr val="7FEDB2"/>
      </a:lt2>
      <a:accent1>
        <a:srgbClr val="51ADF5"/>
      </a:accent1>
      <a:accent2>
        <a:srgbClr val="67D363"/>
      </a:accent2>
      <a:accent3>
        <a:srgbClr val="302782"/>
      </a:accent3>
      <a:accent4>
        <a:srgbClr val="71BC1D"/>
      </a:accent4>
      <a:accent5>
        <a:srgbClr val="CCD1D7"/>
      </a:accent5>
      <a:accent6>
        <a:srgbClr val="FEFFFF"/>
      </a:accent6>
      <a:hlink>
        <a:srgbClr val="52ACF4"/>
      </a:hlink>
      <a:folHlink>
        <a:srgbClr val="7FED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4. Layout">
  <a:themeElements>
    <a:clrScheme name="World Triathlon">
      <a:dk1>
        <a:srgbClr val="2150E2"/>
      </a:dk1>
      <a:lt1>
        <a:srgbClr val="FFFFFF"/>
      </a:lt1>
      <a:dk2>
        <a:srgbClr val="00285A"/>
      </a:dk2>
      <a:lt2>
        <a:srgbClr val="7FEDB2"/>
      </a:lt2>
      <a:accent1>
        <a:srgbClr val="51ADF5"/>
      </a:accent1>
      <a:accent2>
        <a:srgbClr val="67D363"/>
      </a:accent2>
      <a:accent3>
        <a:srgbClr val="302782"/>
      </a:accent3>
      <a:accent4>
        <a:srgbClr val="71BC1D"/>
      </a:accent4>
      <a:accent5>
        <a:srgbClr val="CCD1D7"/>
      </a:accent5>
      <a:accent6>
        <a:srgbClr val="FEFFFF"/>
      </a:accent6>
      <a:hlink>
        <a:srgbClr val="52ACF4"/>
      </a:hlink>
      <a:folHlink>
        <a:srgbClr val="7FED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. Cover Page [Graphic]">
  <a:themeElements>
    <a:clrScheme name="World Triathlon">
      <a:dk1>
        <a:srgbClr val="2150E2"/>
      </a:dk1>
      <a:lt1>
        <a:srgbClr val="FFFFFF"/>
      </a:lt1>
      <a:dk2>
        <a:srgbClr val="00285A"/>
      </a:dk2>
      <a:lt2>
        <a:srgbClr val="7FEDB2"/>
      </a:lt2>
      <a:accent1>
        <a:srgbClr val="51ADF5"/>
      </a:accent1>
      <a:accent2>
        <a:srgbClr val="67D363"/>
      </a:accent2>
      <a:accent3>
        <a:srgbClr val="302782"/>
      </a:accent3>
      <a:accent4>
        <a:srgbClr val="71BC1D"/>
      </a:accent4>
      <a:accent5>
        <a:srgbClr val="CCD1D7"/>
      </a:accent5>
      <a:accent6>
        <a:srgbClr val="FEFFFF"/>
      </a:accent6>
      <a:hlink>
        <a:srgbClr val="52ACF4"/>
      </a:hlink>
      <a:folHlink>
        <a:srgbClr val="7FED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3. Pattern title page">
  <a:themeElements>
    <a:clrScheme name="World Triathlon">
      <a:dk1>
        <a:srgbClr val="2150E2"/>
      </a:dk1>
      <a:lt1>
        <a:srgbClr val="FFFFFF"/>
      </a:lt1>
      <a:dk2>
        <a:srgbClr val="00285A"/>
      </a:dk2>
      <a:lt2>
        <a:srgbClr val="7FEDB2"/>
      </a:lt2>
      <a:accent1>
        <a:srgbClr val="51ADF5"/>
      </a:accent1>
      <a:accent2>
        <a:srgbClr val="67D363"/>
      </a:accent2>
      <a:accent3>
        <a:srgbClr val="302782"/>
      </a:accent3>
      <a:accent4>
        <a:srgbClr val="71BC1D"/>
      </a:accent4>
      <a:accent5>
        <a:srgbClr val="CCD1D7"/>
      </a:accent5>
      <a:accent6>
        <a:srgbClr val="FEFFFF"/>
      </a:accent6>
      <a:hlink>
        <a:srgbClr val="52ACF4"/>
      </a:hlink>
      <a:folHlink>
        <a:srgbClr val="7FED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2020-12-18T13:15:10Z</dcterms:created>
  <dc:creator>Stefane MAURIS</dc:creator>
</cp:coreProperties>
</file>