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58" r:id="rId3"/>
    <p:sldMasterId id="2147483673" r:id="rId4"/>
    <p:sldMasterId id="2147483676" r:id="rId5"/>
    <p:sldMasterId id="2147483677" r:id="rId6"/>
  </p:sldMasterIdLst>
  <p:notesMasterIdLst>
    <p:notesMasterId r:id="rId64"/>
  </p:notesMasterIdLst>
  <p:sldIdLst>
    <p:sldId id="256" r:id="rId7"/>
    <p:sldId id="257" r:id="rId8"/>
    <p:sldId id="258" r:id="rId9"/>
    <p:sldId id="259" r:id="rId10"/>
    <p:sldId id="260" r:id="rId11"/>
    <p:sldId id="261" r:id="rId12"/>
    <p:sldId id="262" r:id="rId13"/>
    <p:sldId id="263" r:id="rId14"/>
    <p:sldId id="264" r:id="rId15"/>
    <p:sldId id="266" r:id="rId16"/>
    <p:sldId id="265" r:id="rId17"/>
    <p:sldId id="307" r:id="rId18"/>
    <p:sldId id="268" r:id="rId19"/>
    <p:sldId id="267" r:id="rId20"/>
    <p:sldId id="269" r:id="rId21"/>
    <p:sldId id="270" r:id="rId22"/>
    <p:sldId id="271" r:id="rId23"/>
    <p:sldId id="272" r:id="rId24"/>
    <p:sldId id="273" r:id="rId25"/>
    <p:sldId id="274" r:id="rId26"/>
    <p:sldId id="275" r:id="rId27"/>
    <p:sldId id="276" r:id="rId28"/>
    <p:sldId id="313" r:id="rId29"/>
    <p:sldId id="278" r:id="rId30"/>
    <p:sldId id="279" r:id="rId31"/>
    <p:sldId id="280" r:id="rId32"/>
    <p:sldId id="281" r:id="rId33"/>
    <p:sldId id="282" r:id="rId34"/>
    <p:sldId id="283" r:id="rId35"/>
    <p:sldId id="284" r:id="rId36"/>
    <p:sldId id="285" r:id="rId37"/>
    <p:sldId id="308" r:id="rId38"/>
    <p:sldId id="311" r:id="rId39"/>
    <p:sldId id="286" r:id="rId40"/>
    <p:sldId id="287" r:id="rId41"/>
    <p:sldId id="288" r:id="rId42"/>
    <p:sldId id="289" r:id="rId43"/>
    <p:sldId id="312" r:id="rId44"/>
    <p:sldId id="310" r:id="rId45"/>
    <p:sldId id="290" r:id="rId46"/>
    <p:sldId id="291" r:id="rId47"/>
    <p:sldId id="292" r:id="rId48"/>
    <p:sldId id="293" r:id="rId49"/>
    <p:sldId id="294" r:id="rId50"/>
    <p:sldId id="295" r:id="rId51"/>
    <p:sldId id="296" r:id="rId52"/>
    <p:sldId id="297" r:id="rId53"/>
    <p:sldId id="298" r:id="rId54"/>
    <p:sldId id="306" r:id="rId55"/>
    <p:sldId id="299" r:id="rId56"/>
    <p:sldId id="300" r:id="rId57"/>
    <p:sldId id="301" r:id="rId58"/>
    <p:sldId id="302" r:id="rId59"/>
    <p:sldId id="309" r:id="rId60"/>
    <p:sldId id="303" r:id="rId61"/>
    <p:sldId id="304" r:id="rId62"/>
    <p:sldId id="305" r:id="rId63"/>
  </p:sldIdLst>
  <p:sldSz cx="12192000" cy="6858000"/>
  <p:notesSz cx="6858000" cy="9144000"/>
  <p:embeddedFontLst>
    <p:embeddedFont>
      <p:font typeface="Calibri" panose="020F0502020204030204" pitchFamily="34" charset="0"/>
      <p:regular r:id="rId65"/>
      <p:bold r:id="rId66"/>
      <p:italic r:id="rId67"/>
      <p:boldItalic r:id="rId68"/>
    </p:embeddedFont>
    <p:embeddedFont>
      <p:font typeface="Monda" panose="020B0604020202020204" charset="0"/>
      <p:regular r:id="rId69"/>
      <p:bold r:id="rId70"/>
    </p:embeddedFont>
    <p:embeddedFont>
      <p:font typeface="PT Sans" panose="020B0503020203020204" pitchFamily="34" charset="0"/>
      <p:regular r:id="rId71"/>
      <p:bold r:id="rId72"/>
      <p:italic r:id="rId73"/>
      <p:boldItalic r:id="rId74"/>
    </p:embeddedFont>
    <p:embeddedFont>
      <p:font typeface="Trebuchet MS" panose="020B0603020202020204" pitchFamily="34"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9" roundtripDataSignature="AMtx7mhDoOFutKYOwuL+Baq0ZIjPU8bpM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427598-0461-E444-B6AC-903035FE931F}" name="Stefane Mauris" initials="SM" userId="Stefane Mauri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11959F-20C6-4666-9E25-660ADA047723}">
  <a:tblStyle styleId="{F911959F-20C6-4666-9E25-660ADA047723}"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34D65D7-18F4-47BF-ABC3-41B6213B930D}"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FFF"/>
          </a:solidFill>
        </a:fill>
      </a:tcStyle>
    </a:wholeTbl>
    <a:band1H>
      <a:tcTxStyle/>
      <a:tcStyle>
        <a:tcBdr/>
        <a:fill>
          <a:solidFill>
            <a:srgbClr val="FFFFFF"/>
          </a:solidFill>
        </a:fill>
      </a:tcStyle>
    </a:band1H>
    <a:band2H>
      <a:tcTxStyle/>
      <a:tcStyle>
        <a:tcBdr/>
      </a:tcStyle>
    </a:band2H>
    <a:band1V>
      <a:tcTxStyle/>
      <a:tcStyle>
        <a:tcBdr/>
        <a:fill>
          <a:solidFill>
            <a:srgbClr val="FFFFFF"/>
          </a:solidFill>
        </a:fill>
      </a:tcStyle>
    </a:band1V>
    <a:band2V>
      <a:tcTxStyle/>
      <a:tcStyle>
        <a:tcBdr/>
      </a:tcStyle>
    </a:band2V>
    <a:lastCol>
      <a:tcTxStyle b="on" i="off">
        <a:font>
          <a:latin typeface="Arial"/>
          <a:ea typeface="Arial"/>
          <a:cs typeface="Arial"/>
        </a:font>
        <a:schemeClr val="lt1"/>
      </a:tcTxStyle>
      <a:tcStyle>
        <a:tcBdr/>
        <a:fill>
          <a:solidFill>
            <a:schemeClr val="accent6"/>
          </a:solidFill>
        </a:fill>
      </a:tcStyle>
    </a:lastCol>
    <a:firstCol>
      <a:tcTxStyle b="on" i="off">
        <a:font>
          <a:latin typeface="Arial"/>
          <a:ea typeface="Arial"/>
          <a:cs typeface="Arial"/>
        </a:font>
        <a:schemeClr val="lt1"/>
      </a:tcTxStyle>
      <a:tcStyle>
        <a:tcBdr/>
        <a:fill>
          <a:solidFill>
            <a:schemeClr val="accent6"/>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65" y="3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font" Target="fonts/font4.fntdata"/><Relationship Id="rId84" Type="http://schemas.microsoft.com/office/2018/10/relationships/authors" Target="author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font" Target="fonts/font10.fntdata"/><Relationship Id="rId79" Type="http://customschemas.google.com/relationships/presentationmetadata" Target="metadata"/><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font" Target="fonts/font13.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8.fntdata"/><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font" Target="fonts/font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font" Target="fonts/font12.fntdata"/><Relationship Id="rId7" Type="http://schemas.openxmlformats.org/officeDocument/2006/relationships/slide" Target="slides/slide1.xml"/><Relationship Id="rId71" Type="http://schemas.openxmlformats.org/officeDocument/2006/relationships/font" Target="fonts/font7.fntdata"/><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6573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A quick guide to introduce you to the various elements that make up the presentation template.</a:t>
            </a:r>
            <a:endParaRPr/>
          </a:p>
          <a:p>
            <a:pPr marL="15875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PT Sans"/>
              <a:buNone/>
            </a:pPr>
            <a:r>
              <a:rPr lang="en-US" sz="1100" b="1" i="0">
                <a:solidFill>
                  <a:srgbClr val="0A3CCD"/>
                </a:solidFill>
                <a:latin typeface="PT Sans"/>
                <a:ea typeface="PT Sans"/>
                <a:cs typeface="PT Sans"/>
                <a:sym typeface="PT Sans"/>
              </a:rPr>
              <a:t>Brand fonts</a:t>
            </a:r>
            <a:endParaRPr sz="1100" b="1" i="0">
              <a:solidFill>
                <a:srgbClr val="0A3CCD"/>
              </a:solidFill>
              <a:latin typeface="PT Sans"/>
              <a:ea typeface="PT Sans"/>
              <a:cs typeface="PT Sans"/>
              <a:sym typeface="PT Sans"/>
            </a:endParaRPr>
          </a:p>
          <a:p>
            <a:pPr marL="457200" lvl="0" indent="-298450" algn="l" rtl="0">
              <a:lnSpc>
                <a:spcPct val="100000"/>
              </a:lnSpc>
              <a:spcBef>
                <a:spcPts val="0"/>
              </a:spcBef>
              <a:spcAft>
                <a:spcPts val="0"/>
              </a:spcAft>
              <a:buSzPts val="1100"/>
              <a:buChar char="●"/>
            </a:pPr>
            <a:r>
              <a:rPr lang="en-US" sz="1100" b="0" i="0" u="none" strike="noStrike" cap="none">
                <a:solidFill>
                  <a:srgbClr val="212121"/>
                </a:solidFill>
                <a:latin typeface="Arial"/>
                <a:ea typeface="Arial"/>
                <a:cs typeface="Arial"/>
                <a:sym typeface="Arial"/>
              </a:rPr>
              <a:t>Arial is our secondary brand font and should be available organisation-wide.</a:t>
            </a:r>
            <a:endParaRPr/>
          </a:p>
          <a:p>
            <a:pPr marL="457200" lvl="0" indent="-228600" algn="l" rtl="0">
              <a:lnSpc>
                <a:spcPct val="100000"/>
              </a:lnSpc>
              <a:spcBef>
                <a:spcPts val="0"/>
              </a:spcBef>
              <a:spcAft>
                <a:spcPts val="0"/>
              </a:spcAft>
              <a:buSzPts val="1100"/>
              <a:buNone/>
            </a:pPr>
            <a:endParaRPr sz="1100" b="0" i="0" u="none" strike="noStrike" cap="none">
              <a:solidFill>
                <a:srgbClr val="212121"/>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en-US" sz="1200" b="1" i="0">
                <a:solidFill>
                  <a:srgbClr val="0A3CCD"/>
                </a:solidFill>
                <a:latin typeface="PT Sans"/>
                <a:ea typeface="PT Sans"/>
                <a:cs typeface="PT Sans"/>
                <a:sym typeface="PT Sans"/>
              </a:rPr>
              <a:t>Brand colours</a:t>
            </a:r>
            <a:endParaRPr sz="1200" b="1" i="0">
              <a:solidFill>
                <a:srgbClr val="0A3CCD"/>
              </a:solidFill>
              <a:latin typeface="PT Sans"/>
              <a:ea typeface="PT Sans"/>
              <a:cs typeface="PT Sans"/>
              <a:sym typeface="PT Sans"/>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Our colours have been carefully chosen to engage and represent the world of triathlon, appealing to new audiences and resonating with long-time participants. To achieve this, it is important that they are used both carefully and accurately.</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colours have been set up within the theme of this template.</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US" sz="1100" b="1" i="0" u="none" strike="noStrike" cap="none">
                <a:solidFill>
                  <a:srgbClr val="000000"/>
                </a:solidFill>
                <a:latin typeface="Arial"/>
                <a:ea typeface="Arial"/>
                <a:cs typeface="Arial"/>
                <a:sym typeface="Arial"/>
              </a:rPr>
              <a:t>Charts and tables</a:t>
            </a:r>
            <a:endParaRPr/>
          </a:p>
          <a:p>
            <a:pPr marL="457200" lvl="0" indent="-298450" algn="l" rtl="0">
              <a:lnSpc>
                <a:spcPct val="100000"/>
              </a:lnSpc>
              <a:spcBef>
                <a:spcPts val="0"/>
              </a:spcBef>
              <a:spcAft>
                <a:spcPts val="0"/>
              </a:spcAft>
              <a:buSzPts val="1100"/>
              <a:buChar char="●"/>
            </a:pPr>
            <a:r>
              <a:rPr lang="en-US" sz="1200" b="0" i="0" u="none" strike="noStrike" cap="none">
                <a:solidFill>
                  <a:srgbClr val="212121"/>
                </a:solidFill>
                <a:latin typeface="Arial"/>
                <a:ea typeface="Arial"/>
                <a:cs typeface="Arial"/>
                <a:sym typeface="Arial"/>
              </a:rPr>
              <a:t>Using PowerPoint’s default table and chart styles will pull our on-brand colours through automatically.</a:t>
            </a:r>
            <a:endParaRPr sz="1200" b="1" i="0" u="none" strike="noStrike" cap="none">
              <a:solidFill>
                <a:srgbClr val="212121"/>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200" b="0" i="0" u="none" strike="noStrike" cap="none">
                <a:solidFill>
                  <a:srgbClr val="212121"/>
                </a:solidFill>
                <a:latin typeface="Arial"/>
                <a:ea typeface="Arial"/>
                <a:cs typeface="Arial"/>
                <a:sym typeface="Arial"/>
              </a:rPr>
              <a:t>Colours should be kept flat with no gradients or shadows.</a:t>
            </a:r>
            <a:endParaRPr/>
          </a:p>
          <a:p>
            <a:pPr marL="457200" lvl="0" indent="-228600" algn="l" rtl="0">
              <a:lnSpc>
                <a:spcPct val="100000"/>
              </a:lnSpc>
              <a:spcBef>
                <a:spcPts val="0"/>
              </a:spcBef>
              <a:spcAft>
                <a:spcPts val="0"/>
              </a:spcAft>
              <a:buSzPts val="1100"/>
              <a:buNone/>
            </a:pPr>
            <a:endParaRPr sz="1200" b="0" i="0" u="none" strike="noStrike" cap="none">
              <a:solidFill>
                <a:srgbClr val="212121"/>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en-US" sz="1200" b="1" i="0">
                <a:solidFill>
                  <a:srgbClr val="0A3CCD"/>
                </a:solidFill>
                <a:latin typeface="PT Sans"/>
                <a:ea typeface="PT Sans"/>
                <a:cs typeface="PT Sans"/>
                <a:sym typeface="PT Sans"/>
              </a:rPr>
              <a:t>Get started</a:t>
            </a:r>
            <a:endParaRPr/>
          </a:p>
          <a:p>
            <a:pPr marL="457200" lvl="0" indent="-298450" algn="l" rtl="0">
              <a:lnSpc>
                <a:spcPct val="100000"/>
              </a:lnSpc>
              <a:spcBef>
                <a:spcPts val="0"/>
              </a:spcBef>
              <a:spcAft>
                <a:spcPts val="0"/>
              </a:spcAft>
              <a:buSzPts val="1100"/>
              <a:buChar char="●"/>
            </a:pPr>
            <a:r>
              <a:rPr lang="en-US" sz="1200" b="0" i="0" u="none" strike="noStrike" cap="none">
                <a:solidFill>
                  <a:srgbClr val="212121"/>
                </a:solidFill>
                <a:latin typeface="Arial"/>
                <a:ea typeface="Arial"/>
                <a:cs typeface="Arial"/>
                <a:sym typeface="Arial"/>
              </a:rPr>
              <a:t>Click on the drop-down arrow next to the </a:t>
            </a:r>
            <a:r>
              <a:rPr lang="en-US" sz="1200" b="0" i="0" u="none" strike="noStrike" cap="none">
                <a:solidFill>
                  <a:srgbClr val="FF9000"/>
                </a:solidFill>
                <a:latin typeface="Arial"/>
                <a:ea typeface="Arial"/>
                <a:cs typeface="Arial"/>
                <a:sym typeface="Arial"/>
              </a:rPr>
              <a:t>new slide </a:t>
            </a:r>
            <a:r>
              <a:rPr lang="en-US" sz="1200" b="0" i="0" u="none" strike="noStrike" cap="none">
                <a:solidFill>
                  <a:srgbClr val="212121"/>
                </a:solidFill>
                <a:latin typeface="Arial"/>
                <a:ea typeface="Arial"/>
                <a:cs typeface="Arial"/>
                <a:sym typeface="Arial"/>
              </a:rPr>
              <a:t>button at the top to reveal the full suite of slides available.</a:t>
            </a:r>
            <a:endParaRPr sz="1200" b="1" i="0">
              <a:solidFill>
                <a:srgbClr val="0A3CCD"/>
              </a:solidFill>
              <a:latin typeface="PT Sans"/>
              <a:ea typeface="PT Sans"/>
              <a:cs typeface="PT Sans"/>
              <a:sym typeface="PT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2854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649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03156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023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2" name="Google Shape;45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8" name="Google Shape;46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latin typeface="Arial"/>
                <a:ea typeface="Arial"/>
                <a:cs typeface="Arial"/>
                <a:sym typeface="Arial"/>
              </a:rPr>
              <a:t>Water Quality Decision Matrix </a:t>
            </a:r>
            <a:r>
              <a:rPr lang="en-US" b="1">
                <a:latin typeface="Arial"/>
                <a:ea typeface="Arial"/>
                <a:cs typeface="Arial"/>
                <a:sym typeface="Arial"/>
              </a:rPr>
              <a:t>(Sea and Transition water)</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1 = ‘Very Good Water Quality’: (E.Coli &lt; 250 or Enterococci &lt; 100)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2 = ‘Good Water Quality’: (E.Coli &lt; 250 or Enterococci &lt; 100)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2 = ‘Good Water Quality’: (E.Coli: 250 to 500 or Enterococci 100 to 200)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3 = ‘Fair Water Quality’: (E.Coli: 250 to 500 or Enterococci 100 to 200),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4 = ‘Poor Water Quality’: (E.Coli &gt; 500 or Enterococci &gt; 200),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latin typeface="Arial"/>
              <a:ea typeface="Arial"/>
              <a:cs typeface="Arial"/>
              <a:sym typeface="Arial"/>
            </a:endParaRPr>
          </a:p>
          <a:p>
            <a:pPr marL="158750" lvl="0" indent="0" algn="l" rtl="0">
              <a:lnSpc>
                <a:spcPct val="100000"/>
              </a:lnSpc>
              <a:spcBef>
                <a:spcPts val="0"/>
              </a:spcBef>
              <a:spcAft>
                <a:spcPts val="0"/>
              </a:spcAft>
              <a:buSzPts val="1100"/>
              <a:buNone/>
            </a:pPr>
            <a:r>
              <a:rPr lang="en-US">
                <a:latin typeface="Arial"/>
                <a:ea typeface="Arial"/>
                <a:cs typeface="Arial"/>
                <a:sym typeface="Arial"/>
              </a:rPr>
              <a:t>Water Quality Decision Matrix </a:t>
            </a:r>
            <a:r>
              <a:rPr lang="en-US" b="1">
                <a:latin typeface="Arial"/>
                <a:ea typeface="Arial"/>
                <a:cs typeface="Arial"/>
                <a:sym typeface="Arial"/>
              </a:rPr>
              <a:t>(Inland water)</a:t>
            </a:r>
            <a:endParaRPr b="1">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1 = ‘Very Good Water Quality’: (E.Coli &lt; 500 or Enterococci &lt; 200)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2 = ‘Good Water Quality’: (E.Coli &lt; 500 or Enterococci &lt; 200)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2 = ‘Good Water Quality’: (E.Coli: 500 to 1000 or Enterococci 200 to 400)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3 = ‘Fair Water Quality’: (E.Coli: 500 to 1000 or Enterococci 200 to 400),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4 = ‘Poor Water Quality’: (E.Coli &gt; 1000 or Enterococci &gt; 400),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latin typeface="Arial"/>
                <a:ea typeface="Arial"/>
                <a:cs typeface="Arial"/>
                <a:sym typeface="Arial"/>
              </a:rPr>
              <a:t>Water Quality Decision Matrix </a:t>
            </a:r>
            <a:r>
              <a:rPr lang="en-US" b="1">
                <a:latin typeface="Arial"/>
                <a:ea typeface="Arial"/>
                <a:cs typeface="Arial"/>
                <a:sym typeface="Arial"/>
              </a:rPr>
              <a:t>(Sea and Transition water)</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1 = ‘Very Good Water Quality’: (E.Coli &lt; 250 or Enterococci &lt; 100)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2 = ‘Good Water Quality’: (E.Coli &lt; 250 or Enterococci &lt; 100)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2 = ‘Good Water Quality’: (E.Coli: 250 to 500 or Enterococci 100 to 200)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3 = ‘Fair Water Quality’: (E.Coli: 250 to 500 or Enterococci 100 to 200),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4 = ‘Poor Water Quality’: (E.Coli &gt; 500 or Enterococci &gt; 200),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latin typeface="Arial"/>
              <a:ea typeface="Arial"/>
              <a:cs typeface="Arial"/>
              <a:sym typeface="Arial"/>
            </a:endParaRPr>
          </a:p>
          <a:p>
            <a:pPr marL="158750" lvl="0" indent="0" algn="l" rtl="0">
              <a:lnSpc>
                <a:spcPct val="100000"/>
              </a:lnSpc>
              <a:spcBef>
                <a:spcPts val="0"/>
              </a:spcBef>
              <a:spcAft>
                <a:spcPts val="0"/>
              </a:spcAft>
              <a:buSzPts val="1100"/>
              <a:buNone/>
            </a:pPr>
            <a:r>
              <a:rPr lang="en-US">
                <a:latin typeface="Arial"/>
                <a:ea typeface="Arial"/>
                <a:cs typeface="Arial"/>
                <a:sym typeface="Arial"/>
              </a:rPr>
              <a:t>Water Quality Decision Matrix </a:t>
            </a:r>
            <a:r>
              <a:rPr lang="en-US" b="1">
                <a:latin typeface="Arial"/>
                <a:ea typeface="Arial"/>
                <a:cs typeface="Arial"/>
                <a:sym typeface="Arial"/>
              </a:rPr>
              <a:t>(Inland water)</a:t>
            </a:r>
            <a:endParaRPr b="1">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1 = ‘Very Good Water Quality’: (E.Coli &lt; 500 or Enterococci &lt; 200)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2 = ‘Good Water Quality’: (E.Coli &lt; 500 or Enterococci &lt; 200)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2 = ‘Good Water Quality’: (E.Coli: 500 to 1000 or Enterococci 200 to 400)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3 = ‘Fair Water Quality’: (E.Coli: 500 to 1000 or Enterococci 200 to 400),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4 = ‘Poor Water Quality’: (E.Coli &gt; 1000 or Enterococci &gt; 400),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9472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6" name="Google Shape;526;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4" name="Google Shape;534;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0" name="Google Shape;540;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52"/>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 name="Google Shape;12;p5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1_Custom Layou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61"/>
          <p:cNvSpPr txBox="1">
            <a:spLocks noGrp="1"/>
          </p:cNvSpPr>
          <p:nvPr>
            <p:ph type="body" idx="1"/>
          </p:nvPr>
        </p:nvSpPr>
        <p:spPr>
          <a:xfrm>
            <a:off x="648000" y="322407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61"/>
          <p:cNvSpPr txBox="1">
            <a:spLocks noGrp="1"/>
          </p:cNvSpPr>
          <p:nvPr>
            <p:ph type="body" idx="2"/>
          </p:nvPr>
        </p:nvSpPr>
        <p:spPr>
          <a:xfrm>
            <a:off x="648000" y="2488267"/>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Google Shape;51;p61"/>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1_Custom Layout 2">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62"/>
          <p:cNvSpPr txBox="1">
            <a:spLocks noGrp="1"/>
          </p:cNvSpPr>
          <p:nvPr>
            <p:ph type="body" idx="1"/>
          </p:nvPr>
        </p:nvSpPr>
        <p:spPr>
          <a:xfrm>
            <a:off x="648000" y="3933946"/>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62"/>
          <p:cNvSpPr txBox="1">
            <a:spLocks noGrp="1"/>
          </p:cNvSpPr>
          <p:nvPr>
            <p:ph type="body" idx="2"/>
          </p:nvPr>
        </p:nvSpPr>
        <p:spPr>
          <a:xfrm>
            <a:off x="648000" y="3210756"/>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p62"/>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1_Custom Layout 3">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63"/>
          <p:cNvSpPr txBox="1">
            <a:spLocks noGrp="1"/>
          </p:cNvSpPr>
          <p:nvPr>
            <p:ph type="body" idx="1"/>
          </p:nvPr>
        </p:nvSpPr>
        <p:spPr>
          <a:xfrm>
            <a:off x="5126400" y="2972009"/>
            <a:ext cx="6419262" cy="731700"/>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760"/>
              </a:spcBef>
              <a:spcAft>
                <a:spcPts val="0"/>
              </a:spcAft>
              <a:buClr>
                <a:schemeClr val="lt1"/>
              </a:buClr>
              <a:buSzPts val="38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Google Shape;58;p63"/>
          <p:cNvSpPr txBox="1">
            <a:spLocks noGrp="1"/>
          </p:cNvSpPr>
          <p:nvPr>
            <p:ph type="body" idx="2"/>
          </p:nvPr>
        </p:nvSpPr>
        <p:spPr>
          <a:xfrm>
            <a:off x="5126400" y="2232000"/>
            <a:ext cx="6419262" cy="718145"/>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800"/>
              </a:spcBef>
              <a:spcAft>
                <a:spcPts val="0"/>
              </a:spcAft>
              <a:buClr>
                <a:schemeClr val="lt1"/>
              </a:buClr>
              <a:buSzPts val="4000"/>
              <a:buFont typeface="Arial"/>
              <a:buNone/>
              <a:defRPr sz="3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6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1_Custom Layout 4">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64"/>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64"/>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64"/>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1_Custom Layout 5">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65"/>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65"/>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65"/>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1_Custom Layout 6">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66"/>
          <p:cNvSpPr txBox="1">
            <a:spLocks noGrp="1"/>
          </p:cNvSpPr>
          <p:nvPr>
            <p:ph type="body" idx="1"/>
          </p:nvPr>
        </p:nvSpPr>
        <p:spPr>
          <a:xfrm>
            <a:off x="648000" y="454538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66"/>
          <p:cNvSpPr txBox="1">
            <a:spLocks noGrp="1"/>
          </p:cNvSpPr>
          <p:nvPr>
            <p:ph type="body" idx="2"/>
          </p:nvPr>
        </p:nvSpPr>
        <p:spPr>
          <a:xfrm>
            <a:off x="648000" y="3827239"/>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66"/>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1_Custom Layout 7">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67"/>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67"/>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67"/>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76" name="Google Shape;76;p67"/>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1_Custom Layout 8">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68"/>
          <p:cNvSpPr txBox="1">
            <a:spLocks noGrp="1"/>
          </p:cNvSpPr>
          <p:nvPr>
            <p:ph type="body" idx="1"/>
          </p:nvPr>
        </p:nvSpPr>
        <p:spPr>
          <a:xfrm>
            <a:off x="648000" y="322407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68"/>
          <p:cNvSpPr txBox="1">
            <a:spLocks noGrp="1"/>
          </p:cNvSpPr>
          <p:nvPr>
            <p:ph type="body" idx="2"/>
          </p:nvPr>
        </p:nvSpPr>
        <p:spPr>
          <a:xfrm>
            <a:off x="648000" y="2488267"/>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68"/>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81" name="Google Shape;81;p68"/>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1_Custom Layout 9">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69"/>
          <p:cNvSpPr txBox="1">
            <a:spLocks noGrp="1"/>
          </p:cNvSpPr>
          <p:nvPr>
            <p:ph type="body" idx="1"/>
          </p:nvPr>
        </p:nvSpPr>
        <p:spPr>
          <a:xfrm>
            <a:off x="648000" y="3933946"/>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p69"/>
          <p:cNvSpPr txBox="1">
            <a:spLocks noGrp="1"/>
          </p:cNvSpPr>
          <p:nvPr>
            <p:ph type="body" idx="2"/>
          </p:nvPr>
        </p:nvSpPr>
        <p:spPr>
          <a:xfrm>
            <a:off x="648000" y="3210756"/>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Google Shape;85;p69"/>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86" name="Google Shape;86;p69"/>
          <p:cNvPicPr preferRelativeResize="0"/>
          <p:nvPr/>
        </p:nvPicPr>
        <p:blipFill rotWithShape="1">
          <a:blip r:embed="rId3">
            <a:alphaModFix/>
          </a:blip>
          <a:srcRect/>
          <a:stretch/>
        </p:blipFill>
        <p:spPr>
          <a:xfrm>
            <a:off x="10104000" y="5730431"/>
            <a:ext cx="1440000" cy="47827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1_Custom Layout 10">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70"/>
          <p:cNvSpPr txBox="1">
            <a:spLocks noGrp="1"/>
          </p:cNvSpPr>
          <p:nvPr>
            <p:ph type="body" idx="1"/>
          </p:nvPr>
        </p:nvSpPr>
        <p:spPr>
          <a:xfrm>
            <a:off x="5126400" y="2972009"/>
            <a:ext cx="6419262" cy="731700"/>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760"/>
              </a:spcBef>
              <a:spcAft>
                <a:spcPts val="0"/>
              </a:spcAft>
              <a:buClr>
                <a:schemeClr val="lt1"/>
              </a:buClr>
              <a:buSzPts val="38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70"/>
          <p:cNvSpPr txBox="1">
            <a:spLocks noGrp="1"/>
          </p:cNvSpPr>
          <p:nvPr>
            <p:ph type="body" idx="2"/>
          </p:nvPr>
        </p:nvSpPr>
        <p:spPr>
          <a:xfrm>
            <a:off x="5126400" y="2232000"/>
            <a:ext cx="6419262" cy="718145"/>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800"/>
              </a:spcBef>
              <a:spcAft>
                <a:spcPts val="0"/>
              </a:spcAft>
              <a:buClr>
                <a:schemeClr val="lt1"/>
              </a:buClr>
              <a:buSzPts val="4000"/>
              <a:buFont typeface="Arial"/>
              <a:buNone/>
              <a:defRPr sz="3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Google Shape;90;p70"/>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91" name="Google Shape;91;p70"/>
          <p:cNvPicPr preferRelativeResize="0"/>
          <p:nvPr/>
        </p:nvPicPr>
        <p:blipFill rotWithShape="1">
          <a:blip r:embed="rId3">
            <a:alphaModFix/>
          </a:blip>
          <a:srcRect/>
          <a:stretch/>
        </p:blipFill>
        <p:spPr>
          <a:xfrm>
            <a:off x="10104000" y="5729662"/>
            <a:ext cx="1440000" cy="4782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5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p:cSld name="1_Custom Layout 11">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71"/>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Google Shape;94;p71"/>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71"/>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96" name="Google Shape;96;p71"/>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1_Custom Layout 12">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72"/>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72"/>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72"/>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01" name="Google Shape;101;p72"/>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1_Custom Layout 13">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73"/>
          <p:cNvSpPr txBox="1">
            <a:spLocks noGrp="1"/>
          </p:cNvSpPr>
          <p:nvPr>
            <p:ph type="body" idx="1"/>
          </p:nvPr>
        </p:nvSpPr>
        <p:spPr>
          <a:xfrm>
            <a:off x="648000" y="454538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73"/>
          <p:cNvSpPr txBox="1">
            <a:spLocks noGrp="1"/>
          </p:cNvSpPr>
          <p:nvPr>
            <p:ph type="body" idx="2"/>
          </p:nvPr>
        </p:nvSpPr>
        <p:spPr>
          <a:xfrm>
            <a:off x="648000" y="3827239"/>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7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06" name="Google Shape;106;p73"/>
          <p:cNvPicPr preferRelativeResize="0"/>
          <p:nvPr/>
        </p:nvPicPr>
        <p:blipFill rotWithShape="1">
          <a:blip r:embed="rId3">
            <a:alphaModFix/>
          </a:blip>
          <a:srcRect/>
          <a:stretch/>
        </p:blipFill>
        <p:spPr>
          <a:xfrm>
            <a:off x="10226897" y="5944771"/>
            <a:ext cx="1440000" cy="47827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109"/>
        <p:cNvGrpSpPr/>
        <p:nvPr/>
      </p:nvGrpSpPr>
      <p:grpSpPr>
        <a:xfrm>
          <a:off x="0" y="0"/>
          <a:ext cx="0" cy="0"/>
          <a:chOff x="0" y="0"/>
          <a:chExt cx="0" cy="0"/>
        </a:xfrm>
      </p:grpSpPr>
      <p:sp>
        <p:nvSpPr>
          <p:cNvPr id="110" name="Google Shape;110;p59"/>
          <p:cNvSpPr txBox="1">
            <a:spLocks noGrp="1"/>
          </p:cNvSpPr>
          <p:nvPr>
            <p:ph type="body" idx="1"/>
          </p:nvPr>
        </p:nvSpPr>
        <p:spPr>
          <a:xfrm>
            <a:off x="1" y="2655132"/>
            <a:ext cx="12192000" cy="1547736"/>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800"/>
              </a:spcBef>
              <a:spcAft>
                <a:spcPts val="0"/>
              </a:spcAft>
              <a:buClr>
                <a:schemeClr val="lt1"/>
              </a:buClr>
              <a:buSzPts val="4000"/>
              <a:buFont typeface="Arial"/>
              <a:buNone/>
              <a:defRPr sz="80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1"/>
        <p:cNvGrpSpPr/>
        <p:nvPr/>
      </p:nvGrpSpPr>
      <p:grpSpPr>
        <a:xfrm>
          <a:off x="0" y="0"/>
          <a:ext cx="0" cy="0"/>
          <a:chOff x="0" y="0"/>
          <a:chExt cx="0" cy="0"/>
        </a:xfrm>
      </p:grpSpPr>
      <p:sp>
        <p:nvSpPr>
          <p:cNvPr id="112" name="Google Shape;112;p78"/>
          <p:cNvSpPr txBox="1"/>
          <p:nvPr/>
        </p:nvSpPr>
        <p:spPr>
          <a:xfrm>
            <a:off x="269383" y="2622379"/>
            <a:ext cx="10972800" cy="82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800"/>
              <a:buFont typeface="Calibri"/>
              <a:buNone/>
            </a:pPr>
            <a:endParaRPr sz="3800" b="1" i="0" u="none" strike="noStrike" cap="none">
              <a:solidFill>
                <a:srgbClr val="FFFFFF"/>
              </a:solidFill>
              <a:latin typeface="Arial"/>
              <a:ea typeface="Arial"/>
              <a:cs typeface="Arial"/>
              <a:sym typeface="Arial"/>
            </a:endParaRPr>
          </a:p>
        </p:txBody>
      </p:sp>
      <p:sp>
        <p:nvSpPr>
          <p:cNvPr id="113" name="Google Shape;113;p78"/>
          <p:cNvSpPr txBox="1">
            <a:spLocks noGrp="1"/>
          </p:cNvSpPr>
          <p:nvPr>
            <p:ph type="body" idx="1"/>
          </p:nvPr>
        </p:nvSpPr>
        <p:spPr>
          <a:xfrm>
            <a:off x="0" y="3490808"/>
            <a:ext cx="12191999" cy="731700"/>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760"/>
              </a:spcBef>
              <a:spcAft>
                <a:spcPts val="0"/>
              </a:spcAft>
              <a:buClr>
                <a:schemeClr val="lt1"/>
              </a:buClr>
              <a:buSzPts val="3800"/>
              <a:buFont typeface="Arial"/>
              <a:buNone/>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 name="Google Shape;114;p78"/>
          <p:cNvSpPr txBox="1">
            <a:spLocks noGrp="1"/>
          </p:cNvSpPr>
          <p:nvPr>
            <p:ph type="body" idx="2"/>
          </p:nvPr>
        </p:nvSpPr>
        <p:spPr>
          <a:xfrm>
            <a:off x="0" y="2622379"/>
            <a:ext cx="12191999" cy="718145"/>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5"/>
        <p:cNvGrpSpPr/>
        <p:nvPr/>
      </p:nvGrpSpPr>
      <p:grpSpPr>
        <a:xfrm>
          <a:off x="0" y="0"/>
          <a:ext cx="0" cy="0"/>
          <a:chOff x="0" y="0"/>
          <a:chExt cx="0" cy="0"/>
        </a:xfrm>
      </p:grpSpPr>
      <p:sp>
        <p:nvSpPr>
          <p:cNvPr id="16" name="Google Shape;16;p7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4"/>
          <p:cNvSpPr txBox="1">
            <a:spLocks noGrp="1"/>
          </p:cNvSpPr>
          <p:nvPr>
            <p:ph type="body" idx="1"/>
          </p:nvPr>
        </p:nvSpPr>
        <p:spPr>
          <a:xfrm>
            <a:off x="656964" y="1608663"/>
            <a:ext cx="5328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74"/>
          <p:cNvSpPr txBox="1">
            <a:spLocks noGrp="1"/>
          </p:cNvSpPr>
          <p:nvPr>
            <p:ph type="body" idx="2"/>
          </p:nvPr>
        </p:nvSpPr>
        <p:spPr>
          <a:xfrm>
            <a:off x="6207036" y="1614453"/>
            <a:ext cx="5328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7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7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75"/>
          <p:cNvSpPr txBox="1">
            <a:spLocks noGrp="1"/>
          </p:cNvSpPr>
          <p:nvPr>
            <p:ph type="body" idx="1"/>
          </p:nvPr>
        </p:nvSpPr>
        <p:spPr>
          <a:xfrm>
            <a:off x="656963" y="1608663"/>
            <a:ext cx="34200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800"/>
              <a:buNone/>
              <a:defRPr sz="1800"/>
            </a:lvl1pPr>
            <a:lvl2pPr marL="914400" lvl="1" indent="-330200" algn="l">
              <a:lnSpc>
                <a:spcPct val="90000"/>
              </a:lnSpc>
              <a:spcBef>
                <a:spcPts val="300"/>
              </a:spcBef>
              <a:spcAft>
                <a:spcPts val="0"/>
              </a:spcAft>
              <a:buClr>
                <a:srgbClr val="000000"/>
              </a:buClr>
              <a:buSzPts val="1600"/>
              <a:buChar char="-"/>
              <a:defRPr sz="1600"/>
            </a:lvl2pPr>
            <a:lvl3pPr marL="1371600" lvl="2" indent="-317500" algn="l">
              <a:lnSpc>
                <a:spcPct val="90000"/>
              </a:lnSpc>
              <a:spcBef>
                <a:spcPts val="300"/>
              </a:spcBef>
              <a:spcAft>
                <a:spcPts val="0"/>
              </a:spcAft>
              <a:buClr>
                <a:srgbClr val="000000"/>
              </a:buClr>
              <a:buSzPts val="1400"/>
              <a:buChar char="-"/>
              <a:defRPr sz="1400"/>
            </a:lvl3pPr>
            <a:lvl4pPr marL="1828800" lvl="3" indent="-304800" algn="l">
              <a:lnSpc>
                <a:spcPct val="90000"/>
              </a:lnSpc>
              <a:spcBef>
                <a:spcPts val="300"/>
              </a:spcBef>
              <a:spcAft>
                <a:spcPts val="0"/>
              </a:spcAft>
              <a:buClr>
                <a:srgbClr val="000000"/>
              </a:buClr>
              <a:buSzPts val="1200"/>
              <a:buChar char="-"/>
              <a:defRPr sz="1200"/>
            </a:lvl4pPr>
            <a:lvl5pPr marL="2286000" lvl="4" indent="-304800" algn="l">
              <a:lnSpc>
                <a:spcPct val="90000"/>
              </a:lnSpc>
              <a:spcBef>
                <a:spcPts val="300"/>
              </a:spcBef>
              <a:spcAft>
                <a:spcPts val="0"/>
              </a:spcAft>
              <a:buClr>
                <a:srgbClr val="000000"/>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75"/>
          <p:cNvSpPr txBox="1">
            <a:spLocks noGrp="1"/>
          </p:cNvSpPr>
          <p:nvPr>
            <p:ph type="body" idx="2"/>
          </p:nvPr>
        </p:nvSpPr>
        <p:spPr>
          <a:xfrm>
            <a:off x="4386000" y="1614453"/>
            <a:ext cx="34200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800"/>
              <a:buNone/>
              <a:defRPr sz="1800"/>
            </a:lvl1pPr>
            <a:lvl2pPr marL="914400" lvl="1" indent="-330200" algn="l">
              <a:lnSpc>
                <a:spcPct val="90000"/>
              </a:lnSpc>
              <a:spcBef>
                <a:spcPts val="300"/>
              </a:spcBef>
              <a:spcAft>
                <a:spcPts val="0"/>
              </a:spcAft>
              <a:buClr>
                <a:srgbClr val="000000"/>
              </a:buClr>
              <a:buSzPts val="1600"/>
              <a:buChar char="-"/>
              <a:defRPr sz="1600"/>
            </a:lvl2pPr>
            <a:lvl3pPr marL="1371600" lvl="2" indent="-317500" algn="l">
              <a:lnSpc>
                <a:spcPct val="90000"/>
              </a:lnSpc>
              <a:spcBef>
                <a:spcPts val="300"/>
              </a:spcBef>
              <a:spcAft>
                <a:spcPts val="0"/>
              </a:spcAft>
              <a:buClr>
                <a:srgbClr val="000000"/>
              </a:buClr>
              <a:buSzPts val="1400"/>
              <a:buChar char="-"/>
              <a:defRPr sz="1400"/>
            </a:lvl3pPr>
            <a:lvl4pPr marL="1828800" lvl="3" indent="-304800" algn="l">
              <a:lnSpc>
                <a:spcPct val="90000"/>
              </a:lnSpc>
              <a:spcBef>
                <a:spcPts val="300"/>
              </a:spcBef>
              <a:spcAft>
                <a:spcPts val="0"/>
              </a:spcAft>
              <a:buClr>
                <a:srgbClr val="000000"/>
              </a:buClr>
              <a:buSzPts val="1200"/>
              <a:buChar char="-"/>
              <a:defRPr sz="1200"/>
            </a:lvl4pPr>
            <a:lvl5pPr marL="2286000" lvl="4" indent="-304800" algn="l">
              <a:lnSpc>
                <a:spcPct val="90000"/>
              </a:lnSpc>
              <a:spcBef>
                <a:spcPts val="300"/>
              </a:spcBef>
              <a:spcAft>
                <a:spcPts val="0"/>
              </a:spcAft>
              <a:buClr>
                <a:srgbClr val="000000"/>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25" name="Google Shape;25;p75"/>
          <p:cNvSpPr txBox="1">
            <a:spLocks noGrp="1"/>
          </p:cNvSpPr>
          <p:nvPr>
            <p:ph type="body" idx="3"/>
          </p:nvPr>
        </p:nvSpPr>
        <p:spPr>
          <a:xfrm>
            <a:off x="8115037" y="1614453"/>
            <a:ext cx="34200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800"/>
              <a:buNone/>
              <a:defRPr sz="1800"/>
            </a:lvl1pPr>
            <a:lvl2pPr marL="914400" lvl="1" indent="-330200" algn="l">
              <a:lnSpc>
                <a:spcPct val="90000"/>
              </a:lnSpc>
              <a:spcBef>
                <a:spcPts val="300"/>
              </a:spcBef>
              <a:spcAft>
                <a:spcPts val="0"/>
              </a:spcAft>
              <a:buClr>
                <a:srgbClr val="000000"/>
              </a:buClr>
              <a:buSzPts val="1600"/>
              <a:buChar char="-"/>
              <a:defRPr sz="1600"/>
            </a:lvl2pPr>
            <a:lvl3pPr marL="1371600" lvl="2" indent="-317500" algn="l">
              <a:lnSpc>
                <a:spcPct val="90000"/>
              </a:lnSpc>
              <a:spcBef>
                <a:spcPts val="300"/>
              </a:spcBef>
              <a:spcAft>
                <a:spcPts val="0"/>
              </a:spcAft>
              <a:buClr>
                <a:srgbClr val="000000"/>
              </a:buClr>
              <a:buSzPts val="1400"/>
              <a:buChar char="-"/>
              <a:defRPr sz="1400"/>
            </a:lvl3pPr>
            <a:lvl4pPr marL="1828800" lvl="3" indent="-304800" algn="l">
              <a:lnSpc>
                <a:spcPct val="90000"/>
              </a:lnSpc>
              <a:spcBef>
                <a:spcPts val="300"/>
              </a:spcBef>
              <a:spcAft>
                <a:spcPts val="0"/>
              </a:spcAft>
              <a:buClr>
                <a:srgbClr val="000000"/>
              </a:buClr>
              <a:buSzPts val="1200"/>
              <a:buChar char="-"/>
              <a:defRPr sz="1200"/>
            </a:lvl4pPr>
            <a:lvl5pPr marL="2286000" lvl="4" indent="-304800" algn="l">
              <a:lnSpc>
                <a:spcPct val="90000"/>
              </a:lnSpc>
              <a:spcBef>
                <a:spcPts val="300"/>
              </a:spcBef>
              <a:spcAft>
                <a:spcPts val="0"/>
              </a:spcAft>
              <a:buClr>
                <a:srgbClr val="000000"/>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26"/>
        <p:cNvGrpSpPr/>
        <p:nvPr/>
      </p:nvGrpSpPr>
      <p:grpSpPr>
        <a:xfrm>
          <a:off x="0" y="0"/>
          <a:ext cx="0" cy="0"/>
          <a:chOff x="0" y="0"/>
          <a:chExt cx="0" cy="0"/>
        </a:xfrm>
      </p:grpSpPr>
      <p:sp>
        <p:nvSpPr>
          <p:cNvPr id="27" name="Google Shape;27;p7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76"/>
          <p:cNvSpPr txBox="1">
            <a:spLocks noGrp="1"/>
          </p:cNvSpPr>
          <p:nvPr>
            <p:ph type="body" idx="1"/>
          </p:nvPr>
        </p:nvSpPr>
        <p:spPr>
          <a:xfrm>
            <a:off x="656964" y="1608663"/>
            <a:ext cx="5328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76"/>
          <p:cNvSpPr txBox="1">
            <a:spLocks noGrp="1"/>
          </p:cNvSpPr>
          <p:nvPr>
            <p:ph type="body" idx="2"/>
          </p:nvPr>
        </p:nvSpPr>
        <p:spPr>
          <a:xfrm>
            <a:off x="6589058" y="0"/>
            <a:ext cx="5602941" cy="685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7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7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7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35"/>
        <p:cNvGrpSpPr/>
        <p:nvPr/>
      </p:nvGrpSpPr>
      <p:grpSpPr>
        <a:xfrm>
          <a:off x="0" y="0"/>
          <a:ext cx="0" cy="0"/>
          <a:chOff x="0" y="0"/>
          <a:chExt cx="0" cy="0"/>
        </a:xfrm>
      </p:grpSpPr>
      <p:sp>
        <p:nvSpPr>
          <p:cNvPr id="36" name="Google Shape;36;p54"/>
          <p:cNvSpPr txBox="1">
            <a:spLocks noGrp="1"/>
          </p:cNvSpPr>
          <p:nvPr>
            <p:ph type="body" idx="1"/>
          </p:nvPr>
        </p:nvSpPr>
        <p:spPr>
          <a:xfrm>
            <a:off x="648000" y="2451601"/>
            <a:ext cx="4947730"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54"/>
          <p:cNvSpPr txBox="1">
            <a:spLocks noGrp="1"/>
          </p:cNvSpPr>
          <p:nvPr>
            <p:ph type="body" idx="2"/>
          </p:nvPr>
        </p:nvSpPr>
        <p:spPr>
          <a:xfrm>
            <a:off x="648000" y="983810"/>
            <a:ext cx="4361322" cy="146121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8" name="Google Shape;38;p54"/>
          <p:cNvPicPr preferRelativeResize="0"/>
          <p:nvPr/>
        </p:nvPicPr>
        <p:blipFill rotWithShape="1">
          <a:blip r:embed="rId2">
            <a:alphaModFix/>
          </a:blip>
          <a:srcRect/>
          <a:stretch/>
        </p:blipFill>
        <p:spPr>
          <a:xfrm>
            <a:off x="648000" y="5433522"/>
            <a:ext cx="2751183" cy="91376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1_Custom Layout 2">
    <p:spTree>
      <p:nvGrpSpPr>
        <p:cNvPr id="1" name="Shape 39"/>
        <p:cNvGrpSpPr/>
        <p:nvPr/>
      </p:nvGrpSpPr>
      <p:grpSpPr>
        <a:xfrm>
          <a:off x="0" y="0"/>
          <a:ext cx="0" cy="0"/>
          <a:chOff x="0" y="0"/>
          <a:chExt cx="0" cy="0"/>
        </a:xfrm>
      </p:grpSpPr>
      <p:sp>
        <p:nvSpPr>
          <p:cNvPr id="40" name="Google Shape;40;p60"/>
          <p:cNvSpPr txBox="1">
            <a:spLocks noGrp="1"/>
          </p:cNvSpPr>
          <p:nvPr>
            <p:ph type="body" idx="1"/>
          </p:nvPr>
        </p:nvSpPr>
        <p:spPr>
          <a:xfrm>
            <a:off x="648000" y="2451601"/>
            <a:ext cx="4947730"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Google Shape;41;p60"/>
          <p:cNvSpPr txBox="1">
            <a:spLocks noGrp="1"/>
          </p:cNvSpPr>
          <p:nvPr>
            <p:ph type="body" idx="2"/>
          </p:nvPr>
        </p:nvSpPr>
        <p:spPr>
          <a:xfrm>
            <a:off x="648000" y="983810"/>
            <a:ext cx="4361322" cy="146121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3. Pattern title page v1">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56"/>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Google Shape;46;p56"/>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56"/>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5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1"/>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300"/>
              </a:spcBef>
              <a:spcAft>
                <a:spcPts val="0"/>
              </a:spcAft>
              <a:buClr>
                <a:srgbClr val="000000"/>
              </a:buClr>
              <a:buSzPts val="2400"/>
              <a:buFont typeface="NTR"/>
              <a:buChar char="-"/>
              <a:defRPr sz="2400" b="0" i="0" u="none" strike="noStrike" cap="none">
                <a:solidFill>
                  <a:srgbClr val="000000"/>
                </a:solidFill>
                <a:latin typeface="Arial"/>
                <a:ea typeface="Arial"/>
                <a:cs typeface="Arial"/>
                <a:sym typeface="Arial"/>
              </a:defRPr>
            </a:lvl1pPr>
            <a:lvl2pPr marL="914400" marR="0" lvl="1"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2pPr>
            <a:lvl3pPr marL="1371600" marR="0" lvl="2" indent="-342900" algn="l" rtl="0">
              <a:lnSpc>
                <a:spcPct val="90000"/>
              </a:lnSpc>
              <a:spcBef>
                <a:spcPts val="300"/>
              </a:spcBef>
              <a:spcAft>
                <a:spcPts val="0"/>
              </a:spcAft>
              <a:buClr>
                <a:srgbClr val="000000"/>
              </a:buClr>
              <a:buSzPts val="1800"/>
              <a:buFont typeface="NTR"/>
              <a:buChar char="-"/>
              <a:defRPr sz="1800" b="0" i="0" u="none" strike="noStrike" cap="none">
                <a:solidFill>
                  <a:srgbClr val="000000"/>
                </a:solidFill>
                <a:latin typeface="Arial"/>
                <a:ea typeface="Arial"/>
                <a:cs typeface="Arial"/>
                <a:sym typeface="Arial"/>
              </a:defRPr>
            </a:lvl3pPr>
            <a:lvl4pPr marL="1828800" marR="0" lvl="3" indent="-330200" algn="l" rtl="0">
              <a:lnSpc>
                <a:spcPct val="90000"/>
              </a:lnSpc>
              <a:spcBef>
                <a:spcPts val="300"/>
              </a:spcBef>
              <a:spcAft>
                <a:spcPts val="0"/>
              </a:spcAft>
              <a:buClr>
                <a:srgbClr val="000000"/>
              </a:buClr>
              <a:buSzPts val="1600"/>
              <a:buFont typeface="NTR"/>
              <a:buChar char="-"/>
              <a:defRPr sz="1600" b="0" i="0" u="none" strike="noStrike" cap="none">
                <a:solidFill>
                  <a:srgbClr val="000000"/>
                </a:solidFill>
                <a:latin typeface="Arial"/>
                <a:ea typeface="Arial"/>
                <a:cs typeface="Arial"/>
                <a:sym typeface="Arial"/>
              </a:defRPr>
            </a:lvl4pPr>
            <a:lvl5pPr marL="2286000" marR="0" lvl="4" indent="-330200" algn="l" rtl="0">
              <a:lnSpc>
                <a:spcPct val="90000"/>
              </a:lnSpc>
              <a:spcBef>
                <a:spcPts val="300"/>
              </a:spcBef>
              <a:spcAft>
                <a:spcPts val="0"/>
              </a:spcAft>
              <a:buClr>
                <a:srgbClr val="000000"/>
              </a:buClr>
              <a:buSzPts val="1600"/>
              <a:buFont typeface="NTR"/>
              <a:buChar char="-"/>
              <a:defRPr sz="16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5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6" r:id="rId1"/>
    <p:sldLayoutId id="214748365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sp>
        <p:nvSpPr>
          <p:cNvPr id="43" name="Google Shape;43;p55"/>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07"/>
        <p:cNvGrpSpPr/>
        <p:nvPr/>
      </p:nvGrpSpPr>
      <p:grpSpPr>
        <a:xfrm>
          <a:off x="0" y="0"/>
          <a:ext cx="0" cy="0"/>
          <a:chOff x="0" y="0"/>
          <a:chExt cx="0" cy="0"/>
        </a:xfrm>
      </p:grpSpPr>
      <p:pic>
        <p:nvPicPr>
          <p:cNvPr id="108" name="Google Shape;108;p58"/>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4" r:id="rId1"/>
    <p:sldLayoutId id="214748367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92"/>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1.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Branding instructions to complete your briefing</a:t>
            </a:r>
            <a:endParaRPr/>
          </a:p>
        </p:txBody>
      </p:sp>
      <p:sp>
        <p:nvSpPr>
          <p:cNvPr id="123" name="Google Shape;123;p1"/>
          <p:cNvSpPr txBox="1">
            <a:spLocks noGrp="1"/>
          </p:cNvSpPr>
          <p:nvPr>
            <p:ph type="body" idx="1"/>
          </p:nvPr>
        </p:nvSpPr>
        <p:spPr>
          <a:xfrm>
            <a:off x="656963" y="1610225"/>
            <a:ext cx="10847060"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000000"/>
              </a:buClr>
              <a:buSzPts val="2000"/>
              <a:buFont typeface="Arial"/>
              <a:buChar char="-"/>
            </a:pPr>
            <a:r>
              <a:rPr lang="en-US" sz="2000"/>
              <a:t>Use </a:t>
            </a:r>
            <a:r>
              <a:rPr lang="en-US" sz="2000" b="1"/>
              <a:t>ONLY Arial </a:t>
            </a:r>
            <a:r>
              <a:rPr lang="en-US" sz="2000"/>
              <a:t>font. No other font should be used. Minimum font size = 20pt</a:t>
            </a:r>
            <a:endParaRPr/>
          </a:p>
          <a:p>
            <a:pPr marL="342900" lvl="0" indent="-342900" algn="l" rtl="0">
              <a:lnSpc>
                <a:spcPct val="90000"/>
              </a:lnSpc>
              <a:spcBef>
                <a:spcPts val="600"/>
              </a:spcBef>
              <a:spcAft>
                <a:spcPts val="0"/>
              </a:spcAft>
              <a:buClr>
                <a:srgbClr val="000000"/>
              </a:buClr>
              <a:buSzPts val="2000"/>
              <a:buFont typeface="Arial"/>
              <a:buChar char="-"/>
            </a:pPr>
            <a:r>
              <a:rPr lang="en-US" sz="2000"/>
              <a:t>The template has predefined brand colors. Try to use these colors before any others.</a:t>
            </a:r>
            <a:endParaRPr/>
          </a:p>
          <a:p>
            <a:pPr marL="342900" lvl="0" indent="-342900" algn="l" rtl="0">
              <a:lnSpc>
                <a:spcPct val="90000"/>
              </a:lnSpc>
              <a:spcBef>
                <a:spcPts val="600"/>
              </a:spcBef>
              <a:spcAft>
                <a:spcPts val="0"/>
              </a:spcAft>
              <a:buClr>
                <a:srgbClr val="000000"/>
              </a:buClr>
              <a:buSzPts val="2000"/>
              <a:buFont typeface="Arial"/>
              <a:buChar char="-"/>
            </a:pPr>
            <a:r>
              <a:rPr lang="en-US" sz="2000"/>
              <a:t>Only the official World Triathlon event logo can be placed on this briefing and no others. Please get it from your LOC. The one on the cover should be on the white version on transparent background</a:t>
            </a:r>
            <a:endParaRPr/>
          </a:p>
          <a:p>
            <a:pPr marL="342900" lvl="0" indent="-342900" algn="l" rtl="0">
              <a:lnSpc>
                <a:spcPct val="90000"/>
              </a:lnSpc>
              <a:spcBef>
                <a:spcPts val="600"/>
              </a:spcBef>
              <a:spcAft>
                <a:spcPts val="0"/>
              </a:spcAft>
              <a:buClr>
                <a:srgbClr val="000000"/>
              </a:buClr>
              <a:buSzPts val="2000"/>
              <a:buFont typeface="Arial"/>
              <a:buChar char="-"/>
            </a:pPr>
            <a:r>
              <a:rPr lang="en-US" sz="2000"/>
              <a:t>Only use the front cover given to you</a:t>
            </a:r>
            <a:endParaRPr sz="2000"/>
          </a:p>
          <a:p>
            <a:pPr marL="342900" lvl="0" indent="-342900" algn="l" rtl="0">
              <a:lnSpc>
                <a:spcPct val="90000"/>
              </a:lnSpc>
              <a:spcBef>
                <a:spcPts val="600"/>
              </a:spcBef>
              <a:spcAft>
                <a:spcPts val="0"/>
              </a:spcAft>
              <a:buClr>
                <a:srgbClr val="000000"/>
              </a:buClr>
              <a:buSzPts val="2000"/>
              <a:buFont typeface="Arial"/>
              <a:buChar char="-"/>
            </a:pPr>
            <a:r>
              <a:rPr lang="en-US" sz="2000"/>
              <a:t>You can apply different predefined layout for the text slides but the above must be respected</a:t>
            </a:r>
            <a:endParaRPr sz="2000"/>
          </a:p>
          <a:p>
            <a:pPr marL="342900" lvl="0" indent="-342900" algn="l" rtl="0">
              <a:lnSpc>
                <a:spcPct val="90000"/>
              </a:lnSpc>
              <a:spcBef>
                <a:spcPts val="600"/>
              </a:spcBef>
              <a:spcAft>
                <a:spcPts val="0"/>
              </a:spcAft>
              <a:buClr>
                <a:srgbClr val="000000"/>
              </a:buClr>
              <a:buSzPts val="2000"/>
              <a:buFont typeface="Arial"/>
              <a:buChar char="-"/>
            </a:pPr>
            <a:r>
              <a:rPr lang="en-US" sz="2000"/>
              <a:t>If you need to highlight some information, use the </a:t>
            </a:r>
            <a:r>
              <a:rPr lang="en-US" sz="2000">
                <a:solidFill>
                  <a:schemeClr val="dk1"/>
                </a:solidFill>
              </a:rPr>
              <a:t>Blue Text 1 </a:t>
            </a:r>
            <a:r>
              <a:rPr lang="en-US" sz="2000"/>
              <a:t>from the World Triathlon color palette</a:t>
            </a:r>
            <a:endParaRPr/>
          </a:p>
          <a:p>
            <a:pPr marL="342900" lvl="0" indent="-190500" algn="l" rtl="0">
              <a:lnSpc>
                <a:spcPct val="90000"/>
              </a:lnSpc>
              <a:spcBef>
                <a:spcPts val="600"/>
              </a:spcBef>
              <a:spcAft>
                <a:spcPts val="0"/>
              </a:spcAft>
              <a:buClr>
                <a:srgbClr val="000000"/>
              </a:buClr>
              <a:buSzPts val="2400"/>
              <a:buFont typeface="Arial"/>
              <a:buNone/>
            </a:pPr>
            <a:endParaRPr/>
          </a:p>
        </p:txBody>
      </p:sp>
      <p:sp>
        <p:nvSpPr>
          <p:cNvPr id="124" name="Google Shape;124;p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Race Pack Distribution</a:t>
            </a:r>
            <a:endParaRPr dirty="0"/>
          </a:p>
        </p:txBody>
      </p:sp>
      <p:sp>
        <p:nvSpPr>
          <p:cNvPr id="200" name="Google Shape;200;p11"/>
          <p:cNvSpPr txBox="1">
            <a:spLocks noGrp="1"/>
          </p:cNvSpPr>
          <p:nvPr>
            <p:ph type="body" idx="1"/>
          </p:nvPr>
        </p:nvSpPr>
        <p:spPr>
          <a:xfrm>
            <a:off x="656963" y="1985554"/>
            <a:ext cx="10869000" cy="2994626"/>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600"/>
              </a:spcBef>
              <a:spcAft>
                <a:spcPts val="0"/>
              </a:spcAft>
              <a:buClr>
                <a:srgbClr val="000000"/>
              </a:buClr>
              <a:buSzPts val="2000"/>
              <a:buFont typeface="Arial"/>
              <a:buNone/>
            </a:pPr>
            <a:r>
              <a:rPr lang="en-US" sz="1800" b="1" dirty="0"/>
              <a:t>ALL athletes/support team </a:t>
            </a:r>
            <a:r>
              <a:rPr lang="en-US" sz="1800" dirty="0"/>
              <a:t>must provide a picture ID to receive the package.</a:t>
            </a:r>
          </a:p>
          <a:p>
            <a:pPr marL="0" lvl="0" indent="0" algn="l" rtl="0">
              <a:lnSpc>
                <a:spcPct val="120000"/>
              </a:lnSpc>
              <a:spcBef>
                <a:spcPts val="600"/>
              </a:spcBef>
              <a:spcAft>
                <a:spcPts val="0"/>
              </a:spcAft>
              <a:buClr>
                <a:srgbClr val="000000"/>
              </a:buClr>
              <a:buSzPts val="2000"/>
              <a:buFont typeface="Arial"/>
              <a:buNone/>
            </a:pPr>
            <a:endParaRPr lang="en-US" sz="1800" dirty="0"/>
          </a:p>
          <a:p>
            <a:pPr marL="0" lvl="0" indent="0" algn="l" rtl="0">
              <a:lnSpc>
                <a:spcPct val="120000"/>
              </a:lnSpc>
              <a:spcBef>
                <a:spcPts val="600"/>
              </a:spcBef>
              <a:spcAft>
                <a:spcPts val="0"/>
              </a:spcAft>
              <a:buClr>
                <a:srgbClr val="000000"/>
              </a:buClr>
              <a:buSzPts val="2000"/>
              <a:buFont typeface="Arial"/>
              <a:buNone/>
            </a:pPr>
            <a:r>
              <a:rPr lang="en-US" sz="1800" dirty="0"/>
              <a:t>Your package includes:</a:t>
            </a:r>
          </a:p>
          <a:p>
            <a:pPr marL="0" lvl="0" indent="0" algn="l" rtl="0">
              <a:lnSpc>
                <a:spcPct val="120000"/>
              </a:lnSpc>
              <a:spcBef>
                <a:spcPts val="600"/>
              </a:spcBef>
              <a:spcAft>
                <a:spcPts val="0"/>
              </a:spcAft>
              <a:buClr>
                <a:srgbClr val="000000"/>
              </a:buClr>
              <a:buSzPts val="2000"/>
              <a:buFont typeface="Arial"/>
              <a:buNone/>
            </a:pPr>
            <a:r>
              <a:rPr lang="en-US" sz="1800" dirty="0"/>
              <a:t>			- Stickers – Helmet (3x), Bike (1x), Bag (1x) Stickers</a:t>
            </a:r>
          </a:p>
          <a:p>
            <a:pPr marL="0" lvl="0" indent="0" algn="l" rtl="0">
              <a:lnSpc>
                <a:spcPct val="120000"/>
              </a:lnSpc>
              <a:spcBef>
                <a:spcPts val="600"/>
              </a:spcBef>
              <a:spcAft>
                <a:spcPts val="0"/>
              </a:spcAft>
              <a:buClr>
                <a:srgbClr val="000000"/>
              </a:buClr>
              <a:buSzPts val="2000"/>
              <a:buFont typeface="Arial"/>
              <a:buNone/>
            </a:pPr>
            <a:r>
              <a:rPr lang="en-US" sz="1800" dirty="0"/>
              <a:t>			- Body decals – both arms and both legs </a:t>
            </a:r>
            <a:r>
              <a:rPr lang="en-US" sz="1800" dirty="0">
                <a:solidFill>
                  <a:schemeClr val="accent2"/>
                </a:solidFill>
              </a:rPr>
              <a:t>{if applicable}</a:t>
            </a:r>
          </a:p>
          <a:p>
            <a:pPr marL="0" lvl="0" indent="0" algn="l" rtl="0">
              <a:lnSpc>
                <a:spcPct val="120000"/>
              </a:lnSpc>
              <a:spcBef>
                <a:spcPts val="600"/>
              </a:spcBef>
              <a:spcAft>
                <a:spcPts val="0"/>
              </a:spcAft>
              <a:buClr>
                <a:schemeClr val="accent2"/>
              </a:buClr>
              <a:buSzPts val="2000"/>
              <a:buFont typeface="Arial"/>
              <a:buNone/>
            </a:pPr>
            <a:r>
              <a:rPr lang="en-US" sz="1800" dirty="0">
                <a:solidFill>
                  <a:schemeClr val="accent2"/>
                </a:solidFill>
              </a:rPr>
              <a:t>		</a:t>
            </a:r>
            <a:r>
              <a:rPr lang="en-US" sz="1800" dirty="0">
                <a:solidFill>
                  <a:srgbClr val="212121"/>
                </a:solidFill>
              </a:rPr>
              <a:t>	- Accreditation - gives access to access lounge on race day</a:t>
            </a:r>
          </a:p>
          <a:p>
            <a:pPr marL="342900" lvl="0" indent="-215900" algn="l" rtl="0">
              <a:lnSpc>
                <a:spcPct val="120000"/>
              </a:lnSpc>
              <a:spcBef>
                <a:spcPts val="600"/>
              </a:spcBef>
              <a:spcAft>
                <a:spcPts val="0"/>
              </a:spcAft>
              <a:buClr>
                <a:srgbClr val="000000"/>
              </a:buClr>
              <a:buSzPts val="2000"/>
              <a:buNone/>
            </a:pPr>
            <a:endParaRPr sz="2000" dirty="0"/>
          </a:p>
        </p:txBody>
      </p:sp>
      <p:sp>
        <p:nvSpPr>
          <p:cNvPr id="201" name="Google Shape;201;p1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10</a:t>
            </a:fld>
            <a:endParaRPr/>
          </a:p>
        </p:txBody>
      </p:sp>
      <p:sp>
        <p:nvSpPr>
          <p:cNvPr id="202" name="Google Shape;202;p1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Check-in procedures</a:t>
            </a:r>
            <a:endParaRPr/>
          </a:p>
        </p:txBody>
      </p:sp>
      <p:sp>
        <p:nvSpPr>
          <p:cNvPr id="192" name="Google Shape;192;p10"/>
          <p:cNvSpPr txBox="1">
            <a:spLocks noGrp="1"/>
          </p:cNvSpPr>
          <p:nvPr>
            <p:ph type="body" idx="1"/>
          </p:nvPr>
        </p:nvSpPr>
        <p:spPr>
          <a:xfrm>
            <a:off x="656963" y="1985554"/>
            <a:ext cx="10869000" cy="26322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chemeClr val="accent2"/>
              </a:buClr>
              <a:buSzPts val="2000"/>
              <a:buFont typeface="Arial"/>
              <a:buNone/>
            </a:pPr>
            <a:r>
              <a:rPr lang="en-US" sz="2000" u="sng">
                <a:solidFill>
                  <a:schemeClr val="accent2"/>
                </a:solidFill>
              </a:rPr>
              <a:t>{if applicable}</a:t>
            </a:r>
            <a:endParaRPr/>
          </a:p>
          <a:p>
            <a:pPr marL="0" lvl="0" indent="0" algn="l" rtl="0">
              <a:lnSpc>
                <a:spcPct val="120000"/>
              </a:lnSpc>
              <a:spcBef>
                <a:spcPts val="600"/>
              </a:spcBef>
              <a:spcAft>
                <a:spcPts val="0"/>
              </a:spcAft>
              <a:buClr>
                <a:srgbClr val="000000"/>
              </a:buClr>
              <a:buSzPts val="2000"/>
              <a:buNone/>
            </a:pPr>
            <a:r>
              <a:rPr lang="en-US" sz="2000" b="1">
                <a:latin typeface="Arial"/>
                <a:ea typeface="Arial"/>
                <a:cs typeface="Arial"/>
                <a:sym typeface="Arial"/>
              </a:rPr>
              <a:t>Team officials entering the venue</a:t>
            </a:r>
            <a:endParaRPr sz="2000" b="1">
              <a:latin typeface="Arial"/>
              <a:ea typeface="Arial"/>
              <a:cs typeface="Arial"/>
              <a:sym typeface="Arial"/>
            </a:endParaRPr>
          </a:p>
          <a:p>
            <a:pPr marL="800100" lvl="1" indent="-342900" algn="l" rtl="0">
              <a:lnSpc>
                <a:spcPct val="120000"/>
              </a:lnSpc>
              <a:spcBef>
                <a:spcPts val="600"/>
              </a:spcBef>
              <a:spcAft>
                <a:spcPts val="0"/>
              </a:spcAft>
              <a:buClr>
                <a:srgbClr val="000000"/>
              </a:buClr>
              <a:buSzPts val="2000"/>
              <a:buChar char="-"/>
            </a:pPr>
            <a:r>
              <a:rPr lang="en-US"/>
              <a:t>Using the shuttle service from the ……………</a:t>
            </a:r>
            <a:r>
              <a:rPr lang="en-US" u="sng"/>
              <a:t>                            </a:t>
            </a:r>
            <a:endParaRPr/>
          </a:p>
          <a:p>
            <a:pPr marL="800100" lvl="1" indent="-342900" algn="l" rtl="0">
              <a:lnSpc>
                <a:spcPct val="120000"/>
              </a:lnSpc>
              <a:spcBef>
                <a:spcPts val="600"/>
              </a:spcBef>
              <a:spcAft>
                <a:spcPts val="0"/>
              </a:spcAft>
              <a:buClr>
                <a:srgbClr val="000000"/>
              </a:buClr>
              <a:buSzPts val="2000"/>
              <a:buChar char="-"/>
            </a:pPr>
            <a:r>
              <a:rPr lang="en-US"/>
              <a:t>Schedule </a:t>
            </a:r>
            <a:endParaRPr/>
          </a:p>
          <a:p>
            <a:pPr marL="1200150" lvl="2" indent="-285750" algn="l" rtl="0">
              <a:lnSpc>
                <a:spcPct val="120000"/>
              </a:lnSpc>
              <a:spcBef>
                <a:spcPts val="600"/>
              </a:spcBef>
              <a:spcAft>
                <a:spcPts val="0"/>
              </a:spcAft>
              <a:buClr>
                <a:srgbClr val="000000"/>
              </a:buClr>
              <a:buSzPts val="2000"/>
              <a:buChar char="-"/>
            </a:pPr>
            <a:r>
              <a:rPr lang="en-US" sz="2000"/>
              <a:t>&lt;pickup location&gt; to &lt;drop off location&gt;:		hh:mm, hh:mm, hh:mm,</a:t>
            </a:r>
            <a:endParaRPr sz="2000"/>
          </a:p>
          <a:p>
            <a:pPr marL="1200150" lvl="2" indent="-285750" algn="l" rtl="0">
              <a:lnSpc>
                <a:spcPct val="120000"/>
              </a:lnSpc>
              <a:spcBef>
                <a:spcPts val="600"/>
              </a:spcBef>
              <a:spcAft>
                <a:spcPts val="0"/>
              </a:spcAft>
              <a:buClr>
                <a:srgbClr val="000000"/>
              </a:buClr>
              <a:buSzPts val="2000"/>
              <a:buChar char="-"/>
            </a:pPr>
            <a:r>
              <a:rPr lang="en-US" sz="2000"/>
              <a:t>&lt;pickup location&gt; to &lt;drop off location&gt;:</a:t>
            </a:r>
            <a:r>
              <a:rPr lang="en-US" sz="2000">
                <a:solidFill>
                  <a:srgbClr val="112E68"/>
                </a:solidFill>
              </a:rPr>
              <a:t>		</a:t>
            </a:r>
            <a:r>
              <a:rPr lang="en-US" sz="2000"/>
              <a:t>hh:mm, hh:mm, hh:mm,</a:t>
            </a:r>
            <a:endParaRPr sz="2000"/>
          </a:p>
        </p:txBody>
      </p:sp>
      <p:sp>
        <p:nvSpPr>
          <p:cNvPr id="193" name="Google Shape;193;p1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11</a:t>
            </a:fld>
            <a:endParaRPr/>
          </a:p>
        </p:txBody>
      </p:sp>
      <p:sp>
        <p:nvSpPr>
          <p:cNvPr id="194" name="Google Shape;194;p1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Check-in procedures</a:t>
            </a:r>
            <a:endParaRPr dirty="0">
              <a:solidFill>
                <a:schemeClr val="tx2"/>
              </a:solidFill>
            </a:endParaRPr>
          </a:p>
        </p:txBody>
      </p:sp>
      <p:sp>
        <p:nvSpPr>
          <p:cNvPr id="200" name="Google Shape;200;p11"/>
          <p:cNvSpPr txBox="1">
            <a:spLocks noGrp="1"/>
          </p:cNvSpPr>
          <p:nvPr>
            <p:ph type="body" idx="1"/>
          </p:nvPr>
        </p:nvSpPr>
        <p:spPr>
          <a:xfrm>
            <a:off x="656963" y="1985554"/>
            <a:ext cx="10869000" cy="4675086"/>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en-US" b="1" dirty="0">
                <a:latin typeface="Arial"/>
                <a:ea typeface="Arial"/>
                <a:cs typeface="Arial"/>
                <a:sym typeface="Arial"/>
              </a:rPr>
              <a:t>Athletes Lounge (Bike check)	</a:t>
            </a:r>
            <a:endParaRPr dirty="0"/>
          </a:p>
          <a:p>
            <a:pPr marL="342900">
              <a:lnSpc>
                <a:spcPct val="100000"/>
              </a:lnSpc>
              <a:spcBef>
                <a:spcPts val="900"/>
              </a:spcBef>
            </a:pPr>
            <a:r>
              <a:rPr lang="en-US" sz="1800" dirty="0"/>
              <a:t>Bike frame</a:t>
            </a:r>
          </a:p>
          <a:p>
            <a:pPr marL="342900" lvl="0" indent="-342900" algn="l" rtl="0">
              <a:lnSpc>
                <a:spcPct val="100000"/>
              </a:lnSpc>
              <a:spcBef>
                <a:spcPts val="900"/>
              </a:spcBef>
              <a:spcAft>
                <a:spcPts val="0"/>
              </a:spcAft>
              <a:buClr>
                <a:srgbClr val="000000"/>
              </a:buClr>
              <a:buSzPts val="1800"/>
              <a:buChar char="-"/>
            </a:pPr>
            <a:r>
              <a:rPr lang="en-US" sz="1800" dirty="0"/>
              <a:t>Wheels and spare wheels (non authorized UCI wheels  rule)</a:t>
            </a:r>
            <a:endParaRPr lang="en-US" dirty="0"/>
          </a:p>
          <a:p>
            <a:pPr marL="342900" lvl="1" indent="-342900" algn="l" rtl="0">
              <a:lnSpc>
                <a:spcPct val="100000"/>
              </a:lnSpc>
              <a:spcBef>
                <a:spcPts val="900"/>
              </a:spcBef>
              <a:spcAft>
                <a:spcPts val="0"/>
              </a:spcAft>
              <a:buClr>
                <a:srgbClr val="000000"/>
              </a:buClr>
              <a:buSzPts val="1800"/>
              <a:buChar char="-"/>
            </a:pPr>
            <a:r>
              <a:rPr lang="en-US" sz="1800" dirty="0"/>
              <a:t>Disc brakes are now legal and spare wheels with disc brakes may be placed at the team wheel station however they are not allowed in the neutral wheel station </a:t>
            </a:r>
            <a:endParaRPr lang="en-US" dirty="0"/>
          </a:p>
          <a:p>
            <a:pPr marL="342900" lvl="0" indent="-342900" algn="l" rtl="0">
              <a:lnSpc>
                <a:spcPct val="100000"/>
              </a:lnSpc>
              <a:spcBef>
                <a:spcPts val="900"/>
              </a:spcBef>
              <a:spcAft>
                <a:spcPts val="0"/>
              </a:spcAft>
              <a:buClr>
                <a:srgbClr val="000000"/>
              </a:buClr>
              <a:buSzPts val="1800"/>
              <a:buChar char="-"/>
            </a:pPr>
            <a:r>
              <a:rPr lang="en-US" sz="1800" dirty="0"/>
              <a:t>Leave your spare wheels to the Bike Check </a:t>
            </a:r>
            <a:r>
              <a:rPr lang="en-US" sz="1800" dirty="0">
                <a:solidFill>
                  <a:schemeClr val="accent2"/>
                </a:solidFill>
              </a:rPr>
              <a:t>{if applicable}</a:t>
            </a:r>
            <a:endParaRPr lang="en-US" dirty="0"/>
          </a:p>
          <a:p>
            <a:pPr marL="342900" lvl="1" indent="-342900" algn="l" rtl="0">
              <a:lnSpc>
                <a:spcPct val="100000"/>
              </a:lnSpc>
              <a:spcBef>
                <a:spcPts val="900"/>
              </a:spcBef>
              <a:spcAft>
                <a:spcPts val="0"/>
              </a:spcAft>
              <a:buClr>
                <a:srgbClr val="000000"/>
              </a:buClr>
              <a:buSzPts val="1800"/>
              <a:buChar char="-"/>
            </a:pPr>
            <a:r>
              <a:rPr lang="en-US" sz="1800" dirty="0"/>
              <a:t>Saddle position (-5cm ≤ Men   &amp;  -2 cm ≤ Women) - approved exceptions on World Triathlon website</a:t>
            </a:r>
            <a:endParaRPr lang="en-US" dirty="0"/>
          </a:p>
          <a:p>
            <a:pPr marL="342900">
              <a:lnSpc>
                <a:spcPct val="100000"/>
              </a:lnSpc>
              <a:spcBef>
                <a:spcPts val="900"/>
              </a:spcBef>
            </a:pPr>
            <a:r>
              <a:rPr lang="en-US" sz="1800" dirty="0"/>
              <a:t>Only traditional handlebars </a:t>
            </a:r>
            <a:r>
              <a:rPr lang="en-US" sz="1800" dirty="0">
                <a:highlight>
                  <a:srgbClr val="C0C0C0"/>
                </a:highlight>
              </a:rPr>
              <a:t>(</a:t>
            </a:r>
            <a:r>
              <a:rPr lang="en-US" sz="1800" dirty="0">
                <a:solidFill>
                  <a:schemeClr val="tx1"/>
                </a:solidFill>
                <a:highlight>
                  <a:srgbClr val="C0C0C0"/>
                </a:highlight>
              </a:rPr>
              <a:t>clips-on to be removed</a:t>
            </a:r>
            <a:r>
              <a:rPr lang="en-US" sz="1800" dirty="0">
                <a:highlight>
                  <a:srgbClr val="C0C0C0"/>
                </a:highlight>
              </a:rPr>
              <a:t>)</a:t>
            </a:r>
            <a:endParaRPr lang="en-US" sz="2000" dirty="0">
              <a:highlight>
                <a:srgbClr val="C0C0C0"/>
              </a:highlight>
            </a:endParaRPr>
          </a:p>
          <a:p>
            <a:pPr marL="342900" lvl="1" indent="-342900" algn="l" rtl="0">
              <a:lnSpc>
                <a:spcPct val="100000"/>
              </a:lnSpc>
              <a:spcBef>
                <a:spcPts val="900"/>
              </a:spcBef>
              <a:spcAft>
                <a:spcPts val="0"/>
              </a:spcAft>
              <a:buClr>
                <a:srgbClr val="000000"/>
              </a:buClr>
              <a:buSzPts val="1800"/>
              <a:buChar char="-"/>
            </a:pPr>
            <a:r>
              <a:rPr lang="en-US" sz="1800" dirty="0"/>
              <a:t>Approval for the addition/modification of any equipment to the bike MUST be obtained from the Head Referee at the end of the athletes’ briefing</a:t>
            </a:r>
            <a:endParaRPr dirty="0"/>
          </a:p>
          <a:p>
            <a:pPr marL="342900" lvl="1" indent="-342900" algn="l" rtl="0">
              <a:lnSpc>
                <a:spcPct val="100000"/>
              </a:lnSpc>
              <a:spcBef>
                <a:spcPts val="900"/>
              </a:spcBef>
              <a:spcAft>
                <a:spcPts val="0"/>
              </a:spcAft>
              <a:buClr>
                <a:srgbClr val="000000"/>
              </a:buClr>
              <a:buSzPts val="1800"/>
              <a:buChar char="-"/>
            </a:pPr>
            <a:r>
              <a:rPr lang="en-US" sz="1800" dirty="0"/>
              <a:t>Mechanic service available</a:t>
            </a:r>
            <a:endParaRPr dirty="0"/>
          </a:p>
          <a:p>
            <a:pPr marL="342900" lvl="0" indent="-215900" algn="l" rtl="0">
              <a:lnSpc>
                <a:spcPct val="120000"/>
              </a:lnSpc>
              <a:spcBef>
                <a:spcPts val="600"/>
              </a:spcBef>
              <a:spcAft>
                <a:spcPts val="0"/>
              </a:spcAft>
              <a:buClr>
                <a:srgbClr val="000000"/>
              </a:buClr>
              <a:buSzPts val="2000"/>
              <a:buNone/>
            </a:pPr>
            <a:endParaRPr sz="2000" dirty="0"/>
          </a:p>
        </p:txBody>
      </p:sp>
      <p:sp>
        <p:nvSpPr>
          <p:cNvPr id="201" name="Google Shape;201;p1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12</a:t>
            </a:fld>
            <a:endParaRPr/>
          </a:p>
        </p:txBody>
      </p:sp>
      <p:sp>
        <p:nvSpPr>
          <p:cNvPr id="202" name="Google Shape;202;p1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877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Check-in procedures</a:t>
            </a:r>
            <a:endParaRPr/>
          </a:p>
        </p:txBody>
      </p:sp>
      <p:sp>
        <p:nvSpPr>
          <p:cNvPr id="217" name="Google Shape;217;p13"/>
          <p:cNvSpPr txBox="1">
            <a:spLocks noGrp="1"/>
          </p:cNvSpPr>
          <p:nvPr>
            <p:ph type="body" idx="1"/>
          </p:nvPr>
        </p:nvSpPr>
        <p:spPr>
          <a:xfrm>
            <a:off x="656963" y="1985554"/>
            <a:ext cx="11399570" cy="4466046"/>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000000"/>
              </a:buClr>
              <a:buSzPts val="2400"/>
              <a:buNone/>
            </a:pPr>
            <a:r>
              <a:rPr lang="en-US" b="1" dirty="0">
                <a:latin typeface="Arial"/>
                <a:ea typeface="Arial"/>
                <a:cs typeface="Arial"/>
                <a:sym typeface="Arial"/>
              </a:rPr>
              <a:t>Athletes</a:t>
            </a:r>
            <a:r>
              <a:rPr lang="en-US" b="1" dirty="0"/>
              <a:t>’</a:t>
            </a:r>
            <a:r>
              <a:rPr lang="en-US" b="1" dirty="0">
                <a:latin typeface="Arial"/>
                <a:ea typeface="Arial"/>
                <a:cs typeface="Arial"/>
                <a:sym typeface="Arial"/>
              </a:rPr>
              <a:t> Lounge	</a:t>
            </a:r>
            <a:endParaRPr dirty="0"/>
          </a:p>
          <a:p>
            <a:pPr marL="342900" lvl="0" indent="-342900" algn="l" rtl="0">
              <a:lnSpc>
                <a:spcPct val="100000"/>
              </a:lnSpc>
              <a:spcBef>
                <a:spcPts val="900"/>
              </a:spcBef>
              <a:spcAft>
                <a:spcPts val="0"/>
              </a:spcAft>
              <a:buClr>
                <a:srgbClr val="000000"/>
              </a:buClr>
              <a:buSzPts val="2000"/>
              <a:buChar char="-"/>
            </a:pPr>
            <a:r>
              <a:rPr lang="en-US" sz="2000" dirty="0"/>
              <a:t>Uniform &amp; race gear check (name, country, logos, World Triathlon logo) – photos taken of each uniform. </a:t>
            </a:r>
            <a:r>
              <a:rPr lang="en-US" sz="2000" dirty="0">
                <a:solidFill>
                  <a:schemeClr val="tx1"/>
                </a:solidFill>
              </a:rPr>
              <a:t>Wearing other uniform during the race = DSQ</a:t>
            </a:r>
            <a:endParaRPr dirty="0">
              <a:solidFill>
                <a:schemeClr val="tx1"/>
              </a:solidFill>
            </a:endParaRPr>
          </a:p>
          <a:p>
            <a:pPr marL="342900" lvl="0" indent="-342900" algn="l" rtl="0">
              <a:lnSpc>
                <a:spcPct val="100000"/>
              </a:lnSpc>
              <a:spcBef>
                <a:spcPts val="900"/>
              </a:spcBef>
              <a:spcAft>
                <a:spcPts val="0"/>
              </a:spcAft>
              <a:buClr>
                <a:srgbClr val="000000"/>
              </a:buClr>
              <a:buSzPts val="2000"/>
              <a:buChar char="-"/>
            </a:pPr>
            <a:r>
              <a:rPr lang="en-US" sz="2000" dirty="0"/>
              <a:t>Swim skins have to follow uniform guidelines and must be worn throughout the race. </a:t>
            </a:r>
            <a:endParaRPr dirty="0"/>
          </a:p>
          <a:p>
            <a:pPr marL="342900" lvl="0" indent="-342900" algn="l" rtl="0">
              <a:lnSpc>
                <a:spcPct val="100000"/>
              </a:lnSpc>
              <a:spcBef>
                <a:spcPts val="900"/>
              </a:spcBef>
              <a:spcAft>
                <a:spcPts val="0"/>
              </a:spcAft>
              <a:buClr>
                <a:srgbClr val="000000"/>
              </a:buClr>
              <a:buSzPts val="2000"/>
              <a:buChar char="-"/>
            </a:pPr>
            <a:r>
              <a:rPr lang="en-US" sz="2000" dirty="0"/>
              <a:t>Body marking check (both arms, both legs)</a:t>
            </a:r>
            <a:endParaRPr dirty="0"/>
          </a:p>
          <a:p>
            <a:pPr marL="342900" lvl="0" indent="-342900" algn="l" rtl="0">
              <a:lnSpc>
                <a:spcPct val="100000"/>
              </a:lnSpc>
              <a:spcBef>
                <a:spcPts val="900"/>
              </a:spcBef>
              <a:spcAft>
                <a:spcPts val="0"/>
              </a:spcAft>
              <a:buClr>
                <a:srgbClr val="000000"/>
              </a:buClr>
              <a:buSzPts val="2000"/>
              <a:buChar char="-"/>
            </a:pPr>
            <a:r>
              <a:rPr lang="en-US" sz="2000" dirty="0"/>
              <a:t>Timing chip distribution </a:t>
            </a:r>
            <a:r>
              <a:rPr lang="en-US" sz="2000" dirty="0">
                <a:solidFill>
                  <a:schemeClr val="accent2"/>
                </a:solidFill>
              </a:rPr>
              <a:t>(1 for the ankle/ 2 for each ankle choose the correct) </a:t>
            </a:r>
            <a:endParaRPr dirty="0"/>
          </a:p>
          <a:p>
            <a:pPr marL="342900" lvl="0" indent="-342900" algn="l" rtl="0">
              <a:lnSpc>
                <a:spcPct val="100000"/>
              </a:lnSpc>
              <a:spcBef>
                <a:spcPts val="900"/>
              </a:spcBef>
              <a:spcAft>
                <a:spcPts val="0"/>
              </a:spcAft>
              <a:buClr>
                <a:srgbClr val="000000"/>
              </a:buClr>
              <a:buSzPts val="2000"/>
              <a:buChar char="-"/>
            </a:pPr>
            <a:r>
              <a:rPr lang="en-US" sz="2000" dirty="0"/>
              <a:t>Swim cap distribution</a:t>
            </a:r>
            <a:endParaRPr dirty="0"/>
          </a:p>
          <a:p>
            <a:pPr marL="342900" lvl="0" indent="-342900" algn="l" rtl="0">
              <a:lnSpc>
                <a:spcPct val="100000"/>
              </a:lnSpc>
              <a:spcBef>
                <a:spcPts val="900"/>
              </a:spcBef>
              <a:spcAft>
                <a:spcPts val="0"/>
              </a:spcAft>
              <a:buClr>
                <a:srgbClr val="000000"/>
              </a:buClr>
              <a:buSzPts val="2000"/>
              <a:buChar char="-"/>
            </a:pPr>
            <a:r>
              <a:rPr lang="en-US" sz="2000" dirty="0"/>
              <a:t>If an athlete wishes to wear a second swim cap, the cap should be unbranded. </a:t>
            </a:r>
            <a:endParaRPr dirty="0"/>
          </a:p>
          <a:p>
            <a:pPr marL="342900" lvl="0" indent="-342900" algn="l" rtl="0">
              <a:lnSpc>
                <a:spcPct val="100000"/>
              </a:lnSpc>
              <a:spcBef>
                <a:spcPts val="900"/>
              </a:spcBef>
              <a:spcAft>
                <a:spcPts val="0"/>
              </a:spcAft>
              <a:buClr>
                <a:srgbClr val="000000"/>
              </a:buClr>
              <a:buSzPts val="2000"/>
              <a:buChar char="-"/>
            </a:pPr>
            <a:r>
              <a:rPr lang="en-US" sz="2000" dirty="0"/>
              <a:t>Leave your bag in the Athletes’ Lounge they will be taken to the </a:t>
            </a:r>
            <a:br>
              <a:rPr lang="en-US" sz="2000" dirty="0"/>
            </a:br>
            <a:r>
              <a:rPr lang="en-US" sz="2000" dirty="0"/>
              <a:t>Recovery Area </a:t>
            </a:r>
            <a:r>
              <a:rPr lang="en-US" sz="2000" dirty="0">
                <a:solidFill>
                  <a:schemeClr val="accent2"/>
                </a:solidFill>
              </a:rPr>
              <a:t>{if applicable}</a:t>
            </a:r>
            <a:endParaRPr dirty="0"/>
          </a:p>
          <a:p>
            <a:pPr marL="342900" lvl="0" indent="-215900" algn="l" rtl="0">
              <a:lnSpc>
                <a:spcPct val="120000"/>
              </a:lnSpc>
              <a:spcBef>
                <a:spcPts val="600"/>
              </a:spcBef>
              <a:spcAft>
                <a:spcPts val="0"/>
              </a:spcAft>
              <a:buClr>
                <a:srgbClr val="000000"/>
              </a:buClr>
              <a:buSzPts val="2000"/>
              <a:buNone/>
            </a:pPr>
            <a:endParaRPr sz="2000" dirty="0"/>
          </a:p>
        </p:txBody>
      </p:sp>
      <p:sp>
        <p:nvSpPr>
          <p:cNvPr id="218" name="Google Shape;218;p1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13</a:t>
            </a:fld>
            <a:endParaRPr/>
          </a:p>
        </p:txBody>
      </p:sp>
      <p:sp>
        <p:nvSpPr>
          <p:cNvPr id="219" name="Google Shape;219;p1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Map Athletes’ Lounge - Check-in procedures</a:t>
            </a:r>
            <a:endParaRPr/>
          </a:p>
        </p:txBody>
      </p:sp>
      <p:sp>
        <p:nvSpPr>
          <p:cNvPr id="208" name="Google Shape;208;p12"/>
          <p:cNvSpPr txBox="1">
            <a:spLocks noGrp="1"/>
          </p:cNvSpPr>
          <p:nvPr>
            <p:ph type="body" idx="1"/>
          </p:nvPr>
        </p:nvSpPr>
        <p:spPr>
          <a:xfrm>
            <a:off x="656963" y="1985554"/>
            <a:ext cx="10869109" cy="4466046"/>
          </a:xfrm>
          <a:prstGeom prst="rect">
            <a:avLst/>
          </a:prstGeom>
          <a:noFill/>
          <a:ln>
            <a:noFill/>
          </a:ln>
        </p:spPr>
        <p:txBody>
          <a:bodyPr spcFirstLastPara="1" wrap="square" lIns="91425" tIns="45700" rIns="91425" bIns="45700" anchor="t" anchorCtr="0">
            <a:normAutofit/>
          </a:bodyPr>
          <a:lstStyle/>
          <a:p>
            <a:pPr marL="342900" lvl="0" indent="-215900" algn="l" rtl="0">
              <a:lnSpc>
                <a:spcPct val="120000"/>
              </a:lnSpc>
              <a:spcBef>
                <a:spcPts val="0"/>
              </a:spcBef>
              <a:spcAft>
                <a:spcPts val="0"/>
              </a:spcAft>
              <a:buClr>
                <a:srgbClr val="000000"/>
              </a:buClr>
              <a:buSzPts val="2000"/>
              <a:buNone/>
            </a:pPr>
            <a:endParaRPr sz="2000"/>
          </a:p>
        </p:txBody>
      </p:sp>
      <p:sp>
        <p:nvSpPr>
          <p:cNvPr id="209" name="Google Shape;209;p1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14</a:t>
            </a:fld>
            <a:endParaRPr/>
          </a:p>
        </p:txBody>
      </p:sp>
      <p:sp>
        <p:nvSpPr>
          <p:cNvPr id="210" name="Google Shape;210;p1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11" name="Google Shape;211;p12"/>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Trebuchet MS"/>
                <a:ea typeface="Trebuchet MS"/>
                <a:cs typeface="Trebuchet MS"/>
                <a:sym typeface="Trebuchet MS"/>
              </a:rPr>
              <a:t>&lt;Insert athletes’ lounge map, if applicable&gt;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Check-in procedures </a:t>
            </a:r>
            <a:r>
              <a:rPr lang="en-US">
                <a:solidFill>
                  <a:schemeClr val="accent2"/>
                </a:solidFill>
              </a:rPr>
              <a:t>{if only 1 TA}</a:t>
            </a:r>
            <a:endParaRPr/>
          </a:p>
        </p:txBody>
      </p:sp>
      <p:sp>
        <p:nvSpPr>
          <p:cNvPr id="225" name="Google Shape;225;p14"/>
          <p:cNvSpPr txBox="1">
            <a:spLocks noGrp="1"/>
          </p:cNvSpPr>
          <p:nvPr>
            <p:ph type="body" idx="1"/>
          </p:nvPr>
        </p:nvSpPr>
        <p:spPr>
          <a:xfrm>
            <a:off x="656963" y="1985554"/>
            <a:ext cx="10869109" cy="3020787"/>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en-US" b="1" dirty="0">
                <a:latin typeface="Arial"/>
                <a:ea typeface="Arial"/>
                <a:cs typeface="Arial"/>
                <a:sym typeface="Arial"/>
              </a:rPr>
              <a:t>Transition Area	</a:t>
            </a:r>
            <a:endParaRPr dirty="0"/>
          </a:p>
          <a:p>
            <a:pPr marL="342900" lvl="0" indent="-342900" algn="l" rtl="0">
              <a:lnSpc>
                <a:spcPct val="100000"/>
              </a:lnSpc>
              <a:spcBef>
                <a:spcPts val="900"/>
              </a:spcBef>
              <a:spcAft>
                <a:spcPts val="0"/>
              </a:spcAft>
              <a:buClr>
                <a:srgbClr val="000000"/>
              </a:buClr>
              <a:buSzPts val="2000"/>
              <a:buChar char="-"/>
            </a:pPr>
            <a:r>
              <a:rPr lang="en-US" sz="2000" dirty="0"/>
              <a:t>Helmet check - Don’t leave your helmet fastened in the transition</a:t>
            </a:r>
            <a:endParaRPr dirty="0"/>
          </a:p>
          <a:p>
            <a:pPr marL="0" lvl="0" indent="0" algn="l" rtl="0">
              <a:lnSpc>
                <a:spcPct val="100000"/>
              </a:lnSpc>
              <a:spcBef>
                <a:spcPts val="900"/>
              </a:spcBef>
              <a:spcAft>
                <a:spcPts val="0"/>
              </a:spcAft>
              <a:buClr>
                <a:schemeClr val="dk1"/>
              </a:buClr>
              <a:buSzPts val="2000"/>
              <a:buNone/>
            </a:pPr>
            <a:r>
              <a:rPr lang="en-US" sz="2000" dirty="0">
                <a:solidFill>
                  <a:schemeClr val="dk1"/>
                </a:solidFill>
              </a:rPr>
              <a:t>	The athlete who misses to comply with this rule will receive a time penalty in TA1. </a:t>
            </a:r>
            <a:endParaRPr dirty="0"/>
          </a:p>
          <a:p>
            <a:pPr marL="342900" lvl="0" indent="-342900" algn="l" rtl="0">
              <a:lnSpc>
                <a:spcPct val="100000"/>
              </a:lnSpc>
              <a:spcBef>
                <a:spcPts val="900"/>
              </a:spcBef>
              <a:spcAft>
                <a:spcPts val="0"/>
              </a:spcAft>
              <a:buClr>
                <a:srgbClr val="000000"/>
              </a:buClr>
              <a:buSzPts val="2000"/>
              <a:buChar char="-"/>
            </a:pPr>
            <a:r>
              <a:rPr lang="en-US" sz="2000" dirty="0"/>
              <a:t>Running Shoes outside the box, helmet on the bike</a:t>
            </a:r>
          </a:p>
          <a:p>
            <a:pPr marL="342900" lvl="0" indent="-342900" algn="l" rtl="0">
              <a:lnSpc>
                <a:spcPct val="100000"/>
              </a:lnSpc>
              <a:spcBef>
                <a:spcPts val="900"/>
              </a:spcBef>
              <a:spcAft>
                <a:spcPts val="0"/>
              </a:spcAft>
              <a:buClr>
                <a:srgbClr val="000000"/>
              </a:buClr>
              <a:buSzPts val="2000"/>
              <a:buChar char="-"/>
            </a:pPr>
            <a:r>
              <a:rPr lang="en-US" sz="2000" dirty="0"/>
              <a:t>No clip-on handlebar is allowed on draft-legal event</a:t>
            </a:r>
            <a:endParaRPr dirty="0"/>
          </a:p>
          <a:p>
            <a:pPr marL="342900" lvl="0" indent="-342900" algn="l" rtl="0">
              <a:lnSpc>
                <a:spcPct val="100000"/>
              </a:lnSpc>
              <a:spcBef>
                <a:spcPts val="900"/>
              </a:spcBef>
              <a:spcAft>
                <a:spcPts val="0"/>
              </a:spcAft>
              <a:buClr>
                <a:srgbClr val="000000"/>
              </a:buClr>
              <a:buSzPts val="2000"/>
              <a:buChar char="-"/>
            </a:pPr>
            <a:r>
              <a:rPr lang="en-US" sz="2000" dirty="0"/>
              <a:t>To add any equipment to the bike, you must obtain approval from the Head Referee up until 10 minutes after the end of the Athletes‘ Briefing.</a:t>
            </a:r>
            <a:endParaRPr dirty="0"/>
          </a:p>
        </p:txBody>
      </p:sp>
      <p:sp>
        <p:nvSpPr>
          <p:cNvPr id="226" name="Google Shape;226;p1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15</a:t>
            </a:fld>
            <a:endParaRPr/>
          </a:p>
        </p:txBody>
      </p:sp>
      <p:sp>
        <p:nvSpPr>
          <p:cNvPr id="227" name="Google Shape;227;p1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Check-in procedures </a:t>
            </a:r>
            <a:r>
              <a:rPr lang="en-US">
                <a:solidFill>
                  <a:schemeClr val="accent2"/>
                </a:solidFill>
              </a:rPr>
              <a:t>{if only 2 TAs}</a:t>
            </a:r>
            <a:endParaRPr/>
          </a:p>
        </p:txBody>
      </p:sp>
      <p:sp>
        <p:nvSpPr>
          <p:cNvPr id="233" name="Google Shape;233;p15"/>
          <p:cNvSpPr txBox="1">
            <a:spLocks noGrp="1"/>
          </p:cNvSpPr>
          <p:nvPr>
            <p:ph type="body" idx="1"/>
          </p:nvPr>
        </p:nvSpPr>
        <p:spPr>
          <a:xfrm>
            <a:off x="656963" y="1985554"/>
            <a:ext cx="10869109" cy="4325759"/>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en-US" b="1" dirty="0">
                <a:latin typeface="Arial"/>
                <a:ea typeface="Arial"/>
                <a:cs typeface="Arial"/>
                <a:sym typeface="Arial"/>
              </a:rPr>
              <a:t>Transition Area 1 (close to swim start)	</a:t>
            </a:r>
            <a:endParaRPr dirty="0"/>
          </a:p>
          <a:p>
            <a:pPr marL="342900" lvl="0" indent="-342900" algn="l" rtl="0">
              <a:lnSpc>
                <a:spcPct val="100000"/>
              </a:lnSpc>
              <a:spcBef>
                <a:spcPts val="900"/>
              </a:spcBef>
              <a:spcAft>
                <a:spcPts val="0"/>
              </a:spcAft>
              <a:buClr>
                <a:srgbClr val="000000"/>
              </a:buClr>
              <a:buSzPts val="2000"/>
              <a:buChar char="-"/>
            </a:pPr>
            <a:r>
              <a:rPr lang="en-US" sz="2000" dirty="0"/>
              <a:t>Helmet check - Don’t leave your helmet fastened in the transition</a:t>
            </a:r>
            <a:endParaRPr dirty="0"/>
          </a:p>
          <a:p>
            <a:pPr marL="0" lvl="0" indent="0" algn="l" rtl="0">
              <a:lnSpc>
                <a:spcPct val="100000"/>
              </a:lnSpc>
              <a:spcBef>
                <a:spcPts val="900"/>
              </a:spcBef>
              <a:spcAft>
                <a:spcPts val="0"/>
              </a:spcAft>
              <a:buClr>
                <a:schemeClr val="dk1"/>
              </a:buClr>
              <a:buSzPts val="2000"/>
              <a:buNone/>
            </a:pPr>
            <a:r>
              <a:rPr lang="en-US" sz="2000" dirty="0">
                <a:solidFill>
                  <a:schemeClr val="dk1"/>
                </a:solidFill>
              </a:rPr>
              <a:t>	The athlete who misses to comply with this rule will receive a time penalty in TA1. </a:t>
            </a:r>
            <a:endParaRPr dirty="0"/>
          </a:p>
          <a:p>
            <a:pPr marL="342900" lvl="0" indent="-342900" algn="l" rtl="0">
              <a:lnSpc>
                <a:spcPct val="100000"/>
              </a:lnSpc>
              <a:spcBef>
                <a:spcPts val="900"/>
              </a:spcBef>
              <a:spcAft>
                <a:spcPts val="0"/>
              </a:spcAft>
              <a:buClr>
                <a:srgbClr val="000000"/>
              </a:buClr>
              <a:buSzPts val="2000"/>
              <a:buChar char="-"/>
            </a:pPr>
            <a:r>
              <a:rPr lang="en-US" sz="2000" dirty="0"/>
              <a:t>Helmet on the bike</a:t>
            </a:r>
          </a:p>
          <a:p>
            <a:pPr marL="342900">
              <a:lnSpc>
                <a:spcPct val="100000"/>
              </a:lnSpc>
              <a:spcBef>
                <a:spcPts val="900"/>
              </a:spcBef>
              <a:buSzPts val="2000"/>
            </a:pPr>
            <a:r>
              <a:rPr lang="en-US" sz="2000" dirty="0"/>
              <a:t>No clip-on handlebar is allowed on draft-legal event</a:t>
            </a:r>
          </a:p>
          <a:p>
            <a:pPr marL="342900" lvl="0" indent="-215900" algn="l" rtl="0">
              <a:lnSpc>
                <a:spcPct val="100000"/>
              </a:lnSpc>
              <a:spcBef>
                <a:spcPts val="900"/>
              </a:spcBef>
              <a:spcAft>
                <a:spcPts val="0"/>
              </a:spcAft>
              <a:buClr>
                <a:srgbClr val="000000"/>
              </a:buClr>
              <a:buSzPts val="2000"/>
              <a:buNone/>
            </a:pPr>
            <a:endParaRPr sz="2000" dirty="0"/>
          </a:p>
          <a:p>
            <a:pPr marL="0" lvl="0" indent="0" algn="l" rtl="0">
              <a:lnSpc>
                <a:spcPct val="120000"/>
              </a:lnSpc>
              <a:spcBef>
                <a:spcPts val="600"/>
              </a:spcBef>
              <a:spcAft>
                <a:spcPts val="0"/>
              </a:spcAft>
              <a:buClr>
                <a:srgbClr val="000000"/>
              </a:buClr>
              <a:buSzPts val="2400"/>
              <a:buNone/>
            </a:pPr>
            <a:r>
              <a:rPr lang="en-US" b="1" dirty="0">
                <a:latin typeface="Arial"/>
                <a:ea typeface="Arial"/>
                <a:cs typeface="Arial"/>
                <a:sym typeface="Arial"/>
              </a:rPr>
              <a:t>Transition Area 2 (Next to finish chute)</a:t>
            </a:r>
            <a:endParaRPr dirty="0"/>
          </a:p>
          <a:p>
            <a:pPr marL="342900" lvl="0" indent="-342900" algn="l" rtl="0">
              <a:lnSpc>
                <a:spcPct val="100000"/>
              </a:lnSpc>
              <a:spcBef>
                <a:spcPts val="900"/>
              </a:spcBef>
              <a:spcAft>
                <a:spcPts val="0"/>
              </a:spcAft>
              <a:buClr>
                <a:srgbClr val="000000"/>
              </a:buClr>
              <a:buSzPts val="2000"/>
              <a:buChar char="-"/>
            </a:pPr>
            <a:r>
              <a:rPr lang="en-US" sz="2000" dirty="0"/>
              <a:t>Running Shoes outside the box</a:t>
            </a:r>
            <a:endParaRPr dirty="0"/>
          </a:p>
          <a:p>
            <a:pPr marL="342900" lvl="0" indent="-342900" algn="l" rtl="0">
              <a:lnSpc>
                <a:spcPct val="100000"/>
              </a:lnSpc>
              <a:spcBef>
                <a:spcPts val="900"/>
              </a:spcBef>
              <a:spcAft>
                <a:spcPts val="0"/>
              </a:spcAft>
              <a:buClr>
                <a:schemeClr val="dk1"/>
              </a:buClr>
              <a:buSzPts val="2000"/>
              <a:buChar char="-"/>
            </a:pPr>
            <a:r>
              <a:rPr lang="en-US" sz="2000" dirty="0">
                <a:solidFill>
                  <a:schemeClr val="dk1"/>
                </a:solidFill>
              </a:rPr>
              <a:t>In an individual bike rack, the bike must be racked in the first transition by the rear wheel and in the second transition by either of the wheels.</a:t>
            </a:r>
            <a:endParaRPr dirty="0"/>
          </a:p>
        </p:txBody>
      </p:sp>
      <p:sp>
        <p:nvSpPr>
          <p:cNvPr id="234" name="Google Shape;234;p1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16</a:t>
            </a:fld>
            <a:endParaRPr/>
          </a:p>
        </p:txBody>
      </p:sp>
      <p:sp>
        <p:nvSpPr>
          <p:cNvPr id="235" name="Google Shape;235;p1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Pre-start Procedures</a:t>
            </a:r>
            <a:endParaRPr/>
          </a:p>
        </p:txBody>
      </p:sp>
      <p:sp>
        <p:nvSpPr>
          <p:cNvPr id="241" name="Google Shape;241;p16"/>
          <p:cNvSpPr txBox="1">
            <a:spLocks noGrp="1"/>
          </p:cNvSpPr>
          <p:nvPr>
            <p:ph type="body" idx="1"/>
          </p:nvPr>
        </p:nvSpPr>
        <p:spPr>
          <a:xfrm>
            <a:off x="656963" y="1985554"/>
            <a:ext cx="10869000" cy="22287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en-US" sz="2400" b="1"/>
              <a:t>Athlete Introduction</a:t>
            </a:r>
            <a:endParaRPr b="1">
              <a:latin typeface="Arial"/>
              <a:ea typeface="Arial"/>
              <a:cs typeface="Arial"/>
              <a:sym typeface="Arial"/>
            </a:endParaRPr>
          </a:p>
          <a:p>
            <a:pPr marL="363538" lvl="0" indent="-363538" algn="l" rtl="0">
              <a:lnSpc>
                <a:spcPct val="100000"/>
              </a:lnSpc>
              <a:spcBef>
                <a:spcPts val="900"/>
              </a:spcBef>
              <a:spcAft>
                <a:spcPts val="0"/>
              </a:spcAft>
              <a:buClr>
                <a:srgbClr val="000000"/>
              </a:buClr>
              <a:buSzPts val="2000"/>
              <a:buChar char="-"/>
            </a:pPr>
            <a:r>
              <a:rPr lang="en-US" sz="2000"/>
              <a:t>10 minutes before start - line-up </a:t>
            </a:r>
            <a:r>
              <a:rPr lang="en-US" sz="2000">
                <a:solidFill>
                  <a:schemeClr val="accent2"/>
                </a:solidFill>
              </a:rPr>
              <a:t>{insert location}</a:t>
            </a:r>
            <a:endParaRPr sz="2000">
              <a:solidFill>
                <a:schemeClr val="accent2"/>
              </a:solidFill>
            </a:endParaRPr>
          </a:p>
          <a:p>
            <a:pPr marL="363538" lvl="0" indent="-363538" algn="l" rtl="0">
              <a:lnSpc>
                <a:spcPct val="100000"/>
              </a:lnSpc>
              <a:spcBef>
                <a:spcPts val="900"/>
              </a:spcBef>
              <a:spcAft>
                <a:spcPts val="0"/>
              </a:spcAft>
              <a:buClr>
                <a:srgbClr val="000000"/>
              </a:buClr>
              <a:buSzPts val="2000"/>
              <a:buChar char="-"/>
            </a:pPr>
            <a:r>
              <a:rPr lang="en-US" sz="2000"/>
              <a:t>Jog to the start </a:t>
            </a:r>
            <a:r>
              <a:rPr lang="en-US" sz="2000">
                <a:solidFill>
                  <a:srgbClr val="212121"/>
                </a:solidFill>
              </a:rPr>
              <a:t>pontoon once your name is called</a:t>
            </a:r>
            <a:endParaRPr sz="2000">
              <a:solidFill>
                <a:srgbClr val="212121"/>
              </a:solidFill>
            </a:endParaRPr>
          </a:p>
          <a:p>
            <a:pPr marL="363538" lvl="0" indent="-363538" algn="l" rtl="0">
              <a:lnSpc>
                <a:spcPct val="100000"/>
              </a:lnSpc>
              <a:spcBef>
                <a:spcPts val="900"/>
              </a:spcBef>
              <a:spcAft>
                <a:spcPts val="0"/>
              </a:spcAft>
              <a:buClr>
                <a:srgbClr val="000000"/>
              </a:buClr>
              <a:buSzPts val="2000"/>
              <a:buChar char="-"/>
            </a:pPr>
            <a:r>
              <a:rPr lang="en-US" sz="2000"/>
              <a:t>Select your position and stay behind the line!</a:t>
            </a:r>
            <a:endParaRPr sz="2000"/>
          </a:p>
          <a:p>
            <a:pPr marL="363538" lvl="0" indent="-363538" algn="l" rtl="0">
              <a:lnSpc>
                <a:spcPct val="100000"/>
              </a:lnSpc>
              <a:spcBef>
                <a:spcPts val="900"/>
              </a:spcBef>
              <a:spcAft>
                <a:spcPts val="0"/>
              </a:spcAft>
              <a:buClr>
                <a:srgbClr val="000000"/>
              </a:buClr>
              <a:buSzPts val="2000"/>
              <a:buChar char="-"/>
            </a:pPr>
            <a:r>
              <a:rPr lang="en-US" sz="2000"/>
              <a:t>Athlete’s are required to wear the official swim cap from the moment of the athletes’ line-up</a:t>
            </a:r>
            <a:endParaRPr sz="2000"/>
          </a:p>
        </p:txBody>
      </p:sp>
      <p:sp>
        <p:nvSpPr>
          <p:cNvPr id="242" name="Google Shape;242;p1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17</a:t>
            </a:fld>
            <a:endParaRPr/>
          </a:p>
        </p:txBody>
      </p:sp>
      <p:sp>
        <p:nvSpPr>
          <p:cNvPr id="243" name="Google Shape;243;p1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Pre-start Procedures – Line-up map</a:t>
            </a:r>
            <a:endParaRPr/>
          </a:p>
        </p:txBody>
      </p:sp>
      <p:sp>
        <p:nvSpPr>
          <p:cNvPr id="249" name="Google Shape;249;p17"/>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250" name="Google Shape;250;p1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18</a:t>
            </a:fld>
            <a:endParaRPr/>
          </a:p>
        </p:txBody>
      </p:sp>
      <p:sp>
        <p:nvSpPr>
          <p:cNvPr id="251" name="Google Shape;251;p1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52" name="Google Shape;252;p17"/>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Trebuchet MS"/>
                <a:ea typeface="Trebuchet MS"/>
                <a:cs typeface="Trebuchet MS"/>
                <a:sym typeface="Trebuchet MS"/>
              </a:rPr>
              <a:t>&lt;Insert line up map, if applicable&gt;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Start Procedures</a:t>
            </a:r>
            <a:endParaRPr/>
          </a:p>
        </p:txBody>
      </p:sp>
      <p:sp>
        <p:nvSpPr>
          <p:cNvPr id="258" name="Google Shape;258;p18"/>
          <p:cNvSpPr txBox="1">
            <a:spLocks noGrp="1"/>
          </p:cNvSpPr>
          <p:nvPr>
            <p:ph type="body" idx="1"/>
          </p:nvPr>
        </p:nvSpPr>
        <p:spPr>
          <a:xfrm>
            <a:off x="656963" y="1985554"/>
            <a:ext cx="10869109" cy="2536079"/>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en-US" sz="2400" b="1"/>
              <a:t>Athlete in position</a:t>
            </a:r>
            <a:endParaRPr b="1">
              <a:latin typeface="Arial"/>
              <a:ea typeface="Arial"/>
              <a:cs typeface="Arial"/>
              <a:sym typeface="Arial"/>
            </a:endParaRPr>
          </a:p>
          <a:p>
            <a:pPr marL="363538" lvl="0" indent="-363538" algn="l" rtl="0">
              <a:lnSpc>
                <a:spcPct val="100000"/>
              </a:lnSpc>
              <a:spcBef>
                <a:spcPts val="900"/>
              </a:spcBef>
              <a:spcAft>
                <a:spcPts val="0"/>
              </a:spcAft>
              <a:buClr>
                <a:srgbClr val="000000"/>
              </a:buClr>
              <a:buSzPts val="2000"/>
              <a:buChar char="-"/>
            </a:pPr>
            <a:r>
              <a:rPr lang="en-US" sz="2000"/>
              <a:t>The start can be given any time after the TD/ HR </a:t>
            </a:r>
            <a:r>
              <a:rPr lang="en-US" sz="2000">
                <a:solidFill>
                  <a:schemeClr val="accent2"/>
                </a:solidFill>
              </a:rPr>
              <a:t>{choose the correct} </a:t>
            </a:r>
            <a:r>
              <a:rPr lang="en-US" sz="2000"/>
              <a:t>announces </a:t>
            </a:r>
            <a:br>
              <a:rPr lang="en-US" sz="2000"/>
            </a:br>
            <a:r>
              <a:rPr lang="en-US" sz="2000"/>
              <a:t>”On your mark”</a:t>
            </a:r>
            <a:endParaRPr/>
          </a:p>
          <a:p>
            <a:pPr marL="363538" lvl="0" indent="-363538" algn="l" rtl="0">
              <a:lnSpc>
                <a:spcPct val="100000"/>
              </a:lnSpc>
              <a:spcBef>
                <a:spcPts val="900"/>
              </a:spcBef>
              <a:spcAft>
                <a:spcPts val="0"/>
              </a:spcAft>
              <a:buClr>
                <a:srgbClr val="000000"/>
              </a:buClr>
              <a:buSzPts val="2000"/>
              <a:buChar char="-"/>
            </a:pPr>
            <a:r>
              <a:rPr lang="en-US" sz="2000"/>
              <a:t>Electronic horn blast / Air horn blast </a:t>
            </a:r>
            <a:r>
              <a:rPr lang="en-US" sz="2000">
                <a:solidFill>
                  <a:schemeClr val="accent2"/>
                </a:solidFill>
              </a:rPr>
              <a:t>{choose the correct}</a:t>
            </a:r>
            <a:endParaRPr/>
          </a:p>
          <a:p>
            <a:pPr marL="363538" lvl="0" indent="-363538" algn="l" rtl="0">
              <a:lnSpc>
                <a:spcPct val="100000"/>
              </a:lnSpc>
              <a:spcBef>
                <a:spcPts val="900"/>
              </a:spcBef>
              <a:spcAft>
                <a:spcPts val="0"/>
              </a:spcAft>
              <a:buClr>
                <a:srgbClr val="000000"/>
              </a:buClr>
              <a:buSzPts val="2000"/>
              <a:buChar char="-"/>
            </a:pPr>
            <a:r>
              <a:rPr lang="en-US" sz="2000"/>
              <a:t>The race starts</a:t>
            </a:r>
            <a:endParaRPr/>
          </a:p>
          <a:p>
            <a:pPr marL="0" lvl="0" indent="0" algn="l" rtl="0">
              <a:lnSpc>
                <a:spcPct val="100000"/>
              </a:lnSpc>
              <a:spcBef>
                <a:spcPts val="900"/>
              </a:spcBef>
              <a:spcAft>
                <a:spcPts val="0"/>
              </a:spcAft>
              <a:buClr>
                <a:schemeClr val="dk1"/>
              </a:buClr>
              <a:buSzPts val="2000"/>
              <a:buNone/>
            </a:pPr>
            <a:r>
              <a:rPr lang="en-US" sz="2000">
                <a:solidFill>
                  <a:schemeClr val="dk1"/>
                </a:solidFill>
              </a:rPr>
              <a:t>	Athletes not moving forward at the start will receive a time penalty in TA1.</a:t>
            </a:r>
            <a:endParaRPr/>
          </a:p>
        </p:txBody>
      </p:sp>
      <p:sp>
        <p:nvSpPr>
          <p:cNvPr id="259" name="Google Shape;259;p1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19</a:t>
            </a:fld>
            <a:endParaRPr/>
          </a:p>
        </p:txBody>
      </p:sp>
      <p:sp>
        <p:nvSpPr>
          <p:cNvPr id="260" name="Google Shape;260;p1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a:spLocks noGrp="1"/>
          </p:cNvSpPr>
          <p:nvPr>
            <p:ph type="body" idx="1"/>
          </p:nvPr>
        </p:nvSpPr>
        <p:spPr>
          <a:xfrm>
            <a:off x="648000" y="2004204"/>
            <a:ext cx="4947730" cy="73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760"/>
              </a:spcBef>
              <a:spcAft>
                <a:spcPts val="0"/>
              </a:spcAft>
              <a:buClr>
                <a:schemeClr val="lt1"/>
              </a:buClr>
              <a:buSzPts val="3800"/>
              <a:buFont typeface="Arial"/>
              <a:buNone/>
            </a:pPr>
            <a:r>
              <a:rPr lang="en-US">
                <a:solidFill>
                  <a:schemeClr val="accent2"/>
                </a:solidFill>
              </a:rPr>
              <a:t>&lt;insert date of briefing&gt;</a:t>
            </a:r>
            <a:endParaRPr/>
          </a:p>
        </p:txBody>
      </p:sp>
      <p:sp>
        <p:nvSpPr>
          <p:cNvPr id="130" name="Google Shape;130;p2"/>
          <p:cNvSpPr txBox="1">
            <a:spLocks noGrp="1"/>
          </p:cNvSpPr>
          <p:nvPr>
            <p:ph type="body" idx="2"/>
          </p:nvPr>
        </p:nvSpPr>
        <p:spPr>
          <a:xfrm>
            <a:off x="648000" y="1127774"/>
            <a:ext cx="5857303" cy="73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800"/>
              </a:spcBef>
              <a:spcAft>
                <a:spcPts val="0"/>
              </a:spcAft>
              <a:buClr>
                <a:schemeClr val="lt1"/>
              </a:buClr>
              <a:buSzPts val="4000"/>
              <a:buFont typeface="Arial"/>
              <a:buNone/>
            </a:pPr>
            <a:r>
              <a:rPr lang="en-US" sz="4000" b="1">
                <a:solidFill>
                  <a:schemeClr val="lt1"/>
                </a:solidFill>
              </a:rPr>
              <a:t>Elite Athletes’ briefing</a:t>
            </a:r>
            <a:endParaRPr sz="4000" b="1">
              <a:solidFill>
                <a:schemeClr val="lt1"/>
              </a:solidFill>
            </a:endParaRPr>
          </a:p>
        </p:txBody>
      </p:sp>
      <p:sp>
        <p:nvSpPr>
          <p:cNvPr id="131" name="Google Shape;131;p2"/>
          <p:cNvSpPr txBox="1"/>
          <p:nvPr/>
        </p:nvSpPr>
        <p:spPr>
          <a:xfrm>
            <a:off x="8686800" y="5553075"/>
            <a:ext cx="3135086" cy="85725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chemeClr val="dk2"/>
                </a:solidFill>
                <a:latin typeface="Arial"/>
                <a:ea typeface="Arial"/>
                <a:cs typeface="Arial"/>
                <a:sym typeface="Arial"/>
              </a:rPr>
              <a:t>Insert official World Triathlon event logo, white version</a:t>
            </a:r>
            <a:endParaRPr sz="1400" b="0" i="0" u="none" strike="noStrike" cap="none">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False-start Procedures</a:t>
            </a:r>
            <a:endParaRPr/>
          </a:p>
        </p:txBody>
      </p:sp>
      <p:sp>
        <p:nvSpPr>
          <p:cNvPr id="266" name="Google Shape;266;p19"/>
          <p:cNvSpPr txBox="1">
            <a:spLocks noGrp="1"/>
          </p:cNvSpPr>
          <p:nvPr>
            <p:ph type="body" idx="1"/>
          </p:nvPr>
        </p:nvSpPr>
        <p:spPr>
          <a:xfrm>
            <a:off x="656963" y="1985554"/>
            <a:ext cx="10869109" cy="3928768"/>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en-US" sz="2400" b="1"/>
              <a:t>False-start (many athletes)</a:t>
            </a:r>
            <a:endParaRPr b="1">
              <a:latin typeface="Arial"/>
              <a:ea typeface="Arial"/>
              <a:cs typeface="Arial"/>
              <a:sym typeface="Arial"/>
            </a:endParaRPr>
          </a:p>
          <a:p>
            <a:pPr marL="363538" lvl="0" indent="-363538" algn="l" rtl="0">
              <a:lnSpc>
                <a:spcPct val="100000"/>
              </a:lnSpc>
              <a:spcBef>
                <a:spcPts val="900"/>
              </a:spcBef>
              <a:spcAft>
                <a:spcPts val="0"/>
              </a:spcAft>
              <a:buClr>
                <a:srgbClr val="000000"/>
              </a:buClr>
              <a:buSzPts val="2000"/>
              <a:buChar char="-"/>
            </a:pPr>
            <a:r>
              <a:rPr lang="en-US" sz="2000"/>
              <a:t>Several horn blasts</a:t>
            </a:r>
            <a:endParaRPr/>
          </a:p>
          <a:p>
            <a:pPr marL="363538" lvl="0" indent="-363538" algn="l" rtl="0">
              <a:lnSpc>
                <a:spcPct val="100000"/>
              </a:lnSpc>
              <a:spcBef>
                <a:spcPts val="900"/>
              </a:spcBef>
              <a:spcAft>
                <a:spcPts val="0"/>
              </a:spcAft>
              <a:buClr>
                <a:srgbClr val="000000"/>
              </a:buClr>
              <a:buSzPts val="2000"/>
              <a:buChar char="-"/>
            </a:pPr>
            <a:r>
              <a:rPr lang="en-US" sz="2000"/>
              <a:t>Kayaks move in front of you</a:t>
            </a:r>
            <a:endParaRPr/>
          </a:p>
          <a:p>
            <a:pPr marL="363538" lvl="0" indent="-363538" algn="l" rtl="0">
              <a:lnSpc>
                <a:spcPct val="100000"/>
              </a:lnSpc>
              <a:spcBef>
                <a:spcPts val="900"/>
              </a:spcBef>
              <a:spcAft>
                <a:spcPts val="0"/>
              </a:spcAft>
              <a:buClr>
                <a:srgbClr val="000000"/>
              </a:buClr>
              <a:buSzPts val="2000"/>
              <a:buChar char="-"/>
            </a:pPr>
            <a:r>
              <a:rPr lang="en-US" sz="2000"/>
              <a:t>Everyone goes back to her/his original start spot</a:t>
            </a:r>
            <a:endParaRPr/>
          </a:p>
          <a:p>
            <a:pPr marL="0" lvl="0" indent="0" algn="l" rtl="0">
              <a:lnSpc>
                <a:spcPct val="100000"/>
              </a:lnSpc>
              <a:spcBef>
                <a:spcPts val="900"/>
              </a:spcBef>
              <a:spcAft>
                <a:spcPts val="0"/>
              </a:spcAft>
              <a:buClr>
                <a:srgbClr val="000000"/>
              </a:buClr>
              <a:buSzPts val="2400"/>
              <a:buNone/>
            </a:pPr>
            <a:endParaRPr b="1"/>
          </a:p>
          <a:p>
            <a:pPr marL="0" lvl="0" indent="0" algn="l" rtl="0">
              <a:lnSpc>
                <a:spcPct val="100000"/>
              </a:lnSpc>
              <a:spcBef>
                <a:spcPts val="900"/>
              </a:spcBef>
              <a:spcAft>
                <a:spcPts val="0"/>
              </a:spcAft>
              <a:buClr>
                <a:srgbClr val="000000"/>
              </a:buClr>
              <a:buSzPts val="2400"/>
              <a:buNone/>
            </a:pPr>
            <a:r>
              <a:rPr lang="en-US" b="1"/>
              <a:t>Valid start with early starters</a:t>
            </a:r>
            <a:endParaRPr/>
          </a:p>
          <a:p>
            <a:pPr marL="363538" lvl="0" indent="-363538" algn="l" rtl="0">
              <a:lnSpc>
                <a:spcPct val="100000"/>
              </a:lnSpc>
              <a:spcBef>
                <a:spcPts val="900"/>
              </a:spcBef>
              <a:spcAft>
                <a:spcPts val="0"/>
              </a:spcAft>
              <a:buClr>
                <a:srgbClr val="000000"/>
              </a:buClr>
              <a:buSzPts val="2000"/>
              <a:buChar char="-"/>
            </a:pPr>
            <a:r>
              <a:rPr lang="en-US" sz="2000"/>
              <a:t>If a few athletes start before the horn and everyone else starts with the horn, the false starter(s) will receive a </a:t>
            </a:r>
            <a:r>
              <a:rPr lang="en-US" sz="2000">
                <a:solidFill>
                  <a:schemeClr val="accent2"/>
                </a:solidFill>
              </a:rPr>
              <a:t>15/10</a:t>
            </a:r>
            <a:r>
              <a:rPr lang="en-US" sz="2000"/>
              <a:t> second </a:t>
            </a:r>
            <a:r>
              <a:rPr lang="en-US" sz="2000">
                <a:solidFill>
                  <a:schemeClr val="accent2"/>
                </a:solidFill>
              </a:rPr>
              <a:t>{choose the correct} penalty in TA1.  </a:t>
            </a:r>
            <a:endParaRPr/>
          </a:p>
          <a:p>
            <a:pPr marL="363538" lvl="0" indent="-363538" algn="l" rtl="0">
              <a:lnSpc>
                <a:spcPct val="100000"/>
              </a:lnSpc>
              <a:spcBef>
                <a:spcPts val="900"/>
              </a:spcBef>
              <a:spcAft>
                <a:spcPts val="0"/>
              </a:spcAft>
              <a:buClr>
                <a:srgbClr val="000000"/>
              </a:buClr>
              <a:buSzPts val="2000"/>
              <a:buChar char="-"/>
            </a:pPr>
            <a:r>
              <a:rPr lang="en-US" sz="2000"/>
              <a:t>During the time penalty, the athlete(s) may NOT touch any equipment.</a:t>
            </a:r>
            <a:endParaRPr/>
          </a:p>
        </p:txBody>
      </p:sp>
      <p:sp>
        <p:nvSpPr>
          <p:cNvPr id="267" name="Google Shape;267;p1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20</a:t>
            </a:fld>
            <a:endParaRPr/>
          </a:p>
        </p:txBody>
      </p:sp>
      <p:sp>
        <p:nvSpPr>
          <p:cNvPr id="268" name="Google Shape;268;p1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The course</a:t>
            </a:r>
            <a:endParaRPr/>
          </a:p>
        </p:txBody>
      </p:sp>
      <p:sp>
        <p:nvSpPr>
          <p:cNvPr id="274" name="Google Shape;274;p22"/>
          <p:cNvSpPr txBox="1">
            <a:spLocks noGrp="1"/>
          </p:cNvSpPr>
          <p:nvPr>
            <p:ph type="body" idx="1"/>
          </p:nvPr>
        </p:nvSpPr>
        <p:spPr>
          <a:xfrm>
            <a:off x="656963" y="1985554"/>
            <a:ext cx="10869000" cy="25428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Font typeface="Arial"/>
              <a:buNone/>
            </a:pPr>
            <a:r>
              <a:rPr lang="en-US" b="1"/>
              <a:t>Swim</a:t>
            </a:r>
            <a:r>
              <a:rPr lang="en-US"/>
              <a:t>		&lt;number&gt; lap(s) of &lt;length of one lap&gt;m</a:t>
            </a:r>
            <a:endParaRPr/>
          </a:p>
          <a:p>
            <a:pPr marL="0" lvl="0" indent="0" algn="l" rtl="0">
              <a:lnSpc>
                <a:spcPct val="120000"/>
              </a:lnSpc>
              <a:spcBef>
                <a:spcPts val="600"/>
              </a:spcBef>
              <a:spcAft>
                <a:spcPts val="0"/>
              </a:spcAft>
              <a:buClr>
                <a:srgbClr val="000000"/>
              </a:buClr>
              <a:buSzPts val="2400"/>
              <a:buFont typeface="Arial"/>
              <a:buNone/>
            </a:pPr>
            <a:endParaRPr/>
          </a:p>
          <a:p>
            <a:pPr marL="0" lvl="0" indent="0" algn="l" rtl="0">
              <a:lnSpc>
                <a:spcPct val="120000"/>
              </a:lnSpc>
              <a:spcBef>
                <a:spcPts val="600"/>
              </a:spcBef>
              <a:spcAft>
                <a:spcPts val="0"/>
              </a:spcAft>
              <a:buClr>
                <a:srgbClr val="000000"/>
              </a:buClr>
              <a:buSzPts val="2400"/>
              <a:buFont typeface="Arial"/>
              <a:buNone/>
            </a:pPr>
            <a:r>
              <a:rPr lang="en-US" b="1"/>
              <a:t>Bike</a:t>
            </a:r>
            <a:r>
              <a:rPr lang="en-US"/>
              <a:t>		&lt;number&gt; laps of &lt;length of one lap&gt;km</a:t>
            </a:r>
            <a:endParaRPr/>
          </a:p>
          <a:p>
            <a:pPr marL="0" lvl="0" indent="0" algn="l" rtl="0">
              <a:lnSpc>
                <a:spcPct val="120000"/>
              </a:lnSpc>
              <a:spcBef>
                <a:spcPts val="600"/>
              </a:spcBef>
              <a:spcAft>
                <a:spcPts val="0"/>
              </a:spcAft>
              <a:buClr>
                <a:srgbClr val="000000"/>
              </a:buClr>
              <a:buSzPts val="2400"/>
              <a:buFont typeface="Arial"/>
              <a:buNone/>
            </a:pPr>
            <a:endParaRPr/>
          </a:p>
          <a:p>
            <a:pPr marL="0" lvl="0" indent="0" algn="l" rtl="0">
              <a:lnSpc>
                <a:spcPct val="120000"/>
              </a:lnSpc>
              <a:spcBef>
                <a:spcPts val="600"/>
              </a:spcBef>
              <a:spcAft>
                <a:spcPts val="0"/>
              </a:spcAft>
              <a:buClr>
                <a:srgbClr val="000000"/>
              </a:buClr>
              <a:buSzPts val="2400"/>
              <a:buFont typeface="Arial"/>
              <a:buNone/>
            </a:pPr>
            <a:r>
              <a:rPr lang="en-US" b="1"/>
              <a:t>Run		</a:t>
            </a:r>
            <a:r>
              <a:rPr lang="en-US"/>
              <a:t>&lt;number&gt; laps of &lt;length of one lap&gt;km</a:t>
            </a:r>
            <a:endParaRPr/>
          </a:p>
        </p:txBody>
      </p:sp>
      <p:sp>
        <p:nvSpPr>
          <p:cNvPr id="275" name="Google Shape;275;p2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The course</a:t>
            </a:r>
            <a:endParaRPr/>
          </a:p>
        </p:txBody>
      </p:sp>
      <p:sp>
        <p:nvSpPr>
          <p:cNvPr id="281" name="Google Shape;281;p2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22</a:t>
            </a:fld>
            <a:endParaRPr/>
          </a:p>
        </p:txBody>
      </p:sp>
      <p:sp>
        <p:nvSpPr>
          <p:cNvPr id="282" name="Google Shape;282;p23"/>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400"/>
              <a:buNone/>
            </a:pPr>
            <a:endParaRPr/>
          </a:p>
        </p:txBody>
      </p:sp>
      <p:sp>
        <p:nvSpPr>
          <p:cNvPr id="283" name="Google Shape;283;p23"/>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Trebuchet MS"/>
                <a:ea typeface="Trebuchet MS"/>
                <a:cs typeface="Trebuchet MS"/>
                <a:sym typeface="Trebuchet MS"/>
              </a:rPr>
              <a:t>&lt;Insert TV Show Animation/</a:t>
            </a:r>
            <a:r>
              <a:rPr lang="en-US" sz="1400" b="0" i="0" u="none" strike="noStrike" cap="none">
                <a:solidFill>
                  <a:srgbClr val="212121"/>
                </a:solidFill>
                <a:latin typeface="Trebuchet MS"/>
                <a:ea typeface="Trebuchet MS"/>
                <a:cs typeface="Trebuchet MS"/>
                <a:sym typeface="Trebuchet MS"/>
              </a:rPr>
              <a:t>map</a:t>
            </a:r>
            <a:r>
              <a:rPr lang="en-US" sz="1400" b="0" i="0" u="none" strike="noStrike" cap="none">
                <a:solidFill>
                  <a:srgbClr val="000000"/>
                </a:solidFill>
                <a:latin typeface="Trebuchet MS"/>
                <a:ea typeface="Trebuchet MS"/>
                <a:cs typeface="Trebuchet MS"/>
                <a:sym typeface="Trebuchet MS"/>
              </a:rPr>
              <a:t>, if applicable&gt;</a:t>
            </a:r>
            <a:endParaRPr/>
          </a:p>
        </p:txBody>
      </p:sp>
      <p:sp>
        <p:nvSpPr>
          <p:cNvPr id="284" name="Google Shape;284;p2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Swim course</a:t>
            </a:r>
            <a:endParaRPr sz="2400">
              <a:solidFill>
                <a:schemeClr val="accent2"/>
              </a:solidFill>
              <a:latin typeface="Arial"/>
              <a:ea typeface="Arial"/>
              <a:cs typeface="Arial"/>
              <a:sym typeface="Arial"/>
            </a:endParaRPr>
          </a:p>
        </p:txBody>
      </p:sp>
      <p:sp>
        <p:nvSpPr>
          <p:cNvPr id="267" name="Google Shape;267;p2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23</a:t>
            </a:fld>
            <a:endParaRPr/>
          </a:p>
        </p:txBody>
      </p:sp>
      <p:sp>
        <p:nvSpPr>
          <p:cNvPr id="268" name="Google Shape;268;p2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4" name="Google Shape;290;p24">
            <a:extLst>
              <a:ext uri="{FF2B5EF4-FFF2-40B4-BE49-F238E27FC236}">
                <a16:creationId xmlns:a16="http://schemas.microsoft.com/office/drawing/2014/main" id="{D3249066-AA5F-54E0-59A6-79B8DC9AAA61}"/>
              </a:ext>
            </a:extLst>
          </p:cNvPr>
          <p:cNvSpPr txBox="1">
            <a:spLocks/>
          </p:cNvSpPr>
          <p:nvPr/>
        </p:nvSpPr>
        <p:spPr>
          <a:xfrm>
            <a:off x="656963" y="1985554"/>
            <a:ext cx="10869000" cy="330855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1pPr>
            <a:lvl2pPr marL="914400" marR="0" lvl="1"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2pPr>
            <a:lvl3pPr marL="1371600" marR="0" lvl="2"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3pPr>
            <a:lvl4pPr marL="1828800" marR="0" lvl="3"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4pPr>
            <a:lvl5pPr marL="2286000" marR="0" lvl="4"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63538" indent="-363538">
              <a:lnSpc>
                <a:spcPct val="100000"/>
              </a:lnSpc>
              <a:spcBef>
                <a:spcPts val="0"/>
              </a:spcBef>
            </a:pPr>
            <a:r>
              <a:rPr lang="en-US" dirty="0"/>
              <a:t>On </a:t>
            </a:r>
            <a:r>
              <a:rPr lang="en-US" dirty="0">
                <a:solidFill>
                  <a:schemeClr val="accent2"/>
                </a:solidFill>
              </a:rPr>
              <a:t>{date} </a:t>
            </a:r>
            <a:r>
              <a:rPr lang="en-US" dirty="0"/>
              <a:t>at </a:t>
            </a:r>
            <a:r>
              <a:rPr lang="en-US" dirty="0">
                <a:solidFill>
                  <a:schemeClr val="accent2"/>
                </a:solidFill>
              </a:rPr>
              <a:t>{</a:t>
            </a:r>
            <a:r>
              <a:rPr lang="en-US" dirty="0" err="1">
                <a:solidFill>
                  <a:schemeClr val="accent2"/>
                </a:solidFill>
              </a:rPr>
              <a:t>hh:mm</a:t>
            </a:r>
            <a:r>
              <a:rPr lang="en-US" dirty="0">
                <a:solidFill>
                  <a:schemeClr val="accent2"/>
                </a:solidFill>
              </a:rPr>
              <a:t>}</a:t>
            </a:r>
            <a:r>
              <a:rPr lang="en-US" dirty="0"/>
              <a:t>: 	Water: 	&lt;water temperature&gt; °C</a:t>
            </a:r>
          </a:p>
          <a:p>
            <a:pPr marL="0" indent="0">
              <a:lnSpc>
                <a:spcPct val="100000"/>
              </a:lnSpc>
              <a:spcBef>
                <a:spcPts val="900"/>
              </a:spcBef>
              <a:buFont typeface="NTR"/>
              <a:buNone/>
            </a:pPr>
            <a:r>
              <a:rPr lang="en-US" dirty="0"/>
              <a:t>				Air:	&lt;air temperature&gt; °C</a:t>
            </a:r>
          </a:p>
          <a:p>
            <a:pPr marL="0" indent="0">
              <a:lnSpc>
                <a:spcPct val="100000"/>
              </a:lnSpc>
              <a:spcBef>
                <a:spcPts val="900"/>
              </a:spcBef>
              <a:buFont typeface="NTR"/>
              <a:buNone/>
            </a:pPr>
            <a:r>
              <a:rPr lang="en-US" dirty="0"/>
              <a:t>				</a:t>
            </a:r>
            <a:r>
              <a:rPr lang="en-US" dirty="0">
                <a:highlight>
                  <a:srgbClr val="C0C0C0"/>
                </a:highlight>
              </a:rPr>
              <a:t>WBGT:	&lt;air temperature&gt; °C</a:t>
            </a:r>
          </a:p>
          <a:p>
            <a:pPr marL="363538" indent="-363538">
              <a:lnSpc>
                <a:spcPct val="100000"/>
              </a:lnSpc>
              <a:spcBef>
                <a:spcPts val="900"/>
              </a:spcBef>
            </a:pPr>
            <a:r>
              <a:rPr lang="en-US" dirty="0"/>
              <a:t>Wetsuit allowed / Wetsuit not allowed </a:t>
            </a:r>
            <a:r>
              <a:rPr lang="en-US" dirty="0">
                <a:solidFill>
                  <a:schemeClr val="accent2"/>
                </a:solidFill>
              </a:rPr>
              <a:t>{choose the correct or mention decision taken 1h before the race}</a:t>
            </a:r>
          </a:p>
          <a:p>
            <a:pPr marL="363538" indent="-363538">
              <a:lnSpc>
                <a:spcPct val="100000"/>
              </a:lnSpc>
              <a:spcBef>
                <a:spcPts val="900"/>
              </a:spcBef>
            </a:pPr>
            <a:r>
              <a:rPr lang="en-US" dirty="0"/>
              <a:t>&lt;number of laps&gt; laps (total distance of &lt;total length of the swim in meter&gt;m)</a:t>
            </a:r>
          </a:p>
          <a:p>
            <a:pPr marL="363538" indent="-363538">
              <a:lnSpc>
                <a:spcPct val="100000"/>
              </a:lnSpc>
              <a:spcBef>
                <a:spcPts val="900"/>
              </a:spcBef>
            </a:pPr>
            <a:r>
              <a:rPr lang="en-US" dirty="0"/>
              <a:t>Distance to the first turn buoy &lt;length in meter&gt;m</a:t>
            </a:r>
          </a:p>
          <a:p>
            <a:pPr marL="363538" indent="-363538">
              <a:lnSpc>
                <a:spcPct val="100000"/>
              </a:lnSpc>
              <a:spcBef>
                <a:spcPts val="900"/>
              </a:spcBef>
            </a:pPr>
            <a:r>
              <a:rPr lang="en-US" dirty="0"/>
              <a:t>Take cap, goggles to transition into your box</a:t>
            </a:r>
          </a:p>
        </p:txBody>
      </p:sp>
      <p:pic>
        <p:nvPicPr>
          <p:cNvPr id="5" name="Picture 4" descr="Icon&#10;&#10;Description automatically generated">
            <a:extLst>
              <a:ext uri="{FF2B5EF4-FFF2-40B4-BE49-F238E27FC236}">
                <a16:creationId xmlns:a16="http://schemas.microsoft.com/office/drawing/2014/main" id="{AA349B29-066F-E0F9-A5EA-7809F912CA2C}"/>
              </a:ext>
            </a:extLst>
          </p:cNvPr>
          <p:cNvPicPr>
            <a:picLocks noChangeAspect="1"/>
          </p:cNvPicPr>
          <p:nvPr/>
        </p:nvPicPr>
        <p:blipFill>
          <a:blip r:embed="rId3"/>
          <a:stretch>
            <a:fillRect/>
          </a:stretch>
        </p:blipFill>
        <p:spPr>
          <a:xfrm rot="5400000">
            <a:off x="9432165" y="873071"/>
            <a:ext cx="398298" cy="1682112"/>
          </a:xfrm>
          <a:prstGeom prst="rect">
            <a:avLst/>
          </a:prstGeom>
        </p:spPr>
      </p:pic>
      <p:sp>
        <p:nvSpPr>
          <p:cNvPr id="6" name="TextBox 5">
            <a:extLst>
              <a:ext uri="{FF2B5EF4-FFF2-40B4-BE49-F238E27FC236}">
                <a16:creationId xmlns:a16="http://schemas.microsoft.com/office/drawing/2014/main" id="{204F4958-09C4-F64A-72F0-D725ABD418CA}"/>
              </a:ext>
            </a:extLst>
          </p:cNvPr>
          <p:cNvSpPr txBox="1"/>
          <p:nvPr/>
        </p:nvSpPr>
        <p:spPr>
          <a:xfrm>
            <a:off x="10540482" y="1351523"/>
            <a:ext cx="1512277" cy="1600438"/>
          </a:xfrm>
          <a:prstGeom prst="rect">
            <a:avLst/>
          </a:prstGeom>
          <a:noFill/>
        </p:spPr>
        <p:txBody>
          <a:bodyPr wrap="square" rtlCol="0">
            <a:spAutoFit/>
          </a:bodyPr>
          <a:lstStyle/>
          <a:p>
            <a:r>
              <a:rPr lang="fr-CH" dirty="0" err="1">
                <a:solidFill>
                  <a:schemeClr val="accent2"/>
                </a:solidFill>
              </a:rPr>
              <a:t>Keep</a:t>
            </a:r>
            <a:r>
              <a:rPr lang="fr-CH" dirty="0">
                <a:solidFill>
                  <a:schemeClr val="accent2"/>
                </a:solidFill>
              </a:rPr>
              <a:t> </a:t>
            </a:r>
            <a:r>
              <a:rPr lang="fr-CH" dirty="0" err="1">
                <a:solidFill>
                  <a:schemeClr val="accent2"/>
                </a:solidFill>
              </a:rPr>
              <a:t>only</a:t>
            </a:r>
            <a:r>
              <a:rPr lang="fr-CH" dirty="0">
                <a:solidFill>
                  <a:schemeClr val="accent2"/>
                </a:solidFill>
              </a:rPr>
              <a:t> the flag </a:t>
            </a:r>
            <a:r>
              <a:rPr lang="fr-CH" dirty="0" err="1">
                <a:solidFill>
                  <a:schemeClr val="accent2"/>
                </a:solidFill>
              </a:rPr>
              <a:t>corresponding</a:t>
            </a:r>
            <a:r>
              <a:rPr lang="fr-CH" dirty="0">
                <a:solidFill>
                  <a:schemeClr val="accent2"/>
                </a:solidFill>
              </a:rPr>
              <a:t> to the WBGT </a:t>
            </a:r>
            <a:r>
              <a:rPr lang="fr-CH" dirty="0" err="1">
                <a:solidFill>
                  <a:schemeClr val="accent2"/>
                </a:solidFill>
              </a:rPr>
              <a:t>reading</a:t>
            </a:r>
            <a:r>
              <a:rPr lang="fr-CH" dirty="0">
                <a:solidFill>
                  <a:schemeClr val="accent2"/>
                </a:solidFill>
              </a:rPr>
              <a:t> and </a:t>
            </a:r>
            <a:r>
              <a:rPr lang="fr-CH" dirty="0" err="1">
                <a:solidFill>
                  <a:schemeClr val="accent2"/>
                </a:solidFill>
              </a:rPr>
              <a:t>remove</a:t>
            </a:r>
            <a:r>
              <a:rPr lang="fr-CH" dirty="0">
                <a:solidFill>
                  <a:schemeClr val="accent2"/>
                </a:solidFill>
              </a:rPr>
              <a:t> the </a:t>
            </a:r>
            <a:r>
              <a:rPr lang="fr-CH" dirty="0" err="1">
                <a:solidFill>
                  <a:schemeClr val="accent2"/>
                </a:solidFill>
              </a:rPr>
              <a:t>others</a:t>
            </a:r>
            <a:endParaRPr lang="fr-CH" dirty="0">
              <a:solidFill>
                <a:schemeClr val="accent2"/>
              </a:solidFill>
            </a:endParaRPr>
          </a:p>
        </p:txBody>
      </p:sp>
      <p:pic>
        <p:nvPicPr>
          <p:cNvPr id="7" name="Picture 6" descr="A red and white sign&#10;&#10;Description automatically generated with low confidence">
            <a:extLst>
              <a:ext uri="{FF2B5EF4-FFF2-40B4-BE49-F238E27FC236}">
                <a16:creationId xmlns:a16="http://schemas.microsoft.com/office/drawing/2014/main" id="{BD471AB0-444F-B2F4-CFAB-5A60A98E2E19}"/>
              </a:ext>
            </a:extLst>
          </p:cNvPr>
          <p:cNvPicPr>
            <a:picLocks noChangeAspect="1"/>
          </p:cNvPicPr>
          <p:nvPr/>
        </p:nvPicPr>
        <p:blipFill>
          <a:blip r:embed="rId4"/>
          <a:stretch>
            <a:fillRect/>
          </a:stretch>
        </p:blipFill>
        <p:spPr>
          <a:xfrm rot="5400000">
            <a:off x="9432165" y="1742507"/>
            <a:ext cx="398298" cy="1682112"/>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28A3FB7E-65B0-8915-A8F1-84CF6C2C0E15}"/>
              </a:ext>
            </a:extLst>
          </p:cNvPr>
          <p:cNvPicPr>
            <a:picLocks noChangeAspect="1"/>
          </p:cNvPicPr>
          <p:nvPr/>
        </p:nvPicPr>
        <p:blipFill>
          <a:blip r:embed="rId5"/>
          <a:stretch>
            <a:fillRect/>
          </a:stretch>
        </p:blipFill>
        <p:spPr>
          <a:xfrm rot="5400000">
            <a:off x="9432165" y="2176944"/>
            <a:ext cx="398298" cy="1682112"/>
          </a:xfrm>
          <a:prstGeom prst="rect">
            <a:avLst/>
          </a:prstGeom>
        </p:spPr>
      </p:pic>
      <p:pic>
        <p:nvPicPr>
          <p:cNvPr id="9" name="Picture 8" descr="Icon&#10;&#10;Description automatically generated">
            <a:extLst>
              <a:ext uri="{FF2B5EF4-FFF2-40B4-BE49-F238E27FC236}">
                <a16:creationId xmlns:a16="http://schemas.microsoft.com/office/drawing/2014/main" id="{C47FCBE7-B2C3-7041-C455-1A0463E8F77A}"/>
              </a:ext>
            </a:extLst>
          </p:cNvPr>
          <p:cNvPicPr>
            <a:picLocks noChangeAspect="1"/>
          </p:cNvPicPr>
          <p:nvPr/>
        </p:nvPicPr>
        <p:blipFill>
          <a:blip r:embed="rId6"/>
          <a:stretch>
            <a:fillRect/>
          </a:stretch>
        </p:blipFill>
        <p:spPr>
          <a:xfrm rot="5400000">
            <a:off x="9432165" y="1308070"/>
            <a:ext cx="398298" cy="1682112"/>
          </a:xfrm>
          <a:prstGeom prst="rect">
            <a:avLst/>
          </a:prstGeom>
        </p:spPr>
      </p:pic>
      <p:pic>
        <p:nvPicPr>
          <p:cNvPr id="10" name="Picture 9" descr="Icon&#10;&#10;Description automatically generated">
            <a:extLst>
              <a:ext uri="{FF2B5EF4-FFF2-40B4-BE49-F238E27FC236}">
                <a16:creationId xmlns:a16="http://schemas.microsoft.com/office/drawing/2014/main" id="{1ECB8921-1595-10B6-2D6C-F351380A48F2}"/>
              </a:ext>
            </a:extLst>
          </p:cNvPr>
          <p:cNvPicPr>
            <a:picLocks noChangeAspect="1"/>
          </p:cNvPicPr>
          <p:nvPr/>
        </p:nvPicPr>
        <p:blipFill>
          <a:blip r:embed="rId7"/>
          <a:stretch>
            <a:fillRect/>
          </a:stretch>
        </p:blipFill>
        <p:spPr>
          <a:xfrm rot="5400000">
            <a:off x="9432274" y="438182"/>
            <a:ext cx="398080" cy="168211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Swim behavior</a:t>
            </a:r>
            <a:endParaRPr dirty="0"/>
          </a:p>
        </p:txBody>
      </p:sp>
      <p:sp>
        <p:nvSpPr>
          <p:cNvPr id="298" name="Google Shape;298;p20"/>
          <p:cNvSpPr txBox="1">
            <a:spLocks noGrp="1"/>
          </p:cNvSpPr>
          <p:nvPr>
            <p:ph type="body" idx="1"/>
          </p:nvPr>
        </p:nvSpPr>
        <p:spPr>
          <a:xfrm>
            <a:off x="656963" y="1985554"/>
            <a:ext cx="10869109" cy="3459409"/>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en-US" sz="2400" b="1" dirty="0"/>
              <a:t>Definition from the World Triathlon CR §4.1: </a:t>
            </a:r>
            <a:endParaRPr dirty="0"/>
          </a:p>
          <a:p>
            <a:pPr marL="0" lvl="0" indent="0" algn="l" rtl="0">
              <a:lnSpc>
                <a:spcPct val="100000"/>
              </a:lnSpc>
              <a:spcBef>
                <a:spcPts val="900"/>
              </a:spcBef>
              <a:spcAft>
                <a:spcPts val="0"/>
              </a:spcAft>
              <a:buClr>
                <a:srgbClr val="000000"/>
              </a:buClr>
              <a:buSzPts val="2000"/>
              <a:buNone/>
            </a:pPr>
            <a:r>
              <a:rPr lang="en-US" sz="2000" dirty="0"/>
              <a:t>e.) Athletes may sportingly maintain their own space in the water: </a:t>
            </a:r>
            <a:endParaRPr dirty="0"/>
          </a:p>
          <a:p>
            <a:pPr marL="514350" lvl="0" indent="-514350" algn="l" rtl="0">
              <a:lnSpc>
                <a:spcPct val="100000"/>
              </a:lnSpc>
              <a:spcBef>
                <a:spcPts val="900"/>
              </a:spcBef>
              <a:spcAft>
                <a:spcPts val="0"/>
              </a:spcAft>
              <a:buClr>
                <a:srgbClr val="000000"/>
              </a:buClr>
              <a:buSzPts val="2000"/>
              <a:buAutoNum type="romanLcParenBoth"/>
            </a:pPr>
            <a:r>
              <a:rPr lang="en-US" sz="2000" dirty="0"/>
              <a:t>Where athletes make accidental contact in the swim and then immediately afterwards move apart no penalty will be incurred; </a:t>
            </a:r>
            <a:endParaRPr dirty="0"/>
          </a:p>
          <a:p>
            <a:pPr marL="514350" lvl="0" indent="-514350" algn="l" rtl="0">
              <a:lnSpc>
                <a:spcPct val="100000"/>
              </a:lnSpc>
              <a:spcBef>
                <a:spcPts val="900"/>
              </a:spcBef>
              <a:spcAft>
                <a:spcPts val="0"/>
              </a:spcAft>
              <a:buClr>
                <a:srgbClr val="000000"/>
              </a:buClr>
              <a:buSzPts val="2000"/>
              <a:buAutoNum type="romanLcParenBoth"/>
            </a:pPr>
            <a:r>
              <a:rPr lang="en-US" sz="2000" dirty="0"/>
              <a:t>Where athletes make contact in the swim, and an athlete continues to impede the progress of the other athlete without moving apart, this action will result in a time penalty;</a:t>
            </a:r>
            <a:endParaRPr dirty="0"/>
          </a:p>
          <a:p>
            <a:pPr marL="514350" lvl="0" indent="-514350" algn="l" rtl="0">
              <a:lnSpc>
                <a:spcPct val="100000"/>
              </a:lnSpc>
              <a:spcBef>
                <a:spcPts val="900"/>
              </a:spcBef>
              <a:spcAft>
                <a:spcPts val="0"/>
              </a:spcAft>
              <a:buClr>
                <a:srgbClr val="000000"/>
              </a:buClr>
              <a:buSzPts val="2000"/>
              <a:buAutoNum type="romanLcParenBoth"/>
            </a:pPr>
            <a:r>
              <a:rPr lang="en-US" sz="2000" dirty="0"/>
              <a:t>Where athletes deliberately target another athlete to impede their progress, gain unfair advantage and potentially cause harm will result in disqualification and may be reported to World Triathlon Arbitration Tribunal for potential suspension or expulsion. </a:t>
            </a:r>
            <a:endParaRPr dirty="0"/>
          </a:p>
        </p:txBody>
      </p:sp>
      <p:sp>
        <p:nvSpPr>
          <p:cNvPr id="299" name="Google Shape;299;p2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24</a:t>
            </a:fld>
            <a:endParaRPr dirty="0"/>
          </a:p>
        </p:txBody>
      </p:sp>
      <p:sp>
        <p:nvSpPr>
          <p:cNvPr id="300" name="Google Shape;300;p2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Swim conduct</a:t>
            </a:r>
            <a:endParaRPr/>
          </a:p>
        </p:txBody>
      </p:sp>
      <p:sp>
        <p:nvSpPr>
          <p:cNvPr id="306" name="Google Shape;306;p21"/>
          <p:cNvSpPr txBox="1">
            <a:spLocks noGrp="1"/>
          </p:cNvSpPr>
          <p:nvPr>
            <p:ph type="body" idx="1"/>
          </p:nvPr>
        </p:nvSpPr>
        <p:spPr>
          <a:xfrm>
            <a:off x="656963" y="1985554"/>
            <a:ext cx="10515600" cy="1862400"/>
          </a:xfrm>
          <a:prstGeom prst="rect">
            <a:avLst/>
          </a:prstGeom>
          <a:noFill/>
          <a:ln>
            <a:noFill/>
          </a:ln>
        </p:spPr>
        <p:txBody>
          <a:bodyPr spcFirstLastPara="1" wrap="square" lIns="91425" tIns="45700" rIns="91425" bIns="45700" anchor="t" anchorCtr="0">
            <a:spAutoFit/>
          </a:bodyPr>
          <a:lstStyle/>
          <a:p>
            <a:pPr marL="342900" lvl="0" indent="-342900" algn="l" rtl="0">
              <a:lnSpc>
                <a:spcPct val="100000"/>
              </a:lnSpc>
              <a:spcBef>
                <a:spcPts val="900"/>
              </a:spcBef>
              <a:spcAft>
                <a:spcPts val="0"/>
              </a:spcAft>
              <a:buClr>
                <a:srgbClr val="000000"/>
              </a:buClr>
              <a:buSzPts val="2000"/>
              <a:buChar char="-"/>
            </a:pPr>
            <a:r>
              <a:rPr lang="en-US" sz="2000"/>
              <a:t>There will be additional boats and Technical officials deployed on the swim course to monitor athlete’s behaviour in this respect . </a:t>
            </a:r>
            <a:endParaRPr/>
          </a:p>
          <a:p>
            <a:pPr marL="342900" lvl="0" indent="-342900" algn="l" rtl="0">
              <a:lnSpc>
                <a:spcPct val="100000"/>
              </a:lnSpc>
              <a:spcBef>
                <a:spcPts val="900"/>
              </a:spcBef>
              <a:spcAft>
                <a:spcPts val="0"/>
              </a:spcAft>
              <a:buClr>
                <a:srgbClr val="000000"/>
              </a:buClr>
              <a:buSzPts val="2000"/>
              <a:buChar char="-"/>
            </a:pPr>
            <a:r>
              <a:rPr lang="en-US" sz="2000"/>
              <a:t>Infringements may be recorded and appropriate action will be taken dependant on the rules definition from the previous slide . </a:t>
            </a:r>
            <a:endParaRPr/>
          </a:p>
          <a:p>
            <a:pPr marL="342900" lvl="0" indent="-342900" algn="l" rtl="0">
              <a:lnSpc>
                <a:spcPct val="100000"/>
              </a:lnSpc>
              <a:spcBef>
                <a:spcPts val="900"/>
              </a:spcBef>
              <a:spcAft>
                <a:spcPts val="0"/>
              </a:spcAft>
              <a:buClr>
                <a:srgbClr val="000000"/>
              </a:buClr>
              <a:buSzPts val="2000"/>
              <a:buChar char="-"/>
            </a:pPr>
            <a:r>
              <a:rPr lang="en-US" sz="2000"/>
              <a:t>Please respect your fellow competitors and keep the race fair. </a:t>
            </a:r>
            <a:endParaRPr/>
          </a:p>
        </p:txBody>
      </p:sp>
      <p:sp>
        <p:nvSpPr>
          <p:cNvPr id="307" name="Google Shape;307;p2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25</a:t>
            </a:fld>
            <a:endParaRPr/>
          </a:p>
        </p:txBody>
      </p:sp>
      <p:sp>
        <p:nvSpPr>
          <p:cNvPr id="308" name="Google Shape;308;p2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Swim course map</a:t>
            </a:r>
            <a:endParaRPr sz="2400">
              <a:solidFill>
                <a:schemeClr val="accent2"/>
              </a:solidFill>
              <a:latin typeface="Arial"/>
              <a:ea typeface="Arial"/>
              <a:cs typeface="Arial"/>
              <a:sym typeface="Arial"/>
            </a:endParaRPr>
          </a:p>
        </p:txBody>
      </p:sp>
      <p:sp>
        <p:nvSpPr>
          <p:cNvPr id="314" name="Google Shape;314;p25"/>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315" name="Google Shape;315;p2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26</a:t>
            </a:fld>
            <a:endParaRPr/>
          </a:p>
        </p:txBody>
      </p:sp>
      <p:sp>
        <p:nvSpPr>
          <p:cNvPr id="316" name="Google Shape;316;p2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317" name="Google Shape;317;p25"/>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Trebuchet MS"/>
                <a:ea typeface="Trebuchet MS"/>
                <a:cs typeface="Trebuchet MS"/>
                <a:sym typeface="Trebuchet MS"/>
              </a:rPr>
              <a:t>&lt;Insert Swim Course Map&gt;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Swim exit to TA</a:t>
            </a:r>
            <a:endParaRPr sz="2400">
              <a:solidFill>
                <a:schemeClr val="accent2"/>
              </a:solidFill>
              <a:latin typeface="Arial"/>
              <a:ea typeface="Arial"/>
              <a:cs typeface="Arial"/>
              <a:sym typeface="Arial"/>
            </a:endParaRPr>
          </a:p>
        </p:txBody>
      </p:sp>
      <p:sp>
        <p:nvSpPr>
          <p:cNvPr id="323" name="Google Shape;323;p26"/>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324" name="Google Shape;324;p2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27</a:t>
            </a:fld>
            <a:endParaRPr/>
          </a:p>
        </p:txBody>
      </p:sp>
      <p:sp>
        <p:nvSpPr>
          <p:cNvPr id="325" name="Google Shape;325;p2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326" name="Google Shape;326;p26"/>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Trebuchet MS"/>
                <a:ea typeface="Trebuchet MS"/>
                <a:cs typeface="Trebuchet MS"/>
                <a:sym typeface="Trebuchet MS"/>
              </a:rPr>
              <a:t>&lt;Insert Swim Exit to TA Map&gt;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Transition Area </a:t>
            </a:r>
            <a:r>
              <a:rPr lang="en-US" sz="3200">
                <a:solidFill>
                  <a:schemeClr val="accent2"/>
                </a:solidFill>
              </a:rPr>
              <a:t>{first choice}</a:t>
            </a:r>
            <a:endParaRPr sz="2400">
              <a:solidFill>
                <a:schemeClr val="accent2"/>
              </a:solidFill>
              <a:latin typeface="Arial"/>
              <a:ea typeface="Arial"/>
              <a:cs typeface="Arial"/>
              <a:sym typeface="Arial"/>
            </a:endParaRPr>
          </a:p>
        </p:txBody>
      </p:sp>
      <p:sp>
        <p:nvSpPr>
          <p:cNvPr id="332" name="Google Shape;332;p27"/>
          <p:cNvSpPr txBox="1">
            <a:spLocks noGrp="1"/>
          </p:cNvSpPr>
          <p:nvPr>
            <p:ph type="body" idx="1"/>
          </p:nvPr>
        </p:nvSpPr>
        <p:spPr>
          <a:xfrm>
            <a:off x="656963" y="1985554"/>
            <a:ext cx="10869109" cy="1669688"/>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en-US" sz="2000"/>
              <a:t>Swim Exit to TA &lt;meters&gt; m</a:t>
            </a:r>
            <a:endParaRPr/>
          </a:p>
          <a:p>
            <a:pPr marL="363538" lvl="0" indent="-363538" algn="l" rtl="0">
              <a:lnSpc>
                <a:spcPct val="100000"/>
              </a:lnSpc>
              <a:spcBef>
                <a:spcPts val="900"/>
              </a:spcBef>
              <a:spcAft>
                <a:spcPts val="0"/>
              </a:spcAft>
              <a:buClr>
                <a:srgbClr val="000000"/>
              </a:buClr>
              <a:buSzPts val="2000"/>
              <a:buChar char="-"/>
            </a:pPr>
            <a:r>
              <a:rPr lang="en-US" sz="2000"/>
              <a:t>Traditional Bike Racks – one row / two rows {choose the correct}</a:t>
            </a:r>
            <a:endParaRPr/>
          </a:p>
          <a:p>
            <a:pPr marL="363538" lvl="0" indent="-363538" algn="l" rtl="0">
              <a:lnSpc>
                <a:spcPct val="100000"/>
              </a:lnSpc>
              <a:spcBef>
                <a:spcPts val="900"/>
              </a:spcBef>
              <a:spcAft>
                <a:spcPts val="0"/>
              </a:spcAft>
              <a:buClr>
                <a:srgbClr val="000000"/>
              </a:buClr>
              <a:buSzPts val="2000"/>
              <a:buChar char="-"/>
            </a:pPr>
            <a:r>
              <a:rPr lang="en-US" sz="2000"/>
              <a:t>All used equipment into the box</a:t>
            </a:r>
            <a:endParaRPr/>
          </a:p>
          <a:p>
            <a:pPr marL="363538" lvl="0" indent="-363538" algn="l" rtl="0">
              <a:lnSpc>
                <a:spcPct val="100000"/>
              </a:lnSpc>
              <a:spcBef>
                <a:spcPts val="900"/>
              </a:spcBef>
              <a:spcAft>
                <a:spcPts val="0"/>
              </a:spcAft>
              <a:buClr>
                <a:srgbClr val="000000"/>
              </a:buClr>
              <a:buSzPts val="2000"/>
              <a:buChar char="-"/>
            </a:pPr>
            <a:r>
              <a:rPr lang="en-US" sz="2000"/>
              <a:t>Mount line at the end of the TA</a:t>
            </a:r>
            <a:endParaRPr/>
          </a:p>
        </p:txBody>
      </p:sp>
      <p:sp>
        <p:nvSpPr>
          <p:cNvPr id="333" name="Google Shape;333;p2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28</a:t>
            </a:fld>
            <a:endParaRPr/>
          </a:p>
        </p:txBody>
      </p:sp>
      <p:sp>
        <p:nvSpPr>
          <p:cNvPr id="334" name="Google Shape;334;p2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Transition Area </a:t>
            </a:r>
            <a:r>
              <a:rPr lang="en-US" sz="3200">
                <a:solidFill>
                  <a:schemeClr val="accent2"/>
                </a:solidFill>
              </a:rPr>
              <a:t>{second choice}</a:t>
            </a:r>
            <a:endParaRPr sz="2400">
              <a:solidFill>
                <a:schemeClr val="accent2"/>
              </a:solidFill>
              <a:latin typeface="Arial"/>
              <a:ea typeface="Arial"/>
              <a:cs typeface="Arial"/>
              <a:sym typeface="Arial"/>
            </a:endParaRPr>
          </a:p>
        </p:txBody>
      </p:sp>
      <p:sp>
        <p:nvSpPr>
          <p:cNvPr id="340" name="Google Shape;340;p28"/>
          <p:cNvSpPr txBox="1">
            <a:spLocks noGrp="1"/>
          </p:cNvSpPr>
          <p:nvPr>
            <p:ph type="body" idx="1"/>
          </p:nvPr>
        </p:nvSpPr>
        <p:spPr>
          <a:xfrm>
            <a:off x="656963" y="1985554"/>
            <a:ext cx="10869000" cy="4455025"/>
          </a:xfrm>
          <a:prstGeom prst="rect">
            <a:avLst/>
          </a:prstGeom>
          <a:noFill/>
          <a:ln>
            <a:noFill/>
          </a:ln>
        </p:spPr>
        <p:txBody>
          <a:bodyPr spcFirstLastPara="1" wrap="square" lIns="91425" tIns="45700" rIns="91425" bIns="45700" anchor="t" anchorCtr="0">
            <a:spAutoFit/>
          </a:bodyPr>
          <a:lstStyle/>
          <a:p>
            <a:pPr marL="363538" indent="-363538">
              <a:lnSpc>
                <a:spcPct val="100000"/>
              </a:lnSpc>
              <a:spcBef>
                <a:spcPts val="900"/>
              </a:spcBef>
              <a:buSzPts val="2000"/>
            </a:pPr>
            <a:r>
              <a:rPr lang="en-US" sz="2000" dirty="0"/>
              <a:t>Swim Exit to TA </a:t>
            </a:r>
            <a:r>
              <a:rPr lang="en-US" sz="2000" dirty="0">
                <a:solidFill>
                  <a:schemeClr val="accent2"/>
                </a:solidFill>
              </a:rPr>
              <a:t>&lt;meters&gt; </a:t>
            </a:r>
            <a:r>
              <a:rPr lang="en-US" sz="2000" dirty="0"/>
              <a:t>m</a:t>
            </a:r>
          </a:p>
          <a:p>
            <a:pPr marL="363538" lvl="0" indent="-363538">
              <a:lnSpc>
                <a:spcPct val="100000"/>
              </a:lnSpc>
              <a:spcBef>
                <a:spcPts val="900"/>
              </a:spcBef>
              <a:buSzPts val="2000"/>
            </a:pPr>
            <a:r>
              <a:rPr lang="en-US" sz="2000" dirty="0"/>
              <a:t>Individual Bike Racks – number, name and country flag</a:t>
            </a:r>
            <a:endParaRPr sz="2000" dirty="0"/>
          </a:p>
          <a:p>
            <a:pPr marL="363538" indent="-363538">
              <a:lnSpc>
                <a:spcPct val="100000"/>
              </a:lnSpc>
              <a:spcBef>
                <a:spcPts val="900"/>
              </a:spcBef>
              <a:buSzPts val="2000"/>
            </a:pPr>
            <a:r>
              <a:rPr lang="en-US" sz="2000" dirty="0"/>
              <a:t>In </a:t>
            </a:r>
            <a:r>
              <a:rPr lang="en-US" sz="2000" dirty="0">
                <a:solidFill>
                  <a:srgbClr val="212121"/>
                </a:solidFill>
              </a:rPr>
              <a:t>case of </a:t>
            </a:r>
            <a:r>
              <a:rPr lang="en-US" sz="2000" dirty="0"/>
              <a:t>individual bike rack, the bike must be racked in the first transition by the rear wheel and in the second transition by either of the wheels </a:t>
            </a:r>
          </a:p>
          <a:p>
            <a:pPr marL="363538" lvl="0" indent="-363538" algn="l" rtl="0">
              <a:lnSpc>
                <a:spcPct val="100000"/>
              </a:lnSpc>
              <a:spcBef>
                <a:spcPts val="900"/>
              </a:spcBef>
              <a:spcAft>
                <a:spcPts val="0"/>
              </a:spcAft>
              <a:buClr>
                <a:srgbClr val="000000"/>
              </a:buClr>
              <a:buSzPts val="2000"/>
              <a:buChar char="-"/>
            </a:pPr>
            <a:r>
              <a:rPr lang="en-US" sz="2000" dirty="0"/>
              <a:t>Used equipment into the box</a:t>
            </a:r>
          </a:p>
          <a:p>
            <a:pPr marL="363538" indent="-363538">
              <a:lnSpc>
                <a:spcPct val="100000"/>
              </a:lnSpc>
              <a:spcBef>
                <a:spcPts val="900"/>
              </a:spcBef>
              <a:buSzPts val="2000"/>
            </a:pPr>
            <a:r>
              <a:rPr lang="en-US" sz="2000" dirty="0">
                <a:solidFill>
                  <a:schemeClr val="tx1"/>
                </a:solidFill>
              </a:rPr>
              <a:t>By the end of the last transition, </a:t>
            </a:r>
            <a:r>
              <a:rPr lang="en-US" sz="2000" b="1" dirty="0">
                <a:solidFill>
                  <a:schemeClr val="tx1"/>
                </a:solidFill>
              </a:rPr>
              <a:t>ALL</a:t>
            </a:r>
            <a:r>
              <a:rPr lang="en-US" sz="2000" dirty="0">
                <a:solidFill>
                  <a:schemeClr val="tx1"/>
                </a:solidFill>
              </a:rPr>
              <a:t> equipment (</a:t>
            </a:r>
            <a:r>
              <a:rPr lang="en-US" sz="2000" b="1" dirty="0">
                <a:solidFill>
                  <a:schemeClr val="tx1"/>
                </a:solidFill>
              </a:rPr>
              <a:t>used + unused</a:t>
            </a:r>
            <a:r>
              <a:rPr lang="en-US" sz="2000" dirty="0">
                <a:solidFill>
                  <a:schemeClr val="tx1"/>
                </a:solidFill>
              </a:rPr>
              <a:t>) must be deposited in the corresponding bin.</a:t>
            </a:r>
          </a:p>
          <a:p>
            <a:pPr marL="363538" indent="-363538">
              <a:lnSpc>
                <a:spcPct val="120000"/>
              </a:lnSpc>
              <a:spcBef>
                <a:spcPts val="600"/>
              </a:spcBef>
              <a:buSzPts val="2000"/>
            </a:pPr>
            <a:r>
              <a:rPr lang="en-US" sz="2000" dirty="0">
                <a:solidFill>
                  <a:schemeClr val="tx1"/>
                </a:solidFill>
              </a:rPr>
              <a:t>Athletes cannot touch the locking mechanism of their helmet from the time they remove their bike from the rack until they have placed it back on the rack and let go after the finish of the bike segment.</a:t>
            </a:r>
          </a:p>
          <a:p>
            <a:pPr marL="363538" indent="-363538">
              <a:lnSpc>
                <a:spcPct val="120000"/>
              </a:lnSpc>
              <a:spcBef>
                <a:spcPts val="600"/>
              </a:spcBef>
              <a:buSzPts val="2000"/>
            </a:pPr>
            <a:r>
              <a:rPr lang="en-US" sz="2000" dirty="0"/>
              <a:t>Mount line (</a:t>
            </a:r>
            <a:r>
              <a:rPr lang="en-US" sz="2000" b="1" dirty="0">
                <a:solidFill>
                  <a:schemeClr val="accent2"/>
                </a:solidFill>
              </a:rPr>
              <a:t>green</a:t>
            </a:r>
            <a:r>
              <a:rPr lang="en-US" sz="2000" dirty="0"/>
              <a:t>), Dismount line (</a:t>
            </a:r>
            <a:r>
              <a:rPr lang="en-US" sz="2000" b="1" dirty="0">
                <a:solidFill>
                  <a:srgbClr val="FF0000"/>
                </a:solidFill>
              </a:rPr>
              <a:t>red</a:t>
            </a:r>
            <a:r>
              <a:rPr lang="en-US" sz="2000" dirty="0"/>
              <a:t>) </a:t>
            </a:r>
            <a:r>
              <a:rPr lang="en-US" sz="2000" dirty="0">
                <a:solidFill>
                  <a:schemeClr val="accent2"/>
                </a:solidFill>
              </a:rPr>
              <a:t>{show location on map}</a:t>
            </a:r>
            <a:r>
              <a:rPr lang="en-US" sz="2000" dirty="0">
                <a:solidFill>
                  <a:schemeClr val="tx1"/>
                </a:solidFill>
              </a:rPr>
              <a:t> </a:t>
            </a:r>
          </a:p>
        </p:txBody>
      </p:sp>
      <p:sp>
        <p:nvSpPr>
          <p:cNvPr id="341" name="Google Shape;341;p2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29</a:t>
            </a:fld>
            <a:endParaRPr/>
          </a:p>
        </p:txBody>
      </p:sp>
      <p:sp>
        <p:nvSpPr>
          <p:cNvPr id="342" name="Google Shape;342;p2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a:spLocks noGrp="1"/>
          </p:cNvSpPr>
          <p:nvPr>
            <p:ph type="body" idx="1"/>
          </p:nvPr>
        </p:nvSpPr>
        <p:spPr>
          <a:xfrm>
            <a:off x="648000" y="1145796"/>
            <a:ext cx="6419262" cy="4198714"/>
          </a:xfrm>
          <a:prstGeom prst="rect">
            <a:avLst/>
          </a:prstGeom>
          <a:noFill/>
          <a:ln>
            <a:noFill/>
          </a:ln>
        </p:spPr>
        <p:txBody>
          <a:bodyPr spcFirstLastPara="1" wrap="square" lIns="0" tIns="0" rIns="0" bIns="0" anchor="t" anchorCtr="0">
            <a:noAutofit/>
          </a:bodyPr>
          <a:lstStyle/>
          <a:p>
            <a:pPr marL="0" lvl="0" indent="0" algn="l" rtl="0">
              <a:lnSpc>
                <a:spcPct val="120000"/>
              </a:lnSpc>
              <a:spcBef>
                <a:spcPts val="600"/>
              </a:spcBef>
              <a:spcAft>
                <a:spcPts val="0"/>
              </a:spcAft>
              <a:buSzPts val="3800"/>
              <a:buNone/>
            </a:pPr>
            <a:r>
              <a:rPr lang="en-US"/>
              <a:t>Welcome and Introductions</a:t>
            </a:r>
            <a:endParaRPr/>
          </a:p>
          <a:p>
            <a:pPr marL="0" lvl="0" indent="0" algn="l" rtl="0">
              <a:lnSpc>
                <a:spcPct val="120000"/>
              </a:lnSpc>
              <a:spcBef>
                <a:spcPts val="600"/>
              </a:spcBef>
              <a:spcAft>
                <a:spcPts val="0"/>
              </a:spcAft>
              <a:buSzPts val="3800"/>
              <a:buNone/>
            </a:pPr>
            <a:r>
              <a:rPr lang="en-US"/>
              <a:t>Competition Jury</a:t>
            </a:r>
            <a:endParaRPr/>
          </a:p>
          <a:p>
            <a:pPr marL="0" lvl="0" indent="0" algn="l" rtl="0">
              <a:lnSpc>
                <a:spcPct val="120000"/>
              </a:lnSpc>
              <a:spcBef>
                <a:spcPts val="600"/>
              </a:spcBef>
              <a:spcAft>
                <a:spcPts val="0"/>
              </a:spcAft>
              <a:buSzPts val="3800"/>
              <a:buNone/>
            </a:pPr>
            <a:r>
              <a:rPr lang="en-US"/>
              <a:t>Schedules and Timetables</a:t>
            </a:r>
            <a:endParaRPr/>
          </a:p>
          <a:p>
            <a:pPr marL="0" lvl="0" indent="0" algn="l" rtl="0">
              <a:lnSpc>
                <a:spcPct val="120000"/>
              </a:lnSpc>
              <a:spcBef>
                <a:spcPts val="600"/>
              </a:spcBef>
              <a:spcAft>
                <a:spcPts val="0"/>
              </a:spcAft>
              <a:buSzPts val="3800"/>
              <a:buNone/>
            </a:pPr>
            <a:r>
              <a:rPr lang="en-US"/>
              <a:t>Check-in and Procedures</a:t>
            </a:r>
            <a:endParaRPr/>
          </a:p>
          <a:p>
            <a:pPr marL="0" lvl="0" indent="0" algn="l" rtl="0">
              <a:lnSpc>
                <a:spcPct val="120000"/>
              </a:lnSpc>
              <a:spcBef>
                <a:spcPts val="600"/>
              </a:spcBef>
              <a:spcAft>
                <a:spcPts val="0"/>
              </a:spcAft>
              <a:buSzPts val="3800"/>
              <a:buNone/>
            </a:pPr>
            <a:r>
              <a:rPr lang="en-US"/>
              <a:t>The Course</a:t>
            </a:r>
            <a:endParaRPr/>
          </a:p>
          <a:p>
            <a:pPr marL="0" lvl="0" indent="0" algn="l" rtl="0">
              <a:lnSpc>
                <a:spcPct val="120000"/>
              </a:lnSpc>
              <a:spcBef>
                <a:spcPts val="600"/>
              </a:spcBef>
              <a:spcAft>
                <a:spcPts val="0"/>
              </a:spcAft>
              <a:buSzPts val="3800"/>
              <a:buNone/>
            </a:pPr>
            <a:r>
              <a:rPr lang="en-US"/>
              <a:t>Post-Race Procedures</a:t>
            </a:r>
            <a:endParaRPr/>
          </a:p>
          <a:p>
            <a:pPr marL="0" lvl="0" indent="0" algn="l" rtl="0">
              <a:lnSpc>
                <a:spcPct val="120000"/>
              </a:lnSpc>
              <a:spcBef>
                <a:spcPts val="600"/>
              </a:spcBef>
              <a:spcAft>
                <a:spcPts val="0"/>
              </a:spcAft>
              <a:buSzPts val="3800"/>
              <a:buNone/>
            </a:pPr>
            <a:r>
              <a:rPr lang="en-US"/>
              <a:t>Water Quality Test Results</a:t>
            </a:r>
            <a:endParaRPr/>
          </a:p>
          <a:p>
            <a:pPr marL="0" lvl="0" indent="0" algn="l" rtl="0">
              <a:lnSpc>
                <a:spcPct val="120000"/>
              </a:lnSpc>
              <a:spcBef>
                <a:spcPts val="600"/>
              </a:spcBef>
              <a:spcAft>
                <a:spcPts val="0"/>
              </a:spcAft>
              <a:buSzPts val="3800"/>
              <a:buNone/>
            </a:pPr>
            <a:r>
              <a:rPr lang="en-US"/>
              <a:t>Weather forecast</a:t>
            </a:r>
            <a:endParaRPr/>
          </a:p>
          <a:p>
            <a:pPr marL="0" marR="0" lvl="0" indent="0" algn="l" rtl="0">
              <a:lnSpc>
                <a:spcPct val="100000"/>
              </a:lnSpc>
              <a:spcBef>
                <a:spcPts val="760"/>
              </a:spcBef>
              <a:spcAft>
                <a:spcPts val="0"/>
              </a:spcAft>
              <a:buClr>
                <a:schemeClr val="lt1"/>
              </a:buClr>
              <a:buSzPts val="3800"/>
              <a:buFont typeface="Arial"/>
              <a:buNone/>
            </a:pPr>
            <a:endParaRPr/>
          </a:p>
        </p:txBody>
      </p:sp>
      <p:sp>
        <p:nvSpPr>
          <p:cNvPr id="137" name="Google Shape;137;p3"/>
          <p:cNvSpPr txBox="1">
            <a:spLocks noGrp="1"/>
          </p:cNvSpPr>
          <p:nvPr>
            <p:ph type="body" idx="2"/>
          </p:nvPr>
        </p:nvSpPr>
        <p:spPr>
          <a:xfrm>
            <a:off x="648000" y="427651"/>
            <a:ext cx="6419262" cy="71814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800"/>
              </a:spcBef>
              <a:spcAft>
                <a:spcPts val="0"/>
              </a:spcAft>
              <a:buClr>
                <a:schemeClr val="lt1"/>
              </a:buClr>
              <a:buSzPts val="4000"/>
              <a:buFont typeface="Arial"/>
              <a:buNone/>
            </a:pPr>
            <a:r>
              <a:rPr lang="en-US"/>
              <a:t>Agenda</a:t>
            </a:r>
            <a:endParaRPr/>
          </a:p>
        </p:txBody>
      </p:sp>
      <p:sp>
        <p:nvSpPr>
          <p:cNvPr id="138" name="Google Shape;138;p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Transition Flow</a:t>
            </a:r>
            <a:endParaRPr sz="2400">
              <a:solidFill>
                <a:schemeClr val="accent2"/>
              </a:solidFill>
              <a:latin typeface="Arial"/>
              <a:ea typeface="Arial"/>
              <a:cs typeface="Arial"/>
              <a:sym typeface="Arial"/>
            </a:endParaRPr>
          </a:p>
        </p:txBody>
      </p:sp>
      <p:sp>
        <p:nvSpPr>
          <p:cNvPr id="348" name="Google Shape;348;p29"/>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349" name="Google Shape;349;p2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30</a:t>
            </a:fld>
            <a:endParaRPr/>
          </a:p>
        </p:txBody>
      </p:sp>
      <p:sp>
        <p:nvSpPr>
          <p:cNvPr id="350" name="Google Shape;350;p2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351" name="Google Shape;351;p29"/>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Trebuchet MS"/>
                <a:ea typeface="Trebuchet MS"/>
                <a:cs typeface="Trebuchet MS"/>
                <a:sym typeface="Trebuchet MS"/>
              </a:rPr>
              <a:t>&lt;Insert Swim Exit to TZ Map, show where #1 is on the map for TA1 and TA2&gt;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Bike course</a:t>
            </a:r>
            <a:endParaRPr sz="2400">
              <a:solidFill>
                <a:schemeClr val="accent2"/>
              </a:solidFill>
              <a:latin typeface="Arial"/>
              <a:ea typeface="Arial"/>
              <a:cs typeface="Arial"/>
              <a:sym typeface="Arial"/>
            </a:endParaRPr>
          </a:p>
        </p:txBody>
      </p:sp>
      <p:sp>
        <p:nvSpPr>
          <p:cNvPr id="357" name="Google Shape;357;p30"/>
          <p:cNvSpPr txBox="1">
            <a:spLocks noGrp="1"/>
          </p:cNvSpPr>
          <p:nvPr>
            <p:ph type="body" idx="1"/>
          </p:nvPr>
        </p:nvSpPr>
        <p:spPr>
          <a:xfrm>
            <a:off x="656963" y="1985554"/>
            <a:ext cx="10869109" cy="4208844"/>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en-US" sz="2000"/>
              <a:t>&lt;number of laps&gt; laps (total distance of &lt;total length of the bike in kilometer&gt;km)</a:t>
            </a:r>
            <a:endParaRPr/>
          </a:p>
          <a:p>
            <a:pPr marL="363538" lvl="0" indent="-363538" algn="l" rtl="0">
              <a:lnSpc>
                <a:spcPct val="100000"/>
              </a:lnSpc>
              <a:spcBef>
                <a:spcPts val="900"/>
              </a:spcBef>
              <a:spcAft>
                <a:spcPts val="0"/>
              </a:spcAft>
              <a:buClr>
                <a:srgbClr val="000000"/>
              </a:buClr>
              <a:buSzPts val="2000"/>
              <a:buChar char="-"/>
            </a:pPr>
            <a:r>
              <a:rPr lang="en-US" sz="2000"/>
              <a:t>Hilly / flat and technical / not technical </a:t>
            </a:r>
            <a:r>
              <a:rPr lang="en-US" sz="2000">
                <a:solidFill>
                  <a:schemeClr val="accent2"/>
                </a:solidFill>
              </a:rPr>
              <a:t>{choose the correct}</a:t>
            </a:r>
            <a:endParaRPr/>
          </a:p>
          <a:p>
            <a:pPr marL="363538" lvl="0" indent="-363538" algn="l" rtl="0">
              <a:lnSpc>
                <a:spcPct val="100000"/>
              </a:lnSpc>
              <a:spcBef>
                <a:spcPts val="900"/>
              </a:spcBef>
              <a:spcAft>
                <a:spcPts val="0"/>
              </a:spcAft>
              <a:buClr>
                <a:srgbClr val="000000"/>
              </a:buClr>
              <a:buSzPts val="2000"/>
              <a:buChar char="-"/>
            </a:pPr>
            <a:r>
              <a:rPr lang="en-US" sz="2000"/>
              <a:t>2 Wheel Stations</a:t>
            </a:r>
            <a:endParaRPr/>
          </a:p>
          <a:p>
            <a:pPr marL="820738" lvl="1" indent="-363538" algn="l" rtl="0">
              <a:lnSpc>
                <a:spcPct val="100000"/>
              </a:lnSpc>
              <a:spcBef>
                <a:spcPts val="900"/>
              </a:spcBef>
              <a:spcAft>
                <a:spcPts val="0"/>
              </a:spcAft>
              <a:buClr>
                <a:srgbClr val="000000"/>
              </a:buClr>
              <a:buSzPts val="2000"/>
              <a:buChar char="-"/>
            </a:pPr>
            <a:r>
              <a:rPr lang="en-US"/>
              <a:t>1 Neutral wheel station </a:t>
            </a:r>
            <a:r>
              <a:rPr lang="en-US">
                <a:solidFill>
                  <a:schemeClr val="accent2"/>
                </a:solidFill>
              </a:rPr>
              <a:t>{comment to be deleted: list the type of the provided wheels}</a:t>
            </a:r>
            <a:endParaRPr/>
          </a:p>
          <a:p>
            <a:pPr marL="820738" lvl="1" indent="-363538" algn="l" rtl="0">
              <a:lnSpc>
                <a:spcPct val="100000"/>
              </a:lnSpc>
              <a:spcBef>
                <a:spcPts val="900"/>
              </a:spcBef>
              <a:spcAft>
                <a:spcPts val="0"/>
              </a:spcAft>
              <a:buClr>
                <a:srgbClr val="000000"/>
              </a:buClr>
              <a:buSzPts val="2000"/>
              <a:buChar char="-"/>
            </a:pPr>
            <a:r>
              <a:rPr lang="en-US"/>
              <a:t>1 Team wheel station</a:t>
            </a:r>
            <a:endParaRPr/>
          </a:p>
          <a:p>
            <a:pPr marL="820738" lvl="1" indent="-363538" algn="l" rtl="0">
              <a:lnSpc>
                <a:spcPct val="100000"/>
              </a:lnSpc>
              <a:spcBef>
                <a:spcPts val="900"/>
              </a:spcBef>
              <a:spcAft>
                <a:spcPts val="0"/>
              </a:spcAft>
              <a:buClr>
                <a:srgbClr val="000000"/>
              </a:buClr>
              <a:buSzPts val="2000"/>
              <a:buChar char="-"/>
            </a:pPr>
            <a:r>
              <a:rPr lang="en-US"/>
              <a:t>For locations see the map</a:t>
            </a:r>
            <a:endParaRPr/>
          </a:p>
          <a:p>
            <a:pPr marL="363538" lvl="0" indent="-363538" algn="l" rtl="0">
              <a:lnSpc>
                <a:spcPct val="100000"/>
              </a:lnSpc>
              <a:spcBef>
                <a:spcPts val="900"/>
              </a:spcBef>
              <a:spcAft>
                <a:spcPts val="0"/>
              </a:spcAft>
              <a:buClr>
                <a:srgbClr val="000000"/>
              </a:buClr>
              <a:buSzPts val="2000"/>
              <a:buChar char="-"/>
            </a:pPr>
            <a:r>
              <a:rPr lang="en-US" sz="2000"/>
              <a:t>Lap Counter: at the &lt;location of the Lap counter&gt;</a:t>
            </a:r>
            <a:endParaRPr/>
          </a:p>
          <a:p>
            <a:pPr marL="363538" lvl="0" indent="-363538" algn="l" rtl="0">
              <a:lnSpc>
                <a:spcPct val="100000"/>
              </a:lnSpc>
              <a:spcBef>
                <a:spcPts val="900"/>
              </a:spcBef>
              <a:spcAft>
                <a:spcPts val="0"/>
              </a:spcAft>
              <a:buClr>
                <a:srgbClr val="000000"/>
              </a:buClr>
              <a:buSzPts val="2000"/>
              <a:buChar char="-"/>
            </a:pPr>
            <a:r>
              <a:rPr lang="en-US" sz="2000"/>
              <a:t>Littering Zones - </a:t>
            </a:r>
            <a:r>
              <a:rPr lang="en-US" sz="2000">
                <a:solidFill>
                  <a:schemeClr val="accent2"/>
                </a:solidFill>
              </a:rPr>
              <a:t>&lt;locations&gt;</a:t>
            </a:r>
            <a:endParaRPr/>
          </a:p>
          <a:p>
            <a:pPr marL="363538" lvl="0" indent="-363538" algn="l" rtl="0">
              <a:lnSpc>
                <a:spcPct val="100000"/>
              </a:lnSpc>
              <a:spcBef>
                <a:spcPts val="900"/>
              </a:spcBef>
              <a:spcAft>
                <a:spcPts val="0"/>
              </a:spcAft>
              <a:buClr>
                <a:srgbClr val="000000"/>
              </a:buClr>
              <a:buSzPts val="2000"/>
              <a:buChar char="-"/>
            </a:pPr>
            <a:r>
              <a:rPr lang="en-US" sz="2000"/>
              <a:t>Lapped athletes are out of the race</a:t>
            </a:r>
            <a:endParaRPr/>
          </a:p>
          <a:p>
            <a:pPr marL="363538" lvl="0" indent="-363538" algn="l" rtl="0">
              <a:lnSpc>
                <a:spcPct val="100000"/>
              </a:lnSpc>
              <a:spcBef>
                <a:spcPts val="900"/>
              </a:spcBef>
              <a:spcAft>
                <a:spcPts val="0"/>
              </a:spcAft>
              <a:buClr>
                <a:srgbClr val="000000"/>
              </a:buClr>
              <a:buSzPts val="2000"/>
              <a:buChar char="-"/>
            </a:pPr>
            <a:r>
              <a:rPr lang="en-US" sz="2000"/>
              <a:t>First runner – last biker scenario </a:t>
            </a:r>
            <a:r>
              <a:rPr lang="en-US" sz="2000">
                <a:solidFill>
                  <a:schemeClr val="accent2"/>
                </a:solidFill>
              </a:rPr>
              <a:t>{if applicable}</a:t>
            </a:r>
            <a:endParaRPr/>
          </a:p>
        </p:txBody>
      </p:sp>
      <p:sp>
        <p:nvSpPr>
          <p:cNvPr id="358" name="Google Shape;358;p3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31</a:t>
            </a:fld>
            <a:endParaRPr/>
          </a:p>
        </p:txBody>
      </p:sp>
      <p:sp>
        <p:nvSpPr>
          <p:cNvPr id="359" name="Google Shape;359;p3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360" name="Google Shape;360;p30" descr="Signage Draft v1 (1)_Page_5.jpg"/>
          <p:cNvPicPr preferRelativeResize="0"/>
          <p:nvPr/>
        </p:nvPicPr>
        <p:blipFill rotWithShape="1">
          <a:blip r:embed="rId3">
            <a:alphaModFix/>
          </a:blip>
          <a:srcRect l="6160" t="4001" r="6160" b="55999"/>
          <a:stretch/>
        </p:blipFill>
        <p:spPr>
          <a:xfrm>
            <a:off x="7533667" y="4966733"/>
            <a:ext cx="1903083" cy="122766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Riding position</a:t>
            </a:r>
            <a:endParaRPr sz="2400" dirty="0">
              <a:solidFill>
                <a:schemeClr val="accent2"/>
              </a:solidFill>
              <a:latin typeface="Arial"/>
              <a:ea typeface="Arial"/>
              <a:cs typeface="Arial"/>
              <a:sym typeface="Arial"/>
            </a:endParaRPr>
          </a:p>
        </p:txBody>
      </p:sp>
      <p:sp>
        <p:nvSpPr>
          <p:cNvPr id="358" name="Google Shape;358;p3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32</a:t>
            </a:fld>
            <a:endParaRPr/>
          </a:p>
        </p:txBody>
      </p:sp>
      <p:sp>
        <p:nvSpPr>
          <p:cNvPr id="359" name="Google Shape;359;p3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E65EC9F5-C640-0737-48C5-D09575C69FBC}"/>
              </a:ext>
            </a:extLst>
          </p:cNvPr>
          <p:cNvPicPr>
            <a:picLocks noChangeAspect="1"/>
          </p:cNvPicPr>
          <p:nvPr/>
        </p:nvPicPr>
        <p:blipFill>
          <a:blip r:embed="rId3"/>
          <a:stretch>
            <a:fillRect/>
          </a:stretch>
        </p:blipFill>
        <p:spPr>
          <a:xfrm>
            <a:off x="1445085" y="2898290"/>
            <a:ext cx="2603727" cy="1254236"/>
          </a:xfrm>
          <a:prstGeom prst="rect">
            <a:avLst/>
          </a:prstGeom>
        </p:spPr>
      </p:pic>
      <p:pic>
        <p:nvPicPr>
          <p:cNvPr id="5" name="Picture 4">
            <a:extLst>
              <a:ext uri="{FF2B5EF4-FFF2-40B4-BE49-F238E27FC236}">
                <a16:creationId xmlns:a16="http://schemas.microsoft.com/office/drawing/2014/main" id="{065DB3F0-D6B8-6F96-2AB2-867F1B6629FD}"/>
              </a:ext>
            </a:extLst>
          </p:cNvPr>
          <p:cNvPicPr>
            <a:picLocks noChangeAspect="1"/>
          </p:cNvPicPr>
          <p:nvPr/>
        </p:nvPicPr>
        <p:blipFill>
          <a:blip r:embed="rId4"/>
          <a:stretch>
            <a:fillRect/>
          </a:stretch>
        </p:blipFill>
        <p:spPr>
          <a:xfrm>
            <a:off x="7126100" y="2738594"/>
            <a:ext cx="4372002" cy="1244338"/>
          </a:xfrm>
          <a:prstGeom prst="rect">
            <a:avLst/>
          </a:prstGeom>
        </p:spPr>
      </p:pic>
      <p:pic>
        <p:nvPicPr>
          <p:cNvPr id="9" name="Picture 8">
            <a:extLst>
              <a:ext uri="{FF2B5EF4-FFF2-40B4-BE49-F238E27FC236}">
                <a16:creationId xmlns:a16="http://schemas.microsoft.com/office/drawing/2014/main" id="{004BD16A-D1F3-08BF-2CB1-617B09AF49DF}"/>
              </a:ext>
            </a:extLst>
          </p:cNvPr>
          <p:cNvPicPr>
            <a:picLocks noChangeAspect="1"/>
          </p:cNvPicPr>
          <p:nvPr/>
        </p:nvPicPr>
        <p:blipFill>
          <a:blip r:embed="rId5"/>
          <a:stretch>
            <a:fillRect/>
          </a:stretch>
        </p:blipFill>
        <p:spPr>
          <a:xfrm>
            <a:off x="7163441" y="4416109"/>
            <a:ext cx="1554294" cy="1079370"/>
          </a:xfrm>
          <a:prstGeom prst="rect">
            <a:avLst/>
          </a:prstGeom>
          <a:ln>
            <a:solidFill>
              <a:schemeClr val="accent5"/>
            </a:solidFill>
          </a:ln>
        </p:spPr>
      </p:pic>
      <p:grpSp>
        <p:nvGrpSpPr>
          <p:cNvPr id="13" name="Group 12">
            <a:extLst>
              <a:ext uri="{FF2B5EF4-FFF2-40B4-BE49-F238E27FC236}">
                <a16:creationId xmlns:a16="http://schemas.microsoft.com/office/drawing/2014/main" id="{CBE566C6-E073-59F0-D504-B05B6D194265}"/>
              </a:ext>
            </a:extLst>
          </p:cNvPr>
          <p:cNvGrpSpPr/>
          <p:nvPr/>
        </p:nvGrpSpPr>
        <p:grpSpPr>
          <a:xfrm>
            <a:off x="1277256" y="1940292"/>
            <a:ext cx="9637488" cy="365125"/>
            <a:chOff x="325225" y="1940292"/>
            <a:chExt cx="9637488" cy="365125"/>
          </a:xfrm>
        </p:grpSpPr>
        <p:sp>
          <p:nvSpPr>
            <p:cNvPr id="11" name="Rectangle 10">
              <a:extLst>
                <a:ext uri="{FF2B5EF4-FFF2-40B4-BE49-F238E27FC236}">
                  <a16:creationId xmlns:a16="http://schemas.microsoft.com/office/drawing/2014/main" id="{1FD9821A-5178-6BEB-75EE-34140CE43AE4}"/>
                </a:ext>
              </a:extLst>
            </p:cNvPr>
            <p:cNvSpPr/>
            <p:nvPr/>
          </p:nvSpPr>
          <p:spPr>
            <a:xfrm>
              <a:off x="6988557" y="1940292"/>
              <a:ext cx="2974156" cy="3651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b="1" dirty="0"/>
                <a:t>NOT OK</a:t>
              </a:r>
              <a:endParaRPr lang="fr-CH" b="1" dirty="0"/>
            </a:p>
          </p:txBody>
        </p:sp>
        <p:sp>
          <p:nvSpPr>
            <p:cNvPr id="12" name="Rectangle 11">
              <a:extLst>
                <a:ext uri="{FF2B5EF4-FFF2-40B4-BE49-F238E27FC236}">
                  <a16:creationId xmlns:a16="http://schemas.microsoft.com/office/drawing/2014/main" id="{3E969FC5-4498-9F9E-4C7E-55D4FD5A8A9A}"/>
                </a:ext>
              </a:extLst>
            </p:cNvPr>
            <p:cNvSpPr/>
            <p:nvPr/>
          </p:nvSpPr>
          <p:spPr>
            <a:xfrm>
              <a:off x="325225" y="1940292"/>
              <a:ext cx="2974156"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b="1" dirty="0"/>
                <a:t>OK</a:t>
              </a:r>
              <a:endParaRPr lang="fr-CH" b="1" dirty="0"/>
            </a:p>
          </p:txBody>
        </p:sp>
      </p:grpSp>
      <p:sp>
        <p:nvSpPr>
          <p:cNvPr id="14" name="TextBox 13">
            <a:extLst>
              <a:ext uri="{FF2B5EF4-FFF2-40B4-BE49-F238E27FC236}">
                <a16:creationId xmlns:a16="http://schemas.microsoft.com/office/drawing/2014/main" id="{60ECEDE7-DA1B-F981-14A6-68E1D8F884CF}"/>
              </a:ext>
            </a:extLst>
          </p:cNvPr>
          <p:cNvSpPr txBox="1"/>
          <p:nvPr/>
        </p:nvSpPr>
        <p:spPr>
          <a:xfrm>
            <a:off x="7309922" y="5495479"/>
            <a:ext cx="1407813" cy="523220"/>
          </a:xfrm>
          <a:prstGeom prst="rect">
            <a:avLst/>
          </a:prstGeom>
          <a:noFill/>
        </p:spPr>
        <p:txBody>
          <a:bodyPr wrap="square" rtlCol="0">
            <a:spAutoFit/>
          </a:bodyPr>
          <a:lstStyle/>
          <a:p>
            <a:pPr algn="ctr"/>
            <a:r>
              <a:rPr lang="fr-CH" dirty="0" err="1"/>
              <a:t>Only</a:t>
            </a:r>
            <a:r>
              <a:rPr lang="fr-CH" dirty="0"/>
              <a:t> ok in draft </a:t>
            </a:r>
            <a:r>
              <a:rPr lang="fr-CH" dirty="0" err="1"/>
              <a:t>illegal</a:t>
            </a:r>
            <a:r>
              <a:rPr lang="fr-CH" dirty="0"/>
              <a:t> </a:t>
            </a:r>
            <a:r>
              <a:rPr lang="fr-CH" dirty="0" err="1"/>
              <a:t>event</a:t>
            </a:r>
            <a:endParaRPr lang="fr-CH" dirty="0"/>
          </a:p>
        </p:txBody>
      </p:sp>
    </p:spTree>
    <p:extLst>
      <p:ext uri="{BB962C8B-B14F-4D97-AF65-F5344CB8AC3E}">
        <p14:creationId xmlns:p14="http://schemas.microsoft.com/office/powerpoint/2010/main" val="930312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Bike behavior</a:t>
            </a:r>
            <a:endParaRPr dirty="0"/>
          </a:p>
        </p:txBody>
      </p:sp>
      <p:sp>
        <p:nvSpPr>
          <p:cNvPr id="298" name="Google Shape;298;p20"/>
          <p:cNvSpPr txBox="1">
            <a:spLocks noGrp="1"/>
          </p:cNvSpPr>
          <p:nvPr>
            <p:ph type="body" idx="1"/>
          </p:nvPr>
        </p:nvSpPr>
        <p:spPr>
          <a:xfrm>
            <a:off x="656963" y="1985554"/>
            <a:ext cx="10869109" cy="3959505"/>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en-US" sz="2400" b="1" dirty="0"/>
              <a:t>Definition from the World Triathlon CR §5.1.b: </a:t>
            </a:r>
            <a:endParaRPr dirty="0"/>
          </a:p>
          <a:p>
            <a:pPr marL="514350" indent="-514350">
              <a:lnSpc>
                <a:spcPct val="100000"/>
              </a:lnSpc>
              <a:spcBef>
                <a:spcPts val="900"/>
              </a:spcBef>
              <a:buSzPts val="2000"/>
              <a:buFont typeface="+mj-lt"/>
              <a:buAutoNum type="romanLcPeriod" startAt="4"/>
            </a:pPr>
            <a:r>
              <a:rPr lang="en-US" sz="2000" dirty="0"/>
              <a:t>Where an athlete cuts across or makes accidental contact with another athlete during the bike, then immediately moves away and does not cause a crash the athlete will not incur a penalty. </a:t>
            </a:r>
          </a:p>
          <a:p>
            <a:pPr marL="514350" indent="-514350">
              <a:lnSpc>
                <a:spcPct val="100000"/>
              </a:lnSpc>
              <a:spcBef>
                <a:spcPts val="900"/>
              </a:spcBef>
              <a:buSzPts val="2000"/>
              <a:buFont typeface="NTR"/>
              <a:buAutoNum type="romanLcPeriod" startAt="4"/>
            </a:pPr>
            <a:r>
              <a:rPr lang="en-US" sz="2000" dirty="0"/>
              <a:t>Where an athlete cuts across another athlete in a dangerous manner or makes contact with another athlete during the bike, does not move away and continues to impede the progress of the other athlete, the athlete will incur a time penalty. </a:t>
            </a:r>
          </a:p>
          <a:p>
            <a:pPr marL="514350" indent="-514350">
              <a:lnSpc>
                <a:spcPct val="100000"/>
              </a:lnSpc>
              <a:spcBef>
                <a:spcPts val="900"/>
              </a:spcBef>
              <a:buSzPts val="2000"/>
              <a:buFont typeface="NTR"/>
              <a:buAutoNum type="romanLcPeriod" startAt="4"/>
            </a:pPr>
            <a:r>
              <a:rPr lang="en-US" sz="2000" dirty="0"/>
              <a:t>Where an athlete deliberately targets another athlete during the bike and impedes their progress, gains an unfair advantage, potentially causes harm or a crash the athlete will be disqualified and may be reported to the World Triathlon Tribunal for potential suspension or expulsion. </a:t>
            </a:r>
          </a:p>
        </p:txBody>
      </p:sp>
      <p:sp>
        <p:nvSpPr>
          <p:cNvPr id="299" name="Google Shape;299;p2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33</a:t>
            </a:fld>
            <a:endParaRPr dirty="0"/>
          </a:p>
        </p:txBody>
      </p:sp>
      <p:sp>
        <p:nvSpPr>
          <p:cNvPr id="300" name="Google Shape;300;p2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2048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Bike Course Map</a:t>
            </a:r>
            <a:endParaRPr sz="2400">
              <a:solidFill>
                <a:schemeClr val="accent2"/>
              </a:solidFill>
              <a:latin typeface="Arial"/>
              <a:ea typeface="Arial"/>
              <a:cs typeface="Arial"/>
              <a:sym typeface="Arial"/>
            </a:endParaRPr>
          </a:p>
        </p:txBody>
      </p:sp>
      <p:sp>
        <p:nvSpPr>
          <p:cNvPr id="366" name="Google Shape;366;p31"/>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367" name="Google Shape;367;p3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34</a:t>
            </a:fld>
            <a:endParaRPr/>
          </a:p>
        </p:txBody>
      </p:sp>
      <p:sp>
        <p:nvSpPr>
          <p:cNvPr id="368" name="Google Shape;368;p31"/>
          <p:cNvSpPr txBox="1"/>
          <p:nvPr/>
        </p:nvSpPr>
        <p:spPr>
          <a:xfrm>
            <a:off x="4090456" y="2656044"/>
            <a:ext cx="4011087" cy="161893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Trebuchet MS"/>
                <a:ea typeface="Trebuchet MS"/>
                <a:cs typeface="Trebuchet MS"/>
                <a:sym typeface="Trebuchet MS"/>
              </a:rPr>
              <a:t>&lt;Insert Bike Course Map (show locations of wheel station, lap counter, littering zones and any hazards on the course) (clarify if the athletes will be passing through the TZ on every lap)&gt;</a:t>
            </a:r>
            <a:endParaRPr/>
          </a:p>
        </p:txBody>
      </p:sp>
      <p:sp>
        <p:nvSpPr>
          <p:cNvPr id="369" name="Google Shape;369;p3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Caution</a:t>
            </a:r>
            <a:endParaRPr sz="2400">
              <a:solidFill>
                <a:schemeClr val="accent2"/>
              </a:solidFill>
              <a:latin typeface="Arial"/>
              <a:ea typeface="Arial"/>
              <a:cs typeface="Arial"/>
              <a:sym typeface="Arial"/>
            </a:endParaRPr>
          </a:p>
        </p:txBody>
      </p:sp>
      <p:sp>
        <p:nvSpPr>
          <p:cNvPr id="375" name="Google Shape;375;p32"/>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376" name="Google Shape;376;p3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35</a:t>
            </a:fld>
            <a:endParaRPr/>
          </a:p>
        </p:txBody>
      </p:sp>
      <p:pic>
        <p:nvPicPr>
          <p:cNvPr id="377" name="Google Shape;377;p32" descr="graphic-man_alertcaution"/>
          <p:cNvPicPr preferRelativeResize="0"/>
          <p:nvPr/>
        </p:nvPicPr>
        <p:blipFill rotWithShape="1">
          <a:blip r:embed="rId3">
            <a:alphaModFix/>
          </a:blip>
          <a:srcRect/>
          <a:stretch/>
        </p:blipFill>
        <p:spPr>
          <a:xfrm>
            <a:off x="3778250" y="1506538"/>
            <a:ext cx="5089525" cy="3571875"/>
          </a:xfrm>
          <a:prstGeom prst="rect">
            <a:avLst/>
          </a:prstGeom>
          <a:noFill/>
          <a:ln>
            <a:noFill/>
          </a:ln>
        </p:spPr>
      </p:pic>
      <p:sp>
        <p:nvSpPr>
          <p:cNvPr id="378" name="Google Shape;378;p3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Bike to Run</a:t>
            </a:r>
            <a:endParaRPr sz="2400">
              <a:solidFill>
                <a:schemeClr val="accent2"/>
              </a:solidFill>
              <a:latin typeface="Arial"/>
              <a:ea typeface="Arial"/>
              <a:cs typeface="Arial"/>
              <a:sym typeface="Arial"/>
            </a:endParaRPr>
          </a:p>
        </p:txBody>
      </p:sp>
      <p:sp>
        <p:nvSpPr>
          <p:cNvPr id="384" name="Google Shape;384;p33"/>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385" name="Google Shape;385;p3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36</a:t>
            </a:fld>
            <a:endParaRPr/>
          </a:p>
        </p:txBody>
      </p:sp>
      <p:sp>
        <p:nvSpPr>
          <p:cNvPr id="386" name="Google Shape;386;p33"/>
          <p:cNvSpPr txBox="1"/>
          <p:nvPr/>
        </p:nvSpPr>
        <p:spPr>
          <a:xfrm>
            <a:off x="4090456" y="3115733"/>
            <a:ext cx="4011087" cy="6265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Trebuchet MS"/>
                <a:ea typeface="Trebuchet MS"/>
                <a:cs typeface="Trebuchet MS"/>
                <a:sym typeface="Trebuchet MS"/>
              </a:rPr>
              <a:t>&lt;Insert Bike to Run map through TA2&gt;</a:t>
            </a:r>
            <a:endParaRPr/>
          </a:p>
        </p:txBody>
      </p:sp>
      <p:sp>
        <p:nvSpPr>
          <p:cNvPr id="387" name="Google Shape;387;p3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Run </a:t>
            </a:r>
            <a:r>
              <a:rPr lang="en-US" sz="3200"/>
              <a:t>course</a:t>
            </a:r>
            <a:endParaRPr sz="2400">
              <a:solidFill>
                <a:schemeClr val="accent2"/>
              </a:solidFill>
              <a:latin typeface="Arial"/>
              <a:ea typeface="Arial"/>
              <a:cs typeface="Arial"/>
              <a:sym typeface="Arial"/>
            </a:endParaRPr>
          </a:p>
        </p:txBody>
      </p:sp>
      <p:sp>
        <p:nvSpPr>
          <p:cNvPr id="393" name="Google Shape;393;p34"/>
          <p:cNvSpPr txBox="1">
            <a:spLocks noGrp="1"/>
          </p:cNvSpPr>
          <p:nvPr>
            <p:ph type="body" idx="1"/>
          </p:nvPr>
        </p:nvSpPr>
        <p:spPr>
          <a:xfrm>
            <a:off x="656963" y="1647826"/>
            <a:ext cx="11535000" cy="3362419"/>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en-US" sz="2000" dirty="0"/>
              <a:t>&lt;number of laps&gt; laps (total distance of &lt;total length of the bike in kilometer&gt;km)</a:t>
            </a:r>
            <a:endParaRPr dirty="0"/>
          </a:p>
          <a:p>
            <a:pPr marL="363538" lvl="0" indent="-363538" algn="l" rtl="0">
              <a:lnSpc>
                <a:spcPct val="100000"/>
              </a:lnSpc>
              <a:spcBef>
                <a:spcPts val="900"/>
              </a:spcBef>
              <a:spcAft>
                <a:spcPts val="0"/>
              </a:spcAft>
              <a:buClr>
                <a:srgbClr val="000000"/>
              </a:buClr>
              <a:buSzPts val="2000"/>
              <a:buChar char="-"/>
            </a:pPr>
            <a:r>
              <a:rPr lang="en-US" sz="2000" dirty="0"/>
              <a:t>Aid stations: </a:t>
            </a:r>
            <a:endParaRPr dirty="0"/>
          </a:p>
          <a:p>
            <a:pPr marL="820738" lvl="1" indent="-363538" algn="l" rtl="0">
              <a:lnSpc>
                <a:spcPct val="100000"/>
              </a:lnSpc>
              <a:spcBef>
                <a:spcPts val="900"/>
              </a:spcBef>
              <a:spcAft>
                <a:spcPts val="0"/>
              </a:spcAft>
              <a:buClr>
                <a:srgbClr val="000000"/>
              </a:buClr>
              <a:buSzPts val="2000"/>
              <a:buChar char="-"/>
            </a:pPr>
            <a:r>
              <a:rPr lang="en-US" dirty="0"/>
              <a:t>&lt;number&gt; per lap</a:t>
            </a:r>
            <a:endParaRPr dirty="0"/>
          </a:p>
          <a:p>
            <a:pPr marL="820738" lvl="1" indent="-363538" algn="l" rtl="0">
              <a:lnSpc>
                <a:spcPct val="100000"/>
              </a:lnSpc>
              <a:spcBef>
                <a:spcPts val="900"/>
              </a:spcBef>
              <a:spcAft>
                <a:spcPts val="0"/>
              </a:spcAft>
              <a:buClr>
                <a:srgbClr val="000000"/>
              </a:buClr>
              <a:buSzPts val="2000"/>
              <a:buChar char="-"/>
            </a:pPr>
            <a:r>
              <a:rPr lang="en-US" dirty="0"/>
              <a:t>For locations see the map</a:t>
            </a:r>
            <a:endParaRPr dirty="0"/>
          </a:p>
          <a:p>
            <a:pPr marL="820738" lvl="1" indent="-363538" algn="l" rtl="0">
              <a:lnSpc>
                <a:spcPct val="100000"/>
              </a:lnSpc>
              <a:spcBef>
                <a:spcPts val="900"/>
              </a:spcBef>
              <a:spcAft>
                <a:spcPts val="0"/>
              </a:spcAft>
              <a:buClr>
                <a:srgbClr val="000000"/>
              </a:buClr>
              <a:buSzPts val="2000"/>
              <a:buChar char="-"/>
            </a:pPr>
            <a:r>
              <a:rPr lang="en-US" dirty="0"/>
              <a:t>Sealed water and ice </a:t>
            </a:r>
            <a:r>
              <a:rPr lang="en-US" dirty="0">
                <a:solidFill>
                  <a:schemeClr val="accent2"/>
                </a:solidFill>
              </a:rPr>
              <a:t>{if applicable}</a:t>
            </a:r>
            <a:endParaRPr dirty="0"/>
          </a:p>
          <a:p>
            <a:pPr marL="820738" lvl="1" indent="-363538" algn="l" rtl="0">
              <a:lnSpc>
                <a:spcPct val="100000"/>
              </a:lnSpc>
              <a:spcBef>
                <a:spcPts val="900"/>
              </a:spcBef>
              <a:spcAft>
                <a:spcPts val="0"/>
              </a:spcAft>
              <a:buClr>
                <a:srgbClr val="000000"/>
              </a:buClr>
              <a:buSzPts val="2000"/>
              <a:buChar char="-"/>
            </a:pPr>
            <a:r>
              <a:rPr lang="en-US" dirty="0"/>
              <a:t>Discard plastic bottles and litter within the littering zones indicated by the signs below</a:t>
            </a:r>
            <a:endParaRPr dirty="0"/>
          </a:p>
          <a:p>
            <a:pPr marL="363538" lvl="0" indent="-363538" algn="l" rtl="0">
              <a:lnSpc>
                <a:spcPct val="100000"/>
              </a:lnSpc>
              <a:spcBef>
                <a:spcPts val="900"/>
              </a:spcBef>
              <a:spcAft>
                <a:spcPts val="0"/>
              </a:spcAft>
              <a:buClr>
                <a:srgbClr val="000000"/>
              </a:buClr>
              <a:buSzPts val="2000"/>
              <a:buChar char="-"/>
            </a:pPr>
            <a:r>
              <a:rPr lang="en-US" sz="2000" dirty="0"/>
              <a:t>Photo-finish </a:t>
            </a:r>
            <a:r>
              <a:rPr lang="en-US" sz="2000" dirty="0">
                <a:solidFill>
                  <a:schemeClr val="accent2"/>
                </a:solidFill>
              </a:rPr>
              <a:t>{if applicable}</a:t>
            </a:r>
            <a:endParaRPr dirty="0"/>
          </a:p>
          <a:p>
            <a:pPr marL="363538" lvl="0" indent="-363538" algn="l" rtl="0">
              <a:lnSpc>
                <a:spcPct val="100000"/>
              </a:lnSpc>
              <a:spcBef>
                <a:spcPts val="900"/>
              </a:spcBef>
              <a:spcAft>
                <a:spcPts val="0"/>
              </a:spcAft>
              <a:buClr>
                <a:srgbClr val="000000"/>
              </a:buClr>
              <a:buSzPts val="2000"/>
              <a:buChar char="-"/>
            </a:pPr>
            <a:r>
              <a:rPr lang="en-US" sz="2000" dirty="0"/>
              <a:t>Congestion in finish area &gt;&gt;&gt; Go to mixed zone / recovery area</a:t>
            </a:r>
            <a:endParaRPr dirty="0"/>
          </a:p>
        </p:txBody>
      </p:sp>
      <p:sp>
        <p:nvSpPr>
          <p:cNvPr id="394" name="Google Shape;394;p3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37</a:t>
            </a:fld>
            <a:endParaRPr/>
          </a:p>
        </p:txBody>
      </p:sp>
      <p:sp>
        <p:nvSpPr>
          <p:cNvPr id="395" name="Google Shape;395;p3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396" name="Google Shape;396;p34" descr="Signage Draft v1 (1)_Page_5.jpg"/>
          <p:cNvPicPr preferRelativeResize="0"/>
          <p:nvPr/>
        </p:nvPicPr>
        <p:blipFill rotWithShape="1">
          <a:blip r:embed="rId3">
            <a:alphaModFix/>
          </a:blip>
          <a:srcRect l="6160" t="4001" r="6160" b="55999"/>
          <a:stretch/>
        </p:blipFill>
        <p:spPr>
          <a:xfrm>
            <a:off x="9510513" y="4205813"/>
            <a:ext cx="1903083" cy="122766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Run behavior</a:t>
            </a:r>
            <a:endParaRPr dirty="0"/>
          </a:p>
        </p:txBody>
      </p:sp>
      <p:sp>
        <p:nvSpPr>
          <p:cNvPr id="298" name="Google Shape;298;p20"/>
          <p:cNvSpPr txBox="1">
            <a:spLocks noGrp="1"/>
          </p:cNvSpPr>
          <p:nvPr>
            <p:ph type="body" idx="1"/>
          </p:nvPr>
        </p:nvSpPr>
        <p:spPr>
          <a:xfrm>
            <a:off x="656963" y="1985554"/>
            <a:ext cx="10869109" cy="39395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en-US" sz="2400" b="1" dirty="0"/>
              <a:t>Definition from the World Triathlon CR §6.1: </a:t>
            </a:r>
            <a:endParaRPr dirty="0"/>
          </a:p>
          <a:p>
            <a:pPr algn="l"/>
            <a:endParaRPr lang="fr-CH" sz="1800" b="0" i="0" u="none" strike="noStrike" baseline="0" dirty="0">
              <a:solidFill>
                <a:srgbClr val="000000"/>
              </a:solidFill>
              <a:latin typeface="Arial" panose="020B0604020202020204" pitchFamily="34" charset="0"/>
            </a:endParaRPr>
          </a:p>
          <a:p>
            <a:pPr marL="514350" indent="-514350">
              <a:lnSpc>
                <a:spcPct val="100000"/>
              </a:lnSpc>
              <a:spcBef>
                <a:spcPts val="900"/>
              </a:spcBef>
              <a:buSzPts val="2000"/>
              <a:buFont typeface="+mj-lt"/>
              <a:buAutoNum type="alphaLcPeriod" startAt="2"/>
            </a:pPr>
            <a:r>
              <a:rPr lang="en-US" sz="2000" dirty="0"/>
              <a:t>Where an athlete makes accidental contact during the run with another athlete, then immediately moves away and does not cause a fall the athlete will not incur a penalty. </a:t>
            </a:r>
          </a:p>
          <a:p>
            <a:pPr marL="514350" indent="-514350">
              <a:lnSpc>
                <a:spcPct val="100000"/>
              </a:lnSpc>
              <a:spcBef>
                <a:spcPts val="900"/>
              </a:spcBef>
              <a:buSzPts val="2000"/>
              <a:buFont typeface="+mj-lt"/>
              <a:buAutoNum type="alphaLcPeriod" startAt="2"/>
            </a:pPr>
            <a:r>
              <a:rPr lang="en-US" sz="2000" dirty="0"/>
              <a:t>Where an athlete makes contact with another athlete during the run, continues to impede the progress of the other athlete and does not move away, the athlete will incur a time penalty. </a:t>
            </a:r>
          </a:p>
          <a:p>
            <a:pPr marL="514350" indent="-514350">
              <a:lnSpc>
                <a:spcPct val="100000"/>
              </a:lnSpc>
              <a:spcBef>
                <a:spcPts val="900"/>
              </a:spcBef>
              <a:buSzPts val="2000"/>
              <a:buFont typeface="+mj-lt"/>
              <a:buAutoNum type="alphaLcPeriod" startAt="2"/>
            </a:pPr>
            <a:r>
              <a:rPr lang="en-US" sz="2000" dirty="0"/>
              <a:t>Where an athlete deliberately targets another athlete during the run and impedes their progress, gains an unfair advantage, potentially causes harm or a fall the athlete will be disqualified and may be reported to the World Triathlon Tribunal for potential suspension or expulsion. </a:t>
            </a:r>
          </a:p>
        </p:txBody>
      </p:sp>
      <p:sp>
        <p:nvSpPr>
          <p:cNvPr id="299" name="Google Shape;299;p2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38</a:t>
            </a:fld>
            <a:endParaRPr dirty="0"/>
          </a:p>
        </p:txBody>
      </p:sp>
      <p:sp>
        <p:nvSpPr>
          <p:cNvPr id="300" name="Google Shape;300;p2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42420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Run </a:t>
            </a:r>
            <a:r>
              <a:rPr lang="en-US" sz="3200" dirty="0"/>
              <a:t>equipment - shoes</a:t>
            </a:r>
            <a:endParaRPr sz="2400" dirty="0">
              <a:solidFill>
                <a:schemeClr val="accent2"/>
              </a:solidFill>
              <a:latin typeface="Arial"/>
              <a:ea typeface="Arial"/>
              <a:cs typeface="Arial"/>
              <a:sym typeface="Arial"/>
            </a:endParaRPr>
          </a:p>
        </p:txBody>
      </p:sp>
      <p:sp>
        <p:nvSpPr>
          <p:cNvPr id="393" name="Google Shape;393;p34"/>
          <p:cNvSpPr txBox="1">
            <a:spLocks noGrp="1"/>
          </p:cNvSpPr>
          <p:nvPr>
            <p:ph type="body" idx="1"/>
          </p:nvPr>
        </p:nvSpPr>
        <p:spPr>
          <a:xfrm>
            <a:off x="656963" y="1266825"/>
            <a:ext cx="11022419" cy="3323946"/>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1200"/>
              </a:spcBef>
              <a:spcAft>
                <a:spcPts val="0"/>
              </a:spcAft>
              <a:buClr>
                <a:srgbClr val="000000"/>
              </a:buClr>
              <a:buSzPts val="2000"/>
              <a:buFont typeface="Arial" panose="020B0604020202020204" pitchFamily="34" charset="0"/>
              <a:buChar char="•"/>
            </a:pPr>
            <a:r>
              <a:rPr lang="en-US" sz="2000" b="1" dirty="0">
                <a:solidFill>
                  <a:schemeClr val="tx1"/>
                </a:solidFill>
              </a:rPr>
              <a:t>World Triathlon follows World Athletics' Shoe Regulations applicable to road events</a:t>
            </a:r>
            <a:r>
              <a:rPr lang="en-US" sz="2000" dirty="0">
                <a:solidFill>
                  <a:schemeClr val="tx1"/>
                </a:solidFill>
              </a:rPr>
              <a:t> </a:t>
            </a:r>
            <a:r>
              <a:rPr lang="en-US" sz="2000" dirty="0"/>
              <a:t>for all the triathlon and its other related </a:t>
            </a:r>
            <a:r>
              <a:rPr lang="en-US" sz="2000" dirty="0" err="1"/>
              <a:t>multisports</a:t>
            </a:r>
            <a:r>
              <a:rPr lang="en-US" sz="2000" dirty="0"/>
              <a:t> as described in 1.1.a);</a:t>
            </a:r>
          </a:p>
          <a:p>
            <a:pPr marL="363538" lvl="0" indent="-363538" algn="l" rtl="0">
              <a:lnSpc>
                <a:spcPct val="100000"/>
              </a:lnSpc>
              <a:spcBef>
                <a:spcPts val="1200"/>
              </a:spcBef>
              <a:spcAft>
                <a:spcPts val="0"/>
              </a:spcAft>
              <a:buClr>
                <a:srgbClr val="000000"/>
              </a:buClr>
              <a:buSzPts val="2000"/>
              <a:buFont typeface="Arial" panose="020B0604020202020204" pitchFamily="34" charset="0"/>
              <a:buChar char="•"/>
            </a:pPr>
            <a:r>
              <a:rPr lang="en-US" sz="2000" dirty="0"/>
              <a:t>Athletes are subject to random shoe control before, during, or after any competition. For any shoe that cannot be identified, each piece of information (and maybe the shoe itself) will be required to be sent to the World Triathlon headquarters for verification within 7 days after the competition it was worn.</a:t>
            </a:r>
          </a:p>
          <a:p>
            <a:pPr marL="363538" lvl="0" indent="-363538" algn="l" rtl="0">
              <a:lnSpc>
                <a:spcPct val="100000"/>
              </a:lnSpc>
              <a:spcBef>
                <a:spcPts val="1200"/>
              </a:spcBef>
              <a:spcAft>
                <a:spcPts val="0"/>
              </a:spcAft>
              <a:buClr>
                <a:srgbClr val="000000"/>
              </a:buClr>
              <a:buSzPts val="2000"/>
              <a:buFont typeface="Arial" panose="020B0604020202020204" pitchFamily="34" charset="0"/>
              <a:buChar char="•"/>
            </a:pPr>
            <a:r>
              <a:rPr lang="en-US" sz="2000" dirty="0"/>
              <a:t>In the official results, the athletes under shoe review will have a note (Uncertified/UNC) added to the results footer notes. If the shoe is confirmed as legal, the note will be removed. In any different case, the athlete will be disqualified.</a:t>
            </a:r>
            <a:endParaRPr sz="2000" dirty="0"/>
          </a:p>
        </p:txBody>
      </p:sp>
      <p:sp>
        <p:nvSpPr>
          <p:cNvPr id="394" name="Google Shape;394;p3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39</a:t>
            </a:fld>
            <a:endParaRPr dirty="0"/>
          </a:p>
        </p:txBody>
      </p:sp>
      <p:sp>
        <p:nvSpPr>
          <p:cNvPr id="395" name="Google Shape;395;p3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03665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Welcome and Introductions</a:t>
            </a:r>
            <a:endParaRPr/>
          </a:p>
        </p:txBody>
      </p:sp>
      <p:sp>
        <p:nvSpPr>
          <p:cNvPr id="144" name="Google Shape;144;p4"/>
          <p:cNvSpPr txBox="1">
            <a:spLocks noGrp="1"/>
          </p:cNvSpPr>
          <p:nvPr>
            <p:ph type="body" idx="1"/>
          </p:nvPr>
        </p:nvSpPr>
        <p:spPr>
          <a:xfrm>
            <a:off x="656963" y="1990725"/>
            <a:ext cx="11203023" cy="4118050"/>
          </a:xfrm>
          <a:prstGeom prst="rect">
            <a:avLst/>
          </a:prstGeom>
          <a:noFill/>
          <a:ln>
            <a:noFill/>
          </a:ln>
        </p:spPr>
        <p:txBody>
          <a:bodyPr spcFirstLastPara="1" wrap="square" lIns="91425" tIns="45700" rIns="91425" bIns="45700" anchor="t" anchorCtr="0">
            <a:spAutoFit/>
          </a:bodyPr>
          <a:lstStyle/>
          <a:p>
            <a:pPr marL="363538" lvl="0" indent="-363538" algn="l" rtl="0">
              <a:lnSpc>
                <a:spcPct val="130000"/>
              </a:lnSpc>
              <a:spcBef>
                <a:spcPts val="0"/>
              </a:spcBef>
              <a:spcAft>
                <a:spcPts val="0"/>
              </a:spcAft>
              <a:buClr>
                <a:srgbClr val="000000"/>
              </a:buClr>
              <a:buSzPts val="2000"/>
              <a:buChar char="-"/>
            </a:pPr>
            <a:r>
              <a:rPr lang="en-US" sz="2000"/>
              <a:t>&lt;Insert name&gt;, &lt;highest ranked World Triathlon/ Continental Executive Board representative&gt;</a:t>
            </a:r>
            <a:endParaRPr/>
          </a:p>
          <a:p>
            <a:pPr marL="363538" lvl="0" indent="-363538" algn="l" rtl="0">
              <a:lnSpc>
                <a:spcPct val="130000"/>
              </a:lnSpc>
              <a:spcBef>
                <a:spcPts val="600"/>
              </a:spcBef>
              <a:spcAft>
                <a:spcPts val="0"/>
              </a:spcAft>
              <a:buClr>
                <a:srgbClr val="000000"/>
              </a:buClr>
              <a:buSzPts val="2000"/>
              <a:buChar char="-"/>
            </a:pPr>
            <a:r>
              <a:rPr lang="en-US" sz="2000"/>
              <a:t>&lt;Insert name&gt;, World Triathlon Team Leader </a:t>
            </a:r>
            <a:r>
              <a:rPr lang="en-US" sz="2000">
                <a:solidFill>
                  <a:schemeClr val="accent2"/>
                </a:solidFill>
              </a:rPr>
              <a:t>{if applicable}</a:t>
            </a:r>
            <a:endParaRPr/>
          </a:p>
          <a:p>
            <a:pPr marL="363538" lvl="0" indent="-363538" algn="l" rtl="0">
              <a:lnSpc>
                <a:spcPct val="130000"/>
              </a:lnSpc>
              <a:spcBef>
                <a:spcPts val="600"/>
              </a:spcBef>
              <a:spcAft>
                <a:spcPts val="0"/>
              </a:spcAft>
              <a:buClr>
                <a:srgbClr val="000000"/>
              </a:buClr>
              <a:buSzPts val="2000"/>
              <a:buChar char="-"/>
            </a:pPr>
            <a:r>
              <a:rPr lang="en-US" sz="2000"/>
              <a:t>&lt;Insert name&gt;, World Triathlon Technical Delegate</a:t>
            </a:r>
            <a:endParaRPr sz="2000"/>
          </a:p>
          <a:p>
            <a:pPr marL="363538" lvl="0" indent="-363538" algn="l" rtl="0">
              <a:lnSpc>
                <a:spcPct val="130000"/>
              </a:lnSpc>
              <a:spcBef>
                <a:spcPts val="600"/>
              </a:spcBef>
              <a:spcAft>
                <a:spcPts val="0"/>
              </a:spcAft>
              <a:buClr>
                <a:srgbClr val="000000"/>
              </a:buClr>
              <a:buSzPts val="2000"/>
              <a:buChar char="-"/>
            </a:pPr>
            <a:r>
              <a:rPr lang="en-US" sz="2000"/>
              <a:t>&lt;Insert name&gt;, World Triathlon Assistant Technical Delegate </a:t>
            </a:r>
            <a:r>
              <a:rPr lang="en-US" sz="2000">
                <a:solidFill>
                  <a:schemeClr val="accent2"/>
                </a:solidFill>
              </a:rPr>
              <a:t>{if applicable}</a:t>
            </a:r>
            <a:endParaRPr sz="2000"/>
          </a:p>
          <a:p>
            <a:pPr marL="363538" lvl="0" indent="-363538" algn="l" rtl="0">
              <a:lnSpc>
                <a:spcPct val="130000"/>
              </a:lnSpc>
              <a:spcBef>
                <a:spcPts val="600"/>
              </a:spcBef>
              <a:spcAft>
                <a:spcPts val="0"/>
              </a:spcAft>
              <a:buClr>
                <a:srgbClr val="000000"/>
              </a:buClr>
              <a:buSzPts val="2000"/>
              <a:buChar char="-"/>
            </a:pPr>
            <a:r>
              <a:rPr lang="en-US" sz="2000"/>
              <a:t>&lt;Insert name&gt;, World Triathlon Medical Delegate </a:t>
            </a:r>
            <a:r>
              <a:rPr lang="en-US" sz="2000">
                <a:solidFill>
                  <a:schemeClr val="accent2"/>
                </a:solidFill>
              </a:rPr>
              <a:t>{if applicable}</a:t>
            </a:r>
            <a:endParaRPr sz="2000"/>
          </a:p>
          <a:p>
            <a:pPr marL="363538" lvl="0" indent="-363538" algn="l" rtl="0">
              <a:lnSpc>
                <a:spcPct val="130000"/>
              </a:lnSpc>
              <a:spcBef>
                <a:spcPts val="600"/>
              </a:spcBef>
              <a:spcAft>
                <a:spcPts val="0"/>
              </a:spcAft>
              <a:buClr>
                <a:srgbClr val="000000"/>
              </a:buClr>
              <a:buSzPts val="2000"/>
              <a:buChar char="-"/>
            </a:pPr>
            <a:r>
              <a:rPr lang="en-US" sz="2000"/>
              <a:t>&lt;Insert name&gt;, World Triathlon Head Referee</a:t>
            </a:r>
            <a:endParaRPr/>
          </a:p>
          <a:p>
            <a:pPr marL="363538" lvl="0" indent="-363538" algn="l" rtl="0">
              <a:lnSpc>
                <a:spcPct val="130000"/>
              </a:lnSpc>
              <a:spcBef>
                <a:spcPts val="600"/>
              </a:spcBef>
              <a:spcAft>
                <a:spcPts val="0"/>
              </a:spcAft>
              <a:buClr>
                <a:srgbClr val="000000"/>
              </a:buClr>
              <a:buSzPts val="2000"/>
              <a:buChar char="-"/>
            </a:pPr>
            <a:r>
              <a:rPr lang="en-US" sz="2000"/>
              <a:t>&lt;Insert name&gt;, LOC Director</a:t>
            </a:r>
            <a:endParaRPr sz="2000"/>
          </a:p>
          <a:p>
            <a:pPr marL="363538" lvl="0" indent="-338138" algn="l" rtl="0">
              <a:lnSpc>
                <a:spcPct val="90000"/>
              </a:lnSpc>
              <a:spcBef>
                <a:spcPts val="600"/>
              </a:spcBef>
              <a:spcAft>
                <a:spcPts val="0"/>
              </a:spcAft>
              <a:buClr>
                <a:srgbClr val="000000"/>
              </a:buClr>
              <a:buSzPts val="400"/>
              <a:buNone/>
            </a:pPr>
            <a:endParaRPr sz="400">
              <a:solidFill>
                <a:srgbClr val="112E68"/>
              </a:solidFill>
            </a:endParaRPr>
          </a:p>
          <a:p>
            <a:pPr marL="0" lvl="0" indent="0" algn="l" rtl="0">
              <a:lnSpc>
                <a:spcPct val="90000"/>
              </a:lnSpc>
              <a:spcBef>
                <a:spcPts val="600"/>
              </a:spcBef>
              <a:spcAft>
                <a:spcPts val="0"/>
              </a:spcAft>
              <a:buClr>
                <a:schemeClr val="accent2"/>
              </a:buClr>
              <a:buSzPts val="2000"/>
              <a:buNone/>
            </a:pPr>
            <a:r>
              <a:rPr lang="en-US" sz="2000">
                <a:solidFill>
                  <a:schemeClr val="accent2"/>
                </a:solidFill>
              </a:rPr>
              <a:t>{comment – to be deleted: Insert the names of the officials that are attending the briefing and delete the rest}</a:t>
            </a:r>
            <a:endParaRPr/>
          </a:p>
        </p:txBody>
      </p:sp>
      <p:sp>
        <p:nvSpPr>
          <p:cNvPr id="145" name="Google Shape;145;p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4</a:t>
            </a:fld>
            <a:endParaRPr/>
          </a:p>
        </p:txBody>
      </p:sp>
      <p:sp>
        <p:nvSpPr>
          <p:cNvPr id="146" name="Google Shape;146;p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Run Course Map</a:t>
            </a:r>
            <a:endParaRPr sz="2400">
              <a:solidFill>
                <a:schemeClr val="accent2"/>
              </a:solidFill>
              <a:latin typeface="Arial"/>
              <a:ea typeface="Arial"/>
              <a:cs typeface="Arial"/>
              <a:sym typeface="Arial"/>
            </a:endParaRPr>
          </a:p>
        </p:txBody>
      </p:sp>
      <p:sp>
        <p:nvSpPr>
          <p:cNvPr id="402" name="Google Shape;402;p35"/>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403" name="Google Shape;403;p3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40</a:t>
            </a:fld>
            <a:endParaRPr/>
          </a:p>
        </p:txBody>
      </p:sp>
      <p:sp>
        <p:nvSpPr>
          <p:cNvPr id="404" name="Google Shape;404;p35"/>
          <p:cNvSpPr txBox="1"/>
          <p:nvPr/>
        </p:nvSpPr>
        <p:spPr>
          <a:xfrm>
            <a:off x="4090456" y="2814265"/>
            <a:ext cx="4011087" cy="122947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Trebuchet MS"/>
                <a:ea typeface="Trebuchet MS"/>
                <a:cs typeface="Trebuchet MS"/>
                <a:sym typeface="Trebuchet MS"/>
              </a:rPr>
              <a:t>Insert Run Course Map (show locations of aid station, lap counter, penalty box &amp; finish chute)</a:t>
            </a:r>
            <a:endParaRPr/>
          </a:p>
        </p:txBody>
      </p:sp>
      <p:sp>
        <p:nvSpPr>
          <p:cNvPr id="405" name="Google Shape;405;p3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Run Lap</a:t>
            </a:r>
            <a:endParaRPr sz="2400">
              <a:solidFill>
                <a:schemeClr val="accent2"/>
              </a:solidFill>
              <a:latin typeface="Arial"/>
              <a:ea typeface="Arial"/>
              <a:cs typeface="Arial"/>
              <a:sym typeface="Arial"/>
            </a:endParaRPr>
          </a:p>
        </p:txBody>
      </p:sp>
      <p:sp>
        <p:nvSpPr>
          <p:cNvPr id="411" name="Google Shape;411;p36"/>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412" name="Google Shape;412;p3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41</a:t>
            </a:fld>
            <a:endParaRPr/>
          </a:p>
        </p:txBody>
      </p:sp>
      <p:sp>
        <p:nvSpPr>
          <p:cNvPr id="413" name="Google Shape;413;p36"/>
          <p:cNvSpPr txBox="1"/>
          <p:nvPr/>
        </p:nvSpPr>
        <p:spPr>
          <a:xfrm>
            <a:off x="4090456" y="2814265"/>
            <a:ext cx="4011087" cy="122947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Trebuchet MS"/>
                <a:ea typeface="Trebuchet MS"/>
                <a:cs typeface="Trebuchet MS"/>
                <a:sym typeface="Trebuchet MS"/>
              </a:rPr>
              <a:t>Insert Run Course Map (clarify if the athletes will be passing through the TZ on every lap)</a:t>
            </a:r>
            <a:endParaRPr/>
          </a:p>
        </p:txBody>
      </p:sp>
      <p:sp>
        <p:nvSpPr>
          <p:cNvPr id="414" name="Google Shape;414;p3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Finish</a:t>
            </a:r>
            <a:endParaRPr sz="2400">
              <a:solidFill>
                <a:schemeClr val="accent2"/>
              </a:solidFill>
              <a:latin typeface="Arial"/>
              <a:ea typeface="Arial"/>
              <a:cs typeface="Arial"/>
              <a:sym typeface="Arial"/>
            </a:endParaRPr>
          </a:p>
        </p:txBody>
      </p:sp>
      <p:sp>
        <p:nvSpPr>
          <p:cNvPr id="420" name="Google Shape;420;p37"/>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421" name="Google Shape;421;p3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42</a:t>
            </a:fld>
            <a:endParaRPr/>
          </a:p>
        </p:txBody>
      </p:sp>
      <p:sp>
        <p:nvSpPr>
          <p:cNvPr id="422" name="Google Shape;422;p37"/>
          <p:cNvSpPr txBox="1"/>
          <p:nvPr/>
        </p:nvSpPr>
        <p:spPr>
          <a:xfrm>
            <a:off x="4090456" y="2814265"/>
            <a:ext cx="4011087" cy="122947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Trebuchet MS"/>
                <a:ea typeface="Trebuchet MS"/>
                <a:cs typeface="Trebuchet MS"/>
                <a:sym typeface="Trebuchet MS"/>
              </a:rPr>
              <a:t>Insert Finish map to show the way into the finish chute</a:t>
            </a:r>
            <a:endParaRPr/>
          </a:p>
        </p:txBody>
      </p:sp>
      <p:sp>
        <p:nvSpPr>
          <p:cNvPr id="423" name="Google Shape;423;p3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Run </a:t>
            </a:r>
            <a:r>
              <a:rPr lang="en-US" sz="3200" dirty="0"/>
              <a:t>Penalty Box</a:t>
            </a:r>
            <a:endParaRPr sz="2400" dirty="0">
              <a:solidFill>
                <a:schemeClr val="accent2"/>
              </a:solidFill>
              <a:latin typeface="Arial"/>
              <a:ea typeface="Arial"/>
              <a:cs typeface="Arial"/>
              <a:sym typeface="Arial"/>
            </a:endParaRPr>
          </a:p>
        </p:txBody>
      </p:sp>
      <p:sp>
        <p:nvSpPr>
          <p:cNvPr id="429" name="Google Shape;429;p38"/>
          <p:cNvSpPr txBox="1">
            <a:spLocks noGrp="1"/>
          </p:cNvSpPr>
          <p:nvPr>
            <p:ph type="body" idx="1"/>
          </p:nvPr>
        </p:nvSpPr>
        <p:spPr>
          <a:xfrm>
            <a:off x="656964" y="1647826"/>
            <a:ext cx="11060904" cy="4478149"/>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en-US" sz="2000" dirty="0"/>
              <a:t>Start infringements will be served in T1</a:t>
            </a:r>
            <a:br>
              <a:rPr lang="en-US" sz="2000" dirty="0"/>
            </a:br>
            <a:r>
              <a:rPr lang="en-US" sz="2000" dirty="0"/>
              <a:t>Swim, T1, Bike, T2 and Run Infringements will be served in Run </a:t>
            </a:r>
            <a:endParaRPr dirty="0"/>
          </a:p>
          <a:p>
            <a:pPr marL="363538" lvl="0" indent="-363538" algn="l" rtl="0">
              <a:lnSpc>
                <a:spcPct val="100000"/>
              </a:lnSpc>
              <a:spcBef>
                <a:spcPts val="900"/>
              </a:spcBef>
              <a:spcAft>
                <a:spcPts val="0"/>
              </a:spcAft>
              <a:buClr>
                <a:srgbClr val="000000"/>
              </a:buClr>
              <a:buSzPts val="2000"/>
              <a:buChar char="-"/>
            </a:pPr>
            <a:r>
              <a:rPr lang="en-US" sz="2000" b="1" dirty="0"/>
              <a:t>Location: </a:t>
            </a:r>
            <a:r>
              <a:rPr lang="en-US" sz="2000" dirty="0"/>
              <a:t>	</a:t>
            </a:r>
            <a:r>
              <a:rPr lang="en-US" sz="2000" dirty="0">
                <a:solidFill>
                  <a:schemeClr val="accent2"/>
                </a:solidFill>
              </a:rPr>
              <a:t> {include the exact location} </a:t>
            </a:r>
            <a:r>
              <a:rPr lang="en-US" sz="2000" dirty="0"/>
              <a:t>m before the Transition Area</a:t>
            </a:r>
            <a:endParaRPr dirty="0"/>
          </a:p>
          <a:p>
            <a:pPr marL="363538" lvl="0" indent="-363538" algn="l" rtl="0">
              <a:lnSpc>
                <a:spcPct val="100000"/>
              </a:lnSpc>
              <a:spcBef>
                <a:spcPts val="900"/>
              </a:spcBef>
              <a:spcAft>
                <a:spcPts val="0"/>
              </a:spcAft>
              <a:buClr>
                <a:srgbClr val="000000"/>
              </a:buClr>
              <a:buSzPts val="2000"/>
              <a:buChar char="-"/>
            </a:pPr>
            <a:r>
              <a:rPr lang="en-US" sz="2000" b="1" dirty="0"/>
              <a:t>Information: </a:t>
            </a:r>
            <a:r>
              <a:rPr lang="en-US" sz="2000" dirty="0"/>
              <a:t>White board to show race numbers and letters to indicate violations</a:t>
            </a:r>
            <a:endParaRPr dirty="0"/>
          </a:p>
          <a:p>
            <a:pPr marL="363538" lvl="0" indent="-363538" algn="l" rtl="0">
              <a:lnSpc>
                <a:spcPct val="100000"/>
              </a:lnSpc>
              <a:spcBef>
                <a:spcPts val="900"/>
              </a:spcBef>
              <a:spcAft>
                <a:spcPts val="0"/>
              </a:spcAft>
              <a:buClr>
                <a:srgbClr val="000000"/>
              </a:buClr>
              <a:buSzPts val="2000"/>
              <a:buChar char="-"/>
            </a:pPr>
            <a:r>
              <a:rPr lang="en-US" sz="2000" dirty="0"/>
              <a:t>(Athletes need to read the board – coaches are advised to check and inform their athletes)</a:t>
            </a:r>
            <a:endParaRPr dirty="0"/>
          </a:p>
          <a:p>
            <a:pPr marL="363538" lvl="0" indent="-363538" algn="l" rtl="0">
              <a:lnSpc>
                <a:spcPct val="100000"/>
              </a:lnSpc>
              <a:spcBef>
                <a:spcPts val="900"/>
              </a:spcBef>
              <a:spcAft>
                <a:spcPts val="0"/>
              </a:spcAft>
              <a:buClr>
                <a:srgbClr val="000000"/>
              </a:buClr>
              <a:buSzPts val="2000"/>
              <a:buChar char="-"/>
            </a:pPr>
            <a:r>
              <a:rPr lang="en-US" sz="2000" b="1" dirty="0"/>
              <a:t>Procedure: </a:t>
            </a:r>
            <a:r>
              <a:rPr lang="en-US" sz="2000" dirty="0"/>
              <a:t>	</a:t>
            </a:r>
            <a:r>
              <a:rPr lang="en-US" sz="2000" dirty="0">
                <a:solidFill>
                  <a:schemeClr val="accent2"/>
                </a:solidFill>
              </a:rPr>
              <a:t>{include the exact seconds} </a:t>
            </a:r>
            <a:r>
              <a:rPr lang="en-US" sz="2000" dirty="0"/>
              <a:t>time penalty served on any lap of the run</a:t>
            </a:r>
            <a:endParaRPr dirty="0"/>
          </a:p>
          <a:p>
            <a:pPr marL="0" lvl="0" indent="0" algn="l" rtl="0">
              <a:lnSpc>
                <a:spcPct val="100000"/>
              </a:lnSpc>
              <a:spcBef>
                <a:spcPts val="900"/>
              </a:spcBef>
              <a:spcAft>
                <a:spcPts val="0"/>
              </a:spcAft>
              <a:buClr>
                <a:schemeClr val="dk1"/>
              </a:buClr>
              <a:buSzPts val="2000"/>
              <a:buNone/>
            </a:pPr>
            <a:r>
              <a:rPr lang="en-US" sz="2000" dirty="0">
                <a:solidFill>
                  <a:schemeClr val="dk1"/>
                </a:solidFill>
              </a:rPr>
              <a:t>Penalties must be posted prior to the last lap on the run. Any penalties following that point will be served on the spot.</a:t>
            </a:r>
            <a:endParaRPr dirty="0"/>
          </a:p>
          <a:p>
            <a:pPr marL="0" lvl="0" indent="0" algn="l" rtl="0">
              <a:lnSpc>
                <a:spcPct val="100000"/>
              </a:lnSpc>
              <a:spcBef>
                <a:spcPts val="900"/>
              </a:spcBef>
              <a:spcAft>
                <a:spcPts val="0"/>
              </a:spcAft>
              <a:buClr>
                <a:schemeClr val="dk1"/>
              </a:buClr>
              <a:buSzPts val="2000"/>
              <a:buNone/>
            </a:pPr>
            <a:r>
              <a:rPr lang="en-US" sz="2000" dirty="0">
                <a:solidFill>
                  <a:schemeClr val="dk1"/>
                </a:solidFill>
              </a:rPr>
              <a:t>Athletes have the option to decide whether to stop at the penalty box and serve the penalty or continue to the finish. Not stopping will result in DSQ on crossing the finish line. The athlete </a:t>
            </a:r>
            <a:br>
              <a:rPr lang="en-US" sz="2000" dirty="0">
                <a:solidFill>
                  <a:schemeClr val="dk1"/>
                </a:solidFill>
              </a:rPr>
            </a:br>
            <a:r>
              <a:rPr lang="en-US" sz="2000" dirty="0">
                <a:solidFill>
                  <a:schemeClr val="dk1"/>
                </a:solidFill>
              </a:rPr>
              <a:t>may then protest the penalty. Evidence will only be made available if an </a:t>
            </a:r>
            <a:br>
              <a:rPr lang="en-US" sz="2000" dirty="0">
                <a:solidFill>
                  <a:schemeClr val="dk1"/>
                </a:solidFill>
              </a:rPr>
            </a:br>
            <a:r>
              <a:rPr lang="en-US" sz="2000" dirty="0">
                <a:solidFill>
                  <a:schemeClr val="dk1"/>
                </a:solidFill>
              </a:rPr>
              <a:t>protest is filed.</a:t>
            </a:r>
            <a:endParaRPr dirty="0"/>
          </a:p>
        </p:txBody>
      </p:sp>
      <p:sp>
        <p:nvSpPr>
          <p:cNvPr id="430" name="Google Shape;430;p3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43</a:t>
            </a:fld>
            <a:endParaRPr/>
          </a:p>
        </p:txBody>
      </p:sp>
      <p:sp>
        <p:nvSpPr>
          <p:cNvPr id="431" name="Google Shape;431;p3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Run </a:t>
            </a:r>
            <a:r>
              <a:rPr lang="en-US" sz="3200"/>
              <a:t>Penalty Box</a:t>
            </a:r>
            <a:endParaRPr sz="2400">
              <a:solidFill>
                <a:schemeClr val="accent2"/>
              </a:solidFill>
              <a:latin typeface="Arial"/>
              <a:ea typeface="Arial"/>
              <a:cs typeface="Arial"/>
              <a:sym typeface="Arial"/>
            </a:endParaRPr>
          </a:p>
        </p:txBody>
      </p:sp>
      <p:sp>
        <p:nvSpPr>
          <p:cNvPr id="437" name="Google Shape;437;p39"/>
          <p:cNvSpPr txBox="1">
            <a:spLocks noGrp="1"/>
          </p:cNvSpPr>
          <p:nvPr>
            <p:ph type="body" idx="1"/>
          </p:nvPr>
        </p:nvSpPr>
        <p:spPr>
          <a:xfrm>
            <a:off x="656964" y="1647826"/>
            <a:ext cx="11060904" cy="3687163"/>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0"/>
              </a:spcAft>
              <a:buClr>
                <a:srgbClr val="000000"/>
              </a:buClr>
              <a:buSzPts val="2400"/>
              <a:buNone/>
            </a:pPr>
            <a:r>
              <a:rPr lang="en-US" b="1"/>
              <a:t>Rule interpretation</a:t>
            </a:r>
            <a:endParaRPr/>
          </a:p>
          <a:p>
            <a:pPr marL="363538" lvl="0" indent="-363538" algn="l" rtl="0">
              <a:lnSpc>
                <a:spcPct val="100000"/>
              </a:lnSpc>
              <a:spcBef>
                <a:spcPts val="600"/>
              </a:spcBef>
              <a:spcAft>
                <a:spcPts val="0"/>
              </a:spcAft>
              <a:buClr>
                <a:srgbClr val="000000"/>
              </a:buClr>
              <a:buSzPts val="2000"/>
              <a:buChar char="-"/>
            </a:pPr>
            <a:r>
              <a:rPr lang="en-US" sz="2000" b="1"/>
              <a:t>Mount after the mount line: </a:t>
            </a:r>
            <a:r>
              <a:rPr lang="en-US" sz="2000"/>
              <a:t>An athlete’s foot must contact the ground past the mount line, before the athlete mounts the bike. If this contact doesn’t occur, it is considered an infringement of the rules </a:t>
            </a:r>
            <a:r>
              <a:rPr lang="en-US" sz="2000" b="1"/>
              <a:t>(M).</a:t>
            </a:r>
            <a:endParaRPr/>
          </a:p>
          <a:p>
            <a:pPr marL="363538" lvl="0" indent="-363538" algn="l" rtl="0">
              <a:lnSpc>
                <a:spcPct val="100000"/>
              </a:lnSpc>
              <a:spcBef>
                <a:spcPts val="900"/>
              </a:spcBef>
              <a:spcAft>
                <a:spcPts val="0"/>
              </a:spcAft>
              <a:buClr>
                <a:srgbClr val="000000"/>
              </a:buClr>
              <a:buSzPts val="2000"/>
              <a:buChar char="-"/>
            </a:pPr>
            <a:r>
              <a:rPr lang="en-US" sz="2000" b="1"/>
              <a:t>Dismount before the dismount line</a:t>
            </a:r>
            <a:r>
              <a:rPr lang="en-US" sz="2000"/>
              <a:t>: An athlete’s foot must contact the ground before the dismount line after the athlete dismounts the bike. If this contact doesn’t occur, it is considered an infringement of the rules </a:t>
            </a:r>
            <a:r>
              <a:rPr lang="en-US" sz="2000" b="1"/>
              <a:t>(D).</a:t>
            </a:r>
            <a:endParaRPr/>
          </a:p>
          <a:p>
            <a:pPr marL="363538" lvl="0" indent="-363538" algn="l" rtl="0">
              <a:lnSpc>
                <a:spcPct val="100000"/>
              </a:lnSpc>
              <a:spcBef>
                <a:spcPts val="900"/>
              </a:spcBef>
              <a:spcAft>
                <a:spcPts val="0"/>
              </a:spcAft>
              <a:buClr>
                <a:srgbClr val="000000"/>
              </a:buClr>
              <a:buSzPts val="2000"/>
              <a:buChar char="-"/>
            </a:pPr>
            <a:r>
              <a:rPr lang="en-US" sz="2000" b="1"/>
              <a:t>Discharge or store your equipment inside your designated area</a:t>
            </a:r>
            <a:r>
              <a:rPr lang="en-US" sz="2000"/>
              <a:t>: Leaving the equipment (swim cap, goggles, helmet, etc.) in the designated box. If leaving the equipment outside the box, it is considered an infringement of the rules </a:t>
            </a:r>
            <a:r>
              <a:rPr lang="en-US" sz="2000" b="1"/>
              <a:t>(E).</a:t>
            </a:r>
            <a:endParaRPr/>
          </a:p>
        </p:txBody>
      </p:sp>
      <p:sp>
        <p:nvSpPr>
          <p:cNvPr id="438" name="Google Shape;438;p3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44</a:t>
            </a:fld>
            <a:endParaRPr/>
          </a:p>
        </p:txBody>
      </p:sp>
      <p:sp>
        <p:nvSpPr>
          <p:cNvPr id="439" name="Google Shape;439;p3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Run </a:t>
            </a:r>
            <a:r>
              <a:rPr lang="en-US" sz="3200"/>
              <a:t>Penalty Box</a:t>
            </a:r>
            <a:endParaRPr sz="2400">
              <a:solidFill>
                <a:schemeClr val="accent2"/>
              </a:solidFill>
              <a:latin typeface="Arial"/>
              <a:ea typeface="Arial"/>
              <a:cs typeface="Arial"/>
              <a:sym typeface="Arial"/>
            </a:endParaRPr>
          </a:p>
        </p:txBody>
      </p:sp>
      <p:sp>
        <p:nvSpPr>
          <p:cNvPr id="445" name="Google Shape;445;p40"/>
          <p:cNvSpPr txBox="1">
            <a:spLocks noGrp="1"/>
          </p:cNvSpPr>
          <p:nvPr>
            <p:ph type="body" idx="1"/>
          </p:nvPr>
        </p:nvSpPr>
        <p:spPr>
          <a:xfrm>
            <a:off x="656964" y="1647826"/>
            <a:ext cx="11060904" cy="2849947"/>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0"/>
              </a:spcAft>
              <a:buClr>
                <a:srgbClr val="000000"/>
              </a:buClr>
              <a:buSzPts val="2400"/>
              <a:buNone/>
            </a:pPr>
            <a:r>
              <a:rPr lang="en-US" b="1" dirty="0"/>
              <a:t>Violations Abbreviations:</a:t>
            </a:r>
            <a:endParaRPr dirty="0"/>
          </a:p>
          <a:p>
            <a:pPr marL="363538" lvl="0" indent="-211138" algn="l" rtl="0">
              <a:lnSpc>
                <a:spcPct val="140000"/>
              </a:lnSpc>
              <a:spcBef>
                <a:spcPts val="600"/>
              </a:spcBef>
              <a:spcAft>
                <a:spcPts val="0"/>
              </a:spcAft>
              <a:buClr>
                <a:srgbClr val="000000"/>
              </a:buClr>
              <a:buSzPts val="2400"/>
              <a:buNone/>
            </a:pPr>
            <a:endParaRPr lang="fr-CH" dirty="0"/>
          </a:p>
          <a:p>
            <a:pPr marL="363538" lvl="0" indent="-211138" algn="l" rtl="0">
              <a:lnSpc>
                <a:spcPct val="140000"/>
              </a:lnSpc>
              <a:spcBef>
                <a:spcPts val="600"/>
              </a:spcBef>
              <a:spcAft>
                <a:spcPts val="0"/>
              </a:spcAft>
              <a:buClr>
                <a:srgbClr val="000000"/>
              </a:buClr>
              <a:buSzPts val="2400"/>
              <a:buNone/>
            </a:pPr>
            <a:endParaRPr dirty="0"/>
          </a:p>
          <a:p>
            <a:pPr marL="363538" lvl="0" indent="-211138" algn="l" rtl="0">
              <a:lnSpc>
                <a:spcPct val="140000"/>
              </a:lnSpc>
              <a:spcBef>
                <a:spcPts val="600"/>
              </a:spcBef>
              <a:spcAft>
                <a:spcPts val="0"/>
              </a:spcAft>
              <a:buClr>
                <a:srgbClr val="000000"/>
              </a:buClr>
              <a:buSzPts val="2400"/>
              <a:buNone/>
            </a:pPr>
            <a:endParaRPr dirty="0"/>
          </a:p>
          <a:p>
            <a:pPr marL="0" lvl="0" indent="0" algn="l" rtl="0">
              <a:lnSpc>
                <a:spcPct val="140000"/>
              </a:lnSpc>
              <a:spcBef>
                <a:spcPts val="600"/>
              </a:spcBef>
              <a:spcAft>
                <a:spcPts val="0"/>
              </a:spcAft>
              <a:buClr>
                <a:srgbClr val="000000"/>
              </a:buClr>
              <a:buSzPts val="2000"/>
              <a:buNone/>
            </a:pPr>
            <a:r>
              <a:rPr lang="en-US" sz="2000" dirty="0"/>
              <a:t>For example:</a:t>
            </a:r>
            <a:endParaRPr dirty="0"/>
          </a:p>
        </p:txBody>
      </p:sp>
      <p:sp>
        <p:nvSpPr>
          <p:cNvPr id="446" name="Google Shape;446;p4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45</a:t>
            </a:fld>
            <a:endParaRPr/>
          </a:p>
        </p:txBody>
      </p:sp>
      <p:sp>
        <p:nvSpPr>
          <p:cNvPr id="447" name="Google Shape;447;p4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graphicFrame>
        <p:nvGraphicFramePr>
          <p:cNvPr id="449" name="Google Shape;449;p40"/>
          <p:cNvGraphicFramePr/>
          <p:nvPr/>
        </p:nvGraphicFramePr>
        <p:xfrm>
          <a:off x="965200" y="4637265"/>
          <a:ext cx="10261600" cy="1036340"/>
        </p:xfrm>
        <a:graphic>
          <a:graphicData uri="http://schemas.openxmlformats.org/drawingml/2006/table">
            <a:tbl>
              <a:tblPr firstRow="1" bandRow="1">
                <a:noFill/>
                <a:tableStyleId>{F911959F-20C6-4666-9E25-660ADA047723}</a:tableStyleId>
              </a:tblPr>
              <a:tblGrid>
                <a:gridCol w="1761050">
                  <a:extLst>
                    <a:ext uri="{9D8B030D-6E8A-4147-A177-3AD203B41FA5}">
                      <a16:colId xmlns:a16="http://schemas.microsoft.com/office/drawing/2014/main" val="20000"/>
                    </a:ext>
                  </a:extLst>
                </a:gridCol>
                <a:gridCol w="8500550">
                  <a:extLst>
                    <a:ext uri="{9D8B030D-6E8A-4147-A177-3AD203B41FA5}">
                      <a16:colId xmlns:a16="http://schemas.microsoft.com/office/drawing/2014/main" val="20001"/>
                    </a:ext>
                  </a:extLst>
                </a:gridCol>
              </a:tblGrid>
              <a:tr h="290225">
                <a:tc>
                  <a:txBody>
                    <a:bodyPr/>
                    <a:lstStyle/>
                    <a:p>
                      <a:pPr marL="0" marR="0" lvl="0" indent="0" algn="l" rtl="0">
                        <a:spcBef>
                          <a:spcPts val="0"/>
                        </a:spcBef>
                        <a:spcAft>
                          <a:spcPts val="0"/>
                        </a:spcAft>
                        <a:buNone/>
                      </a:pPr>
                      <a:r>
                        <a:rPr lang="en-US" sz="2000" b="1">
                          <a:solidFill>
                            <a:srgbClr val="000000"/>
                          </a:solidFill>
                        </a:rPr>
                        <a:t>12 D</a:t>
                      </a:r>
                      <a:endParaRPr sz="2000" b="1">
                        <a:solidFill>
                          <a:srgbClr val="000000"/>
                        </a:solidFill>
                      </a:endParaRPr>
                    </a:p>
                  </a:txBody>
                  <a:tcPr marL="91450" marR="91450" marT="45725" marB="45725"/>
                </a:tc>
                <a:tc>
                  <a:txBody>
                    <a:bodyPr/>
                    <a:lstStyle/>
                    <a:p>
                      <a:pPr marL="0" marR="0" lvl="0" indent="0" algn="l" rtl="0">
                        <a:spcBef>
                          <a:spcPts val="0"/>
                        </a:spcBef>
                        <a:spcAft>
                          <a:spcPts val="0"/>
                        </a:spcAft>
                        <a:buNone/>
                      </a:pPr>
                      <a:r>
                        <a:rPr lang="en-US" sz="1800">
                          <a:solidFill>
                            <a:srgbClr val="000000"/>
                          </a:solidFill>
                        </a:rPr>
                        <a:t>athlete #12 received a time penalty for a dismount line violation</a:t>
                      </a:r>
                      <a:endParaRPr sz="1800">
                        <a:solidFill>
                          <a:srgbClr val="000000"/>
                        </a:solidFi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000" b="1">
                          <a:solidFill>
                            <a:srgbClr val="000000"/>
                          </a:solidFill>
                          <a:latin typeface="Arial"/>
                          <a:ea typeface="Arial"/>
                          <a:cs typeface="Arial"/>
                          <a:sym typeface="Arial"/>
                        </a:rPr>
                        <a:t>12x2 ME</a:t>
                      </a:r>
                      <a:endParaRPr sz="2000" b="1">
                        <a:solidFill>
                          <a:srgbClr val="000000"/>
                        </a:solidFill>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800" dirty="0">
                          <a:solidFill>
                            <a:srgbClr val="000000"/>
                          </a:solidFill>
                        </a:rPr>
                        <a:t>athlete #12 received 2-time penalties for mount line and equipment outside the box violations</a:t>
                      </a:r>
                      <a:endParaRPr sz="1800" dirty="0">
                        <a:solidFill>
                          <a:srgbClr val="000000"/>
                        </a:solidFill>
                      </a:endParaRPr>
                    </a:p>
                  </a:txBody>
                  <a:tcPr marL="91450" marR="91450" marT="45725" marB="45725"/>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92A84B41-AB76-C577-508B-E1803EA56555}"/>
              </a:ext>
            </a:extLst>
          </p:cNvPr>
          <p:cNvSpPr txBox="1"/>
          <p:nvPr/>
        </p:nvSpPr>
        <p:spPr>
          <a:xfrm>
            <a:off x="405353" y="2465109"/>
            <a:ext cx="10821447" cy="1451728"/>
          </a:xfrm>
          <a:prstGeom prst="rect">
            <a:avLst/>
          </a:prstGeom>
          <a:noFill/>
        </p:spPr>
        <p:txBody>
          <a:bodyPr wrap="square" rtlCol="0">
            <a:spAutoFit/>
          </a:bodyPr>
          <a:lstStyle/>
          <a:p>
            <a:endParaRPr lang="fr-CH" dirty="0"/>
          </a:p>
        </p:txBody>
      </p:sp>
      <p:graphicFrame>
        <p:nvGraphicFramePr>
          <p:cNvPr id="3" name="Google Shape;448;p40">
            <a:extLst>
              <a:ext uri="{FF2B5EF4-FFF2-40B4-BE49-F238E27FC236}">
                <a16:creationId xmlns:a16="http://schemas.microsoft.com/office/drawing/2014/main" id="{93D39022-6BAB-19CC-4A05-1A73549CE3A4}"/>
              </a:ext>
            </a:extLst>
          </p:cNvPr>
          <p:cNvGraphicFramePr/>
          <p:nvPr>
            <p:extLst>
              <p:ext uri="{D42A27DB-BD31-4B8C-83A1-F6EECF244321}">
                <p14:modId xmlns:p14="http://schemas.microsoft.com/office/powerpoint/2010/main" val="3301627403"/>
              </p:ext>
            </p:extLst>
          </p:nvPr>
        </p:nvGraphicFramePr>
        <p:xfrm>
          <a:off x="763572" y="2300972"/>
          <a:ext cx="10591014" cy="1585000"/>
        </p:xfrm>
        <a:graphic>
          <a:graphicData uri="http://schemas.openxmlformats.org/drawingml/2006/table">
            <a:tbl>
              <a:tblPr firstRow="1" bandRow="1">
                <a:noFill/>
                <a:tableStyleId>{F911959F-20C6-4666-9E25-660ADA047723}</a:tableStyleId>
              </a:tblPr>
              <a:tblGrid>
                <a:gridCol w="3524432">
                  <a:extLst>
                    <a:ext uri="{9D8B030D-6E8A-4147-A177-3AD203B41FA5}">
                      <a16:colId xmlns:a16="http://schemas.microsoft.com/office/drawing/2014/main" val="20000"/>
                    </a:ext>
                  </a:extLst>
                </a:gridCol>
                <a:gridCol w="1522458">
                  <a:extLst>
                    <a:ext uri="{9D8B030D-6E8A-4147-A177-3AD203B41FA5}">
                      <a16:colId xmlns:a16="http://schemas.microsoft.com/office/drawing/2014/main" val="20001"/>
                    </a:ext>
                  </a:extLst>
                </a:gridCol>
                <a:gridCol w="529551">
                  <a:extLst>
                    <a:ext uri="{9D8B030D-6E8A-4147-A177-3AD203B41FA5}">
                      <a16:colId xmlns:a16="http://schemas.microsoft.com/office/drawing/2014/main" val="20002"/>
                    </a:ext>
                  </a:extLst>
                </a:gridCol>
                <a:gridCol w="3640661">
                  <a:extLst>
                    <a:ext uri="{9D8B030D-6E8A-4147-A177-3AD203B41FA5}">
                      <a16:colId xmlns:a16="http://schemas.microsoft.com/office/drawing/2014/main" val="20003"/>
                    </a:ext>
                  </a:extLst>
                </a:gridCol>
                <a:gridCol w="1373912">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2000" b="1" dirty="0">
                          <a:solidFill>
                            <a:srgbClr val="000000"/>
                          </a:solidFill>
                        </a:rPr>
                        <a:t>Dismount Line</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2000" dirty="0">
                          <a:solidFill>
                            <a:srgbClr val="000000"/>
                          </a:solidFill>
                        </a:rPr>
                        <a:t>D</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0" marR="0" lvl="0" indent="0" algn="l" rtl="0">
                        <a:spcBef>
                          <a:spcPts val="0"/>
                        </a:spcBef>
                        <a:spcAft>
                          <a:spcPts val="0"/>
                        </a:spcAft>
                        <a:buNone/>
                      </a:pP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lvl="0" indent="0" algn="l" rtl="0">
                        <a:spcBef>
                          <a:spcPts val="0"/>
                        </a:spcBef>
                        <a:spcAft>
                          <a:spcPts val="0"/>
                        </a:spcAft>
                        <a:buNone/>
                      </a:pPr>
                      <a:r>
                        <a:rPr lang="en-US" sz="2000" b="1" u="none" strike="noStrike" cap="none" dirty="0">
                          <a:solidFill>
                            <a:srgbClr val="000000"/>
                          </a:solidFill>
                        </a:rPr>
                        <a:t>Littering</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0000"/>
                          </a:solidFill>
                        </a:rPr>
                        <a:t>L</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037783"/>
                  </a:ext>
                </a:extLst>
              </a:tr>
              <a:tr h="370850">
                <a:tc>
                  <a:txBody>
                    <a:bodyPr/>
                    <a:lstStyle/>
                    <a:p>
                      <a:pPr marL="0" marR="0" lvl="0" indent="0" algn="l" rtl="0">
                        <a:spcBef>
                          <a:spcPts val="0"/>
                        </a:spcBef>
                        <a:spcAft>
                          <a:spcPts val="0"/>
                        </a:spcAft>
                        <a:buNone/>
                      </a:pPr>
                      <a:r>
                        <a:rPr lang="en-US" sz="2000" b="1" dirty="0">
                          <a:solidFill>
                            <a:srgbClr val="000000"/>
                          </a:solidFill>
                        </a:rPr>
                        <a:t>Mount Line</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2000" dirty="0">
                          <a:solidFill>
                            <a:srgbClr val="000000"/>
                          </a:solidFill>
                        </a:rPr>
                        <a:t>M</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l" rtl="0">
                        <a:spcBef>
                          <a:spcPts val="0"/>
                        </a:spcBef>
                        <a:spcAft>
                          <a:spcPts val="0"/>
                        </a:spcAft>
                        <a:buNone/>
                      </a:pPr>
                      <a:endParaRPr sz="2000" dirty="0">
                        <a:solidFill>
                          <a:srgbClr val="000000"/>
                        </a:solidFill>
                      </a:endParaRPr>
                    </a:p>
                  </a:txBody>
                  <a:tcPr marL="91450" marR="91450" marT="45725" marB="45725"/>
                </a:tc>
                <a:tc>
                  <a:txBody>
                    <a:bodyPr/>
                    <a:lstStyle/>
                    <a:p>
                      <a:pPr marL="0" marR="0" lvl="0" indent="0" algn="l" rtl="0">
                        <a:spcBef>
                          <a:spcPts val="0"/>
                        </a:spcBef>
                        <a:spcAft>
                          <a:spcPts val="0"/>
                        </a:spcAft>
                        <a:buNone/>
                      </a:pPr>
                      <a:r>
                        <a:rPr lang="en-US" sz="2000" b="1" dirty="0">
                          <a:solidFill>
                            <a:srgbClr val="000000"/>
                          </a:solidFill>
                        </a:rPr>
                        <a:t>Equipment outside the box</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0000"/>
                          </a:solidFill>
                        </a:rPr>
                        <a:t>E</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000" b="1" dirty="0">
                          <a:solidFill>
                            <a:srgbClr val="000000"/>
                          </a:solidFill>
                        </a:rPr>
                        <a:t>Swim Behavior</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2000" dirty="0">
                          <a:solidFill>
                            <a:srgbClr val="000000"/>
                          </a:solidFill>
                        </a:rPr>
                        <a:t>S</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l" rtl="0">
                        <a:spcBef>
                          <a:spcPts val="0"/>
                        </a:spcBef>
                        <a:spcAft>
                          <a:spcPts val="0"/>
                        </a:spcAft>
                        <a:buNone/>
                      </a:pPr>
                      <a:endParaRPr sz="2000" dirty="0">
                        <a:solidFill>
                          <a:srgbClr val="000000"/>
                        </a:solidFill>
                      </a:endParaRPr>
                    </a:p>
                  </a:txBody>
                  <a:tcPr marL="91450" marR="91450" marT="45725" marB="45725"/>
                </a:tc>
                <a:tc>
                  <a:txBody>
                    <a:bodyPr/>
                    <a:lstStyle/>
                    <a:p>
                      <a:pPr marL="0" marR="0" lvl="0" indent="0" algn="l" rtl="0">
                        <a:spcBef>
                          <a:spcPts val="0"/>
                        </a:spcBef>
                        <a:spcAft>
                          <a:spcPts val="0"/>
                        </a:spcAft>
                        <a:buNone/>
                      </a:pPr>
                      <a:r>
                        <a:rPr lang="en-US" sz="2000" b="1" dirty="0">
                          <a:solidFill>
                            <a:srgbClr val="000000"/>
                          </a:solidFill>
                        </a:rPr>
                        <a:t>Bike Behavior</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0000"/>
                          </a:solidFill>
                        </a:rPr>
                        <a:t>B</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000" b="1" dirty="0">
                          <a:solidFill>
                            <a:srgbClr val="000000"/>
                          </a:solidFill>
                        </a:rPr>
                        <a:t>Run Behavior</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2000" dirty="0">
                          <a:solidFill>
                            <a:srgbClr val="000000"/>
                          </a:solidFill>
                        </a:rPr>
                        <a:t>R</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l" rtl="0">
                        <a:spcBef>
                          <a:spcPts val="0"/>
                        </a:spcBef>
                        <a:spcAft>
                          <a:spcPts val="0"/>
                        </a:spcAft>
                        <a:buNone/>
                      </a:pPr>
                      <a:endParaRPr sz="2000" dirty="0">
                        <a:solidFill>
                          <a:srgbClr val="000000"/>
                        </a:solidFill>
                      </a:endParaRPr>
                    </a:p>
                  </a:txBody>
                  <a:tcPr marL="91450" marR="91450" marT="45725" marB="45725"/>
                </a:tc>
                <a:tc>
                  <a:txBody>
                    <a:bodyPr/>
                    <a:lstStyle/>
                    <a:p>
                      <a:pPr marL="0" marR="0" lvl="0" indent="0" algn="l" rtl="0">
                        <a:spcBef>
                          <a:spcPts val="0"/>
                        </a:spcBef>
                        <a:spcAft>
                          <a:spcPts val="0"/>
                        </a:spcAft>
                        <a:buNone/>
                      </a:pPr>
                      <a:r>
                        <a:rPr lang="en-US" sz="2000" b="1" dirty="0">
                          <a:solidFill>
                            <a:srgbClr val="000000"/>
                          </a:solidFill>
                        </a:rPr>
                        <a:t>Other violations</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0000"/>
                          </a:solidFill>
                        </a:rPr>
                        <a:t>V</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Post-race Procedures</a:t>
            </a:r>
            <a:endParaRPr sz="2400">
              <a:solidFill>
                <a:schemeClr val="accent2"/>
              </a:solidFill>
              <a:latin typeface="Arial"/>
              <a:ea typeface="Arial"/>
              <a:cs typeface="Arial"/>
              <a:sym typeface="Arial"/>
            </a:endParaRPr>
          </a:p>
        </p:txBody>
      </p:sp>
      <p:sp>
        <p:nvSpPr>
          <p:cNvPr id="455" name="Google Shape;455;p41"/>
          <p:cNvSpPr txBox="1">
            <a:spLocks noGrp="1"/>
          </p:cNvSpPr>
          <p:nvPr>
            <p:ph type="body" idx="1"/>
          </p:nvPr>
        </p:nvSpPr>
        <p:spPr>
          <a:xfrm>
            <a:off x="656963" y="1985554"/>
            <a:ext cx="10869000" cy="220890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en-US" sz="2000"/>
              <a:t>“Mixed Zone” - immediately after finish 1, 2, 3 with host broadcaster first.                    </a:t>
            </a:r>
            <a:endParaRPr/>
          </a:p>
          <a:p>
            <a:pPr marL="363538" lvl="0" indent="-363538" algn="l" rtl="0">
              <a:lnSpc>
                <a:spcPct val="100000"/>
              </a:lnSpc>
              <a:spcBef>
                <a:spcPts val="1500"/>
              </a:spcBef>
              <a:spcAft>
                <a:spcPts val="0"/>
              </a:spcAft>
              <a:buClr>
                <a:srgbClr val="000000"/>
              </a:buClr>
              <a:buSzPts val="2000"/>
              <a:buChar char="-"/>
            </a:pPr>
            <a:r>
              <a:rPr lang="en-US" sz="2000"/>
              <a:t>Medal Presentation – protocol – at &lt;hh.mm&gt;</a:t>
            </a:r>
            <a:endParaRPr/>
          </a:p>
          <a:p>
            <a:pPr marL="363538" lvl="0" indent="-363538" algn="l" rtl="0">
              <a:lnSpc>
                <a:spcPct val="100000"/>
              </a:lnSpc>
              <a:spcBef>
                <a:spcPts val="1500"/>
              </a:spcBef>
              <a:spcAft>
                <a:spcPts val="0"/>
              </a:spcAft>
              <a:buClr>
                <a:srgbClr val="000000"/>
              </a:buClr>
              <a:buSzPts val="2000"/>
              <a:buChar char="-"/>
            </a:pPr>
            <a:r>
              <a:rPr lang="en-US" sz="2000"/>
              <a:t>Elite/U23/Junior athletes are not allowed to carry their country flag on the podium; there will be flags raising with the playing of the national anthem of the winner.</a:t>
            </a:r>
            <a:endParaRPr/>
          </a:p>
          <a:p>
            <a:pPr marL="363538" lvl="0" indent="-363538" algn="l" rtl="0">
              <a:lnSpc>
                <a:spcPct val="100000"/>
              </a:lnSpc>
              <a:spcBef>
                <a:spcPts val="1500"/>
              </a:spcBef>
              <a:spcAft>
                <a:spcPts val="0"/>
              </a:spcAft>
              <a:buClr>
                <a:srgbClr val="000000"/>
              </a:buClr>
              <a:buSzPts val="2000"/>
              <a:buChar char="-"/>
            </a:pPr>
            <a:r>
              <a:rPr lang="en-US" sz="2000"/>
              <a:t>Prize money </a:t>
            </a:r>
            <a:r>
              <a:rPr lang="en-US" sz="2000">
                <a:solidFill>
                  <a:schemeClr val="accent2"/>
                </a:solidFill>
              </a:rPr>
              <a:t>{insert procedure} </a:t>
            </a:r>
            <a:endParaRPr sz="2000">
              <a:solidFill>
                <a:schemeClr val="accent2"/>
              </a:solidFill>
            </a:endParaRPr>
          </a:p>
        </p:txBody>
      </p:sp>
      <p:sp>
        <p:nvSpPr>
          <p:cNvPr id="456" name="Google Shape;456;p4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46</a:t>
            </a:fld>
            <a:endParaRPr/>
          </a:p>
        </p:txBody>
      </p:sp>
      <p:sp>
        <p:nvSpPr>
          <p:cNvPr id="457" name="Google Shape;457;p4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Ambush Marketing Rules</a:t>
            </a:r>
            <a:endParaRPr sz="2400">
              <a:solidFill>
                <a:schemeClr val="accent2"/>
              </a:solidFill>
              <a:latin typeface="Arial"/>
              <a:ea typeface="Arial"/>
              <a:cs typeface="Arial"/>
              <a:sym typeface="Arial"/>
            </a:endParaRPr>
          </a:p>
        </p:txBody>
      </p:sp>
      <p:sp>
        <p:nvSpPr>
          <p:cNvPr id="463" name="Google Shape;463;p42"/>
          <p:cNvSpPr txBox="1">
            <a:spLocks noGrp="1"/>
          </p:cNvSpPr>
          <p:nvPr>
            <p:ph type="body" idx="1"/>
          </p:nvPr>
        </p:nvSpPr>
        <p:spPr>
          <a:xfrm>
            <a:off x="656963" y="1985554"/>
            <a:ext cx="10869109" cy="3554819"/>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en-US" sz="2000"/>
              <a:t>For ceremony awards, please dress up with race uniform (or country uniform) </a:t>
            </a:r>
            <a:br>
              <a:rPr lang="en-US" sz="2000"/>
            </a:br>
            <a:r>
              <a:rPr lang="en-US" sz="2000">
                <a:solidFill>
                  <a:schemeClr val="dk1"/>
                </a:solidFill>
              </a:rPr>
              <a:t>Ambush marketing rules apply.</a:t>
            </a:r>
            <a:endParaRPr/>
          </a:p>
          <a:p>
            <a:pPr marL="363538" lvl="0" indent="-363538" algn="l" rtl="0">
              <a:lnSpc>
                <a:spcPct val="100000"/>
              </a:lnSpc>
              <a:spcBef>
                <a:spcPts val="900"/>
              </a:spcBef>
              <a:spcAft>
                <a:spcPts val="0"/>
              </a:spcAft>
              <a:buClr>
                <a:srgbClr val="000000"/>
              </a:buClr>
              <a:buSzPts val="2000"/>
              <a:buChar char="-"/>
            </a:pPr>
            <a:r>
              <a:rPr lang="en-US" sz="2000"/>
              <a:t>Race caps/visors are allowed at the podium</a:t>
            </a:r>
            <a:endParaRPr/>
          </a:p>
          <a:p>
            <a:pPr marL="363538" lvl="0" indent="-363538" algn="l" rtl="0">
              <a:lnSpc>
                <a:spcPct val="100000"/>
              </a:lnSpc>
              <a:spcBef>
                <a:spcPts val="900"/>
              </a:spcBef>
              <a:spcAft>
                <a:spcPts val="0"/>
              </a:spcAft>
              <a:buClr>
                <a:srgbClr val="000000"/>
              </a:buClr>
              <a:buSzPts val="2000"/>
              <a:buChar char="-"/>
            </a:pPr>
            <a:r>
              <a:rPr lang="en-US" sz="2000"/>
              <a:t>Ambush marketing is defined as:</a:t>
            </a:r>
            <a:endParaRPr/>
          </a:p>
          <a:p>
            <a:pPr marL="355600" lvl="0" indent="0" algn="l" rtl="0">
              <a:lnSpc>
                <a:spcPct val="100000"/>
              </a:lnSpc>
              <a:spcBef>
                <a:spcPts val="900"/>
              </a:spcBef>
              <a:spcAft>
                <a:spcPts val="0"/>
              </a:spcAft>
              <a:buClr>
                <a:schemeClr val="dk1"/>
              </a:buClr>
              <a:buSzPts val="2000"/>
              <a:buNone/>
            </a:pPr>
            <a:r>
              <a:rPr lang="en-US" sz="2000" i="1">
                <a:solidFill>
                  <a:schemeClr val="dk1"/>
                </a:solidFill>
              </a:rPr>
              <a:t>“Deliberately using the opportunity of live television and media photographers to acquire additional exposure for your sponsor product, apparel or brand.”</a:t>
            </a:r>
            <a:endParaRPr/>
          </a:p>
          <a:p>
            <a:pPr marL="363538" lvl="0" indent="-363538" algn="l" rtl="0">
              <a:lnSpc>
                <a:spcPct val="100000"/>
              </a:lnSpc>
              <a:spcBef>
                <a:spcPts val="900"/>
              </a:spcBef>
              <a:spcAft>
                <a:spcPts val="0"/>
              </a:spcAft>
              <a:buClr>
                <a:srgbClr val="000000"/>
              </a:buClr>
              <a:buSzPts val="2000"/>
              <a:buChar char="-"/>
            </a:pPr>
            <a:r>
              <a:rPr lang="en-US" sz="2000"/>
              <a:t>Please follow the ambush marketing rule</a:t>
            </a:r>
            <a:endParaRPr/>
          </a:p>
          <a:p>
            <a:pPr marL="363538" lvl="0" indent="-363538" algn="l" rtl="0">
              <a:lnSpc>
                <a:spcPct val="100000"/>
              </a:lnSpc>
              <a:spcBef>
                <a:spcPts val="900"/>
              </a:spcBef>
              <a:spcAft>
                <a:spcPts val="0"/>
              </a:spcAft>
              <a:buClr>
                <a:srgbClr val="000000"/>
              </a:buClr>
              <a:buSzPts val="2000"/>
              <a:buChar char="-"/>
            </a:pPr>
            <a:r>
              <a:rPr lang="en-US" sz="2000"/>
              <a:t>The consequence for this behavior is: </a:t>
            </a:r>
            <a:r>
              <a:rPr lang="en-US" sz="2000">
                <a:solidFill>
                  <a:schemeClr val="accent2"/>
                </a:solidFill>
              </a:rPr>
              <a:t>(if applicable)</a:t>
            </a:r>
            <a:endParaRPr/>
          </a:p>
          <a:p>
            <a:pPr marL="355600" lvl="0" indent="0" algn="l" rtl="0">
              <a:lnSpc>
                <a:spcPct val="100000"/>
              </a:lnSpc>
              <a:spcBef>
                <a:spcPts val="900"/>
              </a:spcBef>
              <a:spcAft>
                <a:spcPts val="0"/>
              </a:spcAft>
              <a:buClr>
                <a:schemeClr val="dk1"/>
              </a:buClr>
              <a:buSzPts val="2000"/>
              <a:buNone/>
            </a:pPr>
            <a:r>
              <a:rPr lang="en-US" sz="2000">
                <a:solidFill>
                  <a:schemeClr val="dk1"/>
                </a:solidFill>
              </a:rPr>
              <a:t>The athlete will immediately forfeit their prize money for that event.</a:t>
            </a:r>
            <a:endParaRPr/>
          </a:p>
        </p:txBody>
      </p:sp>
      <p:sp>
        <p:nvSpPr>
          <p:cNvPr id="464" name="Google Shape;464;p4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47</a:t>
            </a:fld>
            <a:endParaRPr/>
          </a:p>
        </p:txBody>
      </p:sp>
      <p:sp>
        <p:nvSpPr>
          <p:cNvPr id="465" name="Google Shape;465;p4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Post-race Procedures</a:t>
            </a:r>
            <a:endParaRPr sz="2400">
              <a:solidFill>
                <a:schemeClr val="accent2"/>
              </a:solidFill>
              <a:latin typeface="Arial"/>
              <a:ea typeface="Arial"/>
              <a:cs typeface="Arial"/>
              <a:sym typeface="Arial"/>
            </a:endParaRPr>
          </a:p>
        </p:txBody>
      </p:sp>
      <p:sp>
        <p:nvSpPr>
          <p:cNvPr id="471" name="Google Shape;471;p43"/>
          <p:cNvSpPr txBox="1">
            <a:spLocks noGrp="1"/>
          </p:cNvSpPr>
          <p:nvPr>
            <p:ph type="body" idx="1"/>
          </p:nvPr>
        </p:nvSpPr>
        <p:spPr>
          <a:xfrm>
            <a:off x="656964" y="1985554"/>
            <a:ext cx="10515600" cy="24012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0000"/>
              </a:buClr>
              <a:buSzPts val="2000"/>
              <a:buFont typeface="Arial"/>
              <a:buNone/>
            </a:pPr>
            <a:r>
              <a:rPr lang="en-US" sz="2000" b="1"/>
              <a:t>Anti-Doping Control</a:t>
            </a:r>
            <a:endParaRPr/>
          </a:p>
          <a:p>
            <a:pPr marL="536575" lvl="1" indent="-357188" algn="l" rtl="0">
              <a:lnSpc>
                <a:spcPct val="100000"/>
              </a:lnSpc>
              <a:spcBef>
                <a:spcPts val="900"/>
              </a:spcBef>
              <a:spcAft>
                <a:spcPts val="0"/>
              </a:spcAft>
              <a:buClr>
                <a:srgbClr val="000000"/>
              </a:buClr>
              <a:buSzPts val="2000"/>
              <a:buChar char="-"/>
            </a:pPr>
            <a:r>
              <a:rPr lang="en-US"/>
              <a:t>Photo ID is needed for every athlete to have ready for Doping Control</a:t>
            </a:r>
            <a:endParaRPr/>
          </a:p>
          <a:p>
            <a:pPr marL="536575" lvl="1" indent="-357188" algn="l" rtl="0">
              <a:lnSpc>
                <a:spcPct val="100000"/>
              </a:lnSpc>
              <a:spcBef>
                <a:spcPts val="900"/>
              </a:spcBef>
              <a:spcAft>
                <a:spcPts val="0"/>
              </a:spcAft>
              <a:buClr>
                <a:srgbClr val="000000"/>
              </a:buClr>
              <a:buSzPts val="2000"/>
              <a:buFont typeface="Arial"/>
              <a:buNone/>
            </a:pPr>
            <a:endParaRPr/>
          </a:p>
          <a:p>
            <a:pPr marL="0" lvl="0" indent="0" algn="l" rtl="0">
              <a:lnSpc>
                <a:spcPct val="100000"/>
              </a:lnSpc>
              <a:spcBef>
                <a:spcPts val="900"/>
              </a:spcBef>
              <a:spcAft>
                <a:spcPts val="0"/>
              </a:spcAft>
              <a:buClr>
                <a:srgbClr val="000000"/>
              </a:buClr>
              <a:buSzPts val="2000"/>
              <a:buFont typeface="Arial"/>
              <a:buNone/>
            </a:pPr>
            <a:r>
              <a:rPr lang="en-US" sz="2000" b="1"/>
              <a:t>Medical</a:t>
            </a:r>
            <a:endParaRPr/>
          </a:p>
          <a:p>
            <a:pPr marL="536575" lvl="1" indent="-357188" algn="l" rtl="0">
              <a:lnSpc>
                <a:spcPct val="100000"/>
              </a:lnSpc>
              <a:spcBef>
                <a:spcPts val="900"/>
              </a:spcBef>
              <a:spcAft>
                <a:spcPts val="0"/>
              </a:spcAft>
              <a:buClr>
                <a:srgbClr val="000000"/>
              </a:buClr>
              <a:buSzPts val="2000"/>
              <a:buChar char="-"/>
            </a:pPr>
            <a:r>
              <a:rPr lang="en-US"/>
              <a:t>Only accredited team medical will be allowed to enter the medical tent after the LOC Doctor’s permission. </a:t>
            </a:r>
            <a:endParaRPr/>
          </a:p>
        </p:txBody>
      </p:sp>
      <p:sp>
        <p:nvSpPr>
          <p:cNvPr id="472" name="Google Shape;472;p4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48</a:t>
            </a:fld>
            <a:endParaRPr/>
          </a:p>
        </p:txBody>
      </p:sp>
      <p:sp>
        <p:nvSpPr>
          <p:cNvPr id="473" name="Google Shape;473;p4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Right to protest</a:t>
            </a:r>
            <a:endParaRPr sz="2400" dirty="0">
              <a:solidFill>
                <a:schemeClr val="accent2"/>
              </a:solidFill>
              <a:latin typeface="Arial"/>
              <a:ea typeface="Arial"/>
              <a:cs typeface="Arial"/>
              <a:sym typeface="Arial"/>
            </a:endParaRPr>
          </a:p>
        </p:txBody>
      </p:sp>
      <p:sp>
        <p:nvSpPr>
          <p:cNvPr id="341" name="Google Shape;341;p28"/>
          <p:cNvSpPr txBox="1">
            <a:spLocks noGrp="1"/>
          </p:cNvSpPr>
          <p:nvPr>
            <p:ph type="body" idx="1"/>
          </p:nvPr>
        </p:nvSpPr>
        <p:spPr>
          <a:xfrm>
            <a:off x="656964" y="1985554"/>
            <a:ext cx="10515600" cy="3976009"/>
          </a:xfrm>
          <a:prstGeom prst="rect">
            <a:avLst/>
          </a:prstGeom>
          <a:noFill/>
          <a:ln>
            <a:noFill/>
          </a:ln>
        </p:spPr>
        <p:txBody>
          <a:bodyPr spcFirstLastPara="1" wrap="square" lIns="91425" tIns="45700" rIns="91425" bIns="45700" anchor="t" anchorCtr="0">
            <a:normAutofit/>
          </a:bodyPr>
          <a:lstStyle/>
          <a:p>
            <a:r>
              <a:rPr lang="en-US" sz="2000" b="0" i="0" u="none" strike="noStrike" baseline="0" dirty="0">
                <a:solidFill>
                  <a:srgbClr val="000000"/>
                </a:solidFill>
                <a:latin typeface="Arial" panose="020B0604020202020204" pitchFamily="34" charset="0"/>
              </a:rPr>
              <a:t>An Athlete who receives a penalty may protest, with the exception of: </a:t>
            </a:r>
          </a:p>
          <a:p>
            <a:pPr lvl="1"/>
            <a:r>
              <a:rPr lang="en-US" b="0" i="0" u="none" strike="noStrike" baseline="0" dirty="0">
                <a:solidFill>
                  <a:srgbClr val="000000"/>
                </a:solidFill>
                <a:latin typeface="Arial" panose="020B0604020202020204" pitchFamily="34" charset="0"/>
              </a:rPr>
              <a:t>(</a:t>
            </a:r>
            <a:r>
              <a:rPr lang="en-US" b="0" i="0" u="none" strike="noStrike" baseline="0" dirty="0" err="1">
                <a:solidFill>
                  <a:srgbClr val="000000"/>
                </a:solidFill>
                <a:latin typeface="Arial" panose="020B0604020202020204" pitchFamily="34" charset="0"/>
              </a:rPr>
              <a:t>i</a:t>
            </a:r>
            <a:r>
              <a:rPr lang="en-US" b="0" i="0" u="none" strike="noStrike" baseline="0" dirty="0">
                <a:solidFill>
                  <a:srgbClr val="000000"/>
                </a:solidFill>
                <a:latin typeface="Arial" panose="020B0604020202020204" pitchFamily="34" charset="0"/>
              </a:rPr>
              <a:t>) a penalty for a drafting violation; and </a:t>
            </a:r>
          </a:p>
          <a:p>
            <a:pPr lvl="1"/>
            <a:r>
              <a:rPr lang="en-US" b="0" i="0" u="none" strike="noStrike" baseline="0" dirty="0">
                <a:solidFill>
                  <a:srgbClr val="000000"/>
                </a:solidFill>
                <a:latin typeface="Arial" panose="020B0604020202020204" pitchFamily="34" charset="0"/>
              </a:rPr>
              <a:t>(ii) </a:t>
            </a:r>
            <a:r>
              <a:rPr lang="en-US" b="1" i="0" u="none" strike="noStrike" baseline="0" dirty="0">
                <a:solidFill>
                  <a:srgbClr val="000000"/>
                </a:solidFill>
                <a:latin typeface="Arial" panose="020B0604020202020204" pitchFamily="34" charset="0"/>
              </a:rPr>
              <a:t>a time penalty which has already been served. </a:t>
            </a:r>
          </a:p>
          <a:p>
            <a:endParaRPr lang="fr-CH" sz="2000" b="0" i="0" u="none" strike="noStrike" baseline="0" dirty="0">
              <a:solidFill>
                <a:srgbClr val="000000"/>
              </a:solidFill>
              <a:latin typeface="Arial" panose="020B0604020202020204" pitchFamily="34" charset="0"/>
            </a:endParaRPr>
          </a:p>
          <a:p>
            <a:r>
              <a:rPr lang="en-US" sz="2000" b="0" i="0" u="none" strike="noStrike" baseline="0" dirty="0">
                <a:solidFill>
                  <a:srgbClr val="000000"/>
                </a:solidFill>
                <a:latin typeface="Arial" panose="020B0604020202020204" pitchFamily="34" charset="0"/>
              </a:rPr>
              <a:t>If an athlete serves a time penalty, the athlete accepts the penalty, and no protest will be admitted. </a:t>
            </a:r>
          </a:p>
          <a:p>
            <a:r>
              <a:rPr lang="en-US" sz="2000" b="0" i="0" u="none" strike="noStrike" baseline="0" dirty="0">
                <a:solidFill>
                  <a:srgbClr val="000000"/>
                </a:solidFill>
                <a:latin typeface="Arial" panose="020B0604020202020204" pitchFamily="34" charset="0"/>
              </a:rPr>
              <a:t>If an athlete does not serve a time penalty, he/she will be disqualified but may protest against the disqualification and the decision of the Head Referee to issue the time penalty. </a:t>
            </a:r>
            <a:endParaRPr lang="fr-CH" sz="1800" b="0" i="0" u="none" strike="noStrike" baseline="0" dirty="0">
              <a:solidFill>
                <a:srgbClr val="000000"/>
              </a:solidFill>
              <a:latin typeface="Arial" panose="020B0604020202020204" pitchFamily="34" charset="0"/>
            </a:endParaRPr>
          </a:p>
          <a:p>
            <a:endParaRPr lang="fr-CH" sz="2000" b="0" i="0" u="none" strike="noStrike" baseline="0" dirty="0">
              <a:solidFill>
                <a:srgbClr val="000000"/>
              </a:solidFill>
              <a:highlight>
                <a:srgbClr val="C0C0C0"/>
              </a:highlight>
              <a:latin typeface="Arial" panose="020B0604020202020204" pitchFamily="34" charset="0"/>
            </a:endParaRPr>
          </a:p>
        </p:txBody>
      </p:sp>
      <p:sp>
        <p:nvSpPr>
          <p:cNvPr id="342" name="Google Shape;342;p2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49</a:t>
            </a:fld>
            <a:endParaRPr/>
          </a:p>
        </p:txBody>
      </p:sp>
      <p:sp>
        <p:nvSpPr>
          <p:cNvPr id="343" name="Google Shape;343;p2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Competition Jury</a:t>
            </a:r>
            <a:endParaRPr/>
          </a:p>
        </p:txBody>
      </p:sp>
      <p:sp>
        <p:nvSpPr>
          <p:cNvPr id="152" name="Google Shape;152;p5"/>
          <p:cNvSpPr txBox="1">
            <a:spLocks noGrp="1"/>
          </p:cNvSpPr>
          <p:nvPr>
            <p:ph type="body" idx="1"/>
          </p:nvPr>
        </p:nvSpPr>
        <p:spPr>
          <a:xfrm>
            <a:off x="656963" y="2000250"/>
            <a:ext cx="10869109" cy="2582182"/>
          </a:xfrm>
          <a:prstGeom prst="rect">
            <a:avLst/>
          </a:prstGeom>
          <a:noFill/>
          <a:ln>
            <a:noFill/>
          </a:ln>
        </p:spPr>
        <p:txBody>
          <a:bodyPr spcFirstLastPara="1" wrap="square" lIns="91425" tIns="45700" rIns="91425" bIns="45700" anchor="t" anchorCtr="0">
            <a:spAutoFit/>
          </a:bodyPr>
          <a:lstStyle/>
          <a:p>
            <a:pPr marL="363538" lvl="0" indent="-363538" algn="l" rtl="0">
              <a:lnSpc>
                <a:spcPct val="120000"/>
              </a:lnSpc>
              <a:spcBef>
                <a:spcPts val="0"/>
              </a:spcBef>
              <a:spcAft>
                <a:spcPts val="0"/>
              </a:spcAft>
              <a:buClr>
                <a:srgbClr val="000000"/>
              </a:buClr>
              <a:buSzPts val="2000"/>
              <a:buChar char="-"/>
            </a:pPr>
            <a:r>
              <a:rPr lang="en-US" sz="2000"/>
              <a:t>&lt;Insert name&gt;, Chair</a:t>
            </a:r>
            <a:endParaRPr sz="2000"/>
          </a:p>
          <a:p>
            <a:pPr marL="363538" lvl="0" indent="-363538" algn="l" rtl="0">
              <a:lnSpc>
                <a:spcPct val="120000"/>
              </a:lnSpc>
              <a:spcBef>
                <a:spcPts val="600"/>
              </a:spcBef>
              <a:spcAft>
                <a:spcPts val="0"/>
              </a:spcAft>
              <a:buClr>
                <a:srgbClr val="000000"/>
              </a:buClr>
              <a:buSzPts val="2000"/>
              <a:buChar char="-"/>
            </a:pPr>
            <a:r>
              <a:rPr lang="en-US" sz="2000"/>
              <a:t>&lt;Insert name&gt;</a:t>
            </a:r>
            <a:endParaRPr sz="2000"/>
          </a:p>
          <a:p>
            <a:pPr marL="363538" lvl="0" indent="-363538" algn="l" rtl="0">
              <a:lnSpc>
                <a:spcPct val="120000"/>
              </a:lnSpc>
              <a:spcBef>
                <a:spcPts val="600"/>
              </a:spcBef>
              <a:spcAft>
                <a:spcPts val="0"/>
              </a:spcAft>
              <a:buClr>
                <a:srgbClr val="000000"/>
              </a:buClr>
              <a:buSzPts val="2000"/>
              <a:buChar char="-"/>
            </a:pPr>
            <a:r>
              <a:rPr lang="en-US" sz="2000"/>
              <a:t>&lt;Insert name&gt;</a:t>
            </a:r>
            <a:endParaRPr sz="2000">
              <a:solidFill>
                <a:srgbClr val="FF0000"/>
              </a:solidFill>
            </a:endParaRPr>
          </a:p>
          <a:p>
            <a:pPr marL="363538" lvl="0" indent="-236538" algn="l" rtl="0">
              <a:lnSpc>
                <a:spcPct val="120000"/>
              </a:lnSpc>
              <a:spcBef>
                <a:spcPts val="600"/>
              </a:spcBef>
              <a:spcAft>
                <a:spcPts val="0"/>
              </a:spcAft>
              <a:buClr>
                <a:srgbClr val="000000"/>
              </a:buClr>
              <a:buSzPts val="2000"/>
              <a:buNone/>
            </a:pPr>
            <a:endParaRPr sz="2000">
              <a:solidFill>
                <a:srgbClr val="112E68"/>
              </a:solidFill>
            </a:endParaRPr>
          </a:p>
          <a:p>
            <a:pPr marL="0" lvl="0" indent="0" algn="l" rtl="0">
              <a:lnSpc>
                <a:spcPct val="120000"/>
              </a:lnSpc>
              <a:spcBef>
                <a:spcPts val="600"/>
              </a:spcBef>
              <a:spcAft>
                <a:spcPts val="0"/>
              </a:spcAft>
              <a:buClr>
                <a:schemeClr val="accent2"/>
              </a:buClr>
              <a:buSzPts val="2000"/>
              <a:buNone/>
            </a:pPr>
            <a:r>
              <a:rPr lang="en-US" sz="2000">
                <a:solidFill>
                  <a:schemeClr val="accent2"/>
                </a:solidFill>
              </a:rPr>
              <a:t>{comment – to be deleted: Insert the names of the Competition Jury Members, add two more member for World Triathlon Series Grand Final elite competitions}</a:t>
            </a:r>
            <a:endParaRPr/>
          </a:p>
        </p:txBody>
      </p:sp>
      <p:sp>
        <p:nvSpPr>
          <p:cNvPr id="153" name="Google Shape;153;p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
        <p:nvSpPr>
          <p:cNvPr id="154" name="Google Shape;154;p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Coaches Accreditation / </a:t>
            </a:r>
            <a:r>
              <a:rPr lang="en-US" dirty="0"/>
              <a:t>Coaches </a:t>
            </a:r>
            <a:r>
              <a:rPr lang="en-US" sz="3200" dirty="0"/>
              <a:t>Areas</a:t>
            </a:r>
            <a:endParaRPr sz="2400" dirty="0">
              <a:solidFill>
                <a:schemeClr val="accent2"/>
              </a:solidFill>
              <a:latin typeface="Arial"/>
              <a:ea typeface="Arial"/>
              <a:cs typeface="Arial"/>
              <a:sym typeface="Arial"/>
            </a:endParaRPr>
          </a:p>
        </p:txBody>
      </p:sp>
      <p:sp>
        <p:nvSpPr>
          <p:cNvPr id="479" name="Google Shape;479;p44"/>
          <p:cNvSpPr txBox="1">
            <a:spLocks noGrp="1"/>
          </p:cNvSpPr>
          <p:nvPr>
            <p:ph type="body" idx="1"/>
          </p:nvPr>
        </p:nvSpPr>
        <p:spPr>
          <a:xfrm>
            <a:off x="656964" y="1985554"/>
            <a:ext cx="10515600" cy="4593525"/>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0000"/>
              </a:buClr>
              <a:buSzPts val="2000"/>
              <a:buFont typeface="Arial"/>
              <a:buNone/>
            </a:pPr>
            <a:r>
              <a:rPr lang="en-US" sz="2000" b="1" dirty="0"/>
              <a:t>Accreditation</a:t>
            </a:r>
            <a:endParaRPr lang="en-US" strike="sngStrike" dirty="0"/>
          </a:p>
          <a:p>
            <a:pPr marL="536575" lvl="1" indent="-357188" algn="l" rtl="0">
              <a:lnSpc>
                <a:spcPct val="100000"/>
              </a:lnSpc>
              <a:spcBef>
                <a:spcPts val="900"/>
              </a:spcBef>
              <a:spcAft>
                <a:spcPts val="0"/>
              </a:spcAft>
              <a:buClr>
                <a:srgbClr val="000000"/>
              </a:buClr>
              <a:buSzPts val="2000"/>
              <a:buChar char="-"/>
            </a:pPr>
            <a:r>
              <a:rPr lang="en-US" dirty="0"/>
              <a:t>All coaches have to collect accreditation to be able to enter the venue.</a:t>
            </a:r>
          </a:p>
          <a:p>
            <a:pPr marL="536575" lvl="1" indent="-357188" algn="l" rtl="0">
              <a:lnSpc>
                <a:spcPct val="100000"/>
              </a:lnSpc>
              <a:spcBef>
                <a:spcPts val="900"/>
              </a:spcBef>
              <a:spcAft>
                <a:spcPts val="0"/>
              </a:spcAft>
              <a:buClr>
                <a:srgbClr val="000000"/>
              </a:buClr>
              <a:buSzPts val="2000"/>
              <a:buChar char="-"/>
            </a:pPr>
            <a:r>
              <a:rPr lang="en-US" dirty="0"/>
              <a:t>Only Coaches/Support Crew who have been registered from their NF into the World Triathlon online system are entitled for an accreditation </a:t>
            </a:r>
          </a:p>
          <a:p>
            <a:pPr marL="536575" lvl="1" indent="-357188" algn="l" rtl="0">
              <a:lnSpc>
                <a:spcPct val="100000"/>
              </a:lnSpc>
              <a:spcBef>
                <a:spcPts val="900"/>
              </a:spcBef>
              <a:spcAft>
                <a:spcPts val="0"/>
              </a:spcAft>
              <a:buClr>
                <a:srgbClr val="000000"/>
              </a:buClr>
              <a:buSzPts val="2000"/>
              <a:buChar char="-"/>
            </a:pPr>
            <a:r>
              <a:rPr lang="en-US" dirty="0"/>
              <a:t>Support to the athletes is composed by the following categories: Coaches, Medical, Bike Mechanic, Ski man and NF representatives. World Triathlon may add other categories if needed in a specific event. </a:t>
            </a:r>
            <a:r>
              <a:rPr lang="en-US" b="1" dirty="0"/>
              <a:t>The people entered in the categories of Coaches and Medical must complete the Anti-Doping Education course. </a:t>
            </a:r>
          </a:p>
          <a:p>
            <a:pPr marL="0" lvl="0" indent="0" algn="l" rtl="0">
              <a:lnSpc>
                <a:spcPct val="100000"/>
              </a:lnSpc>
              <a:spcBef>
                <a:spcPts val="900"/>
              </a:spcBef>
              <a:spcAft>
                <a:spcPts val="0"/>
              </a:spcAft>
              <a:buClr>
                <a:srgbClr val="000000"/>
              </a:buClr>
              <a:buSzPts val="2000"/>
              <a:buFont typeface="Arial"/>
              <a:buNone/>
            </a:pPr>
            <a:endParaRPr sz="2000" b="1" dirty="0"/>
          </a:p>
          <a:p>
            <a:pPr marL="0" lvl="0" indent="0" algn="l" rtl="0">
              <a:lnSpc>
                <a:spcPct val="100000"/>
              </a:lnSpc>
              <a:spcBef>
                <a:spcPts val="900"/>
              </a:spcBef>
              <a:spcAft>
                <a:spcPts val="0"/>
              </a:spcAft>
              <a:buClr>
                <a:srgbClr val="000000"/>
              </a:buClr>
              <a:buSzPts val="2000"/>
              <a:buFont typeface="Arial"/>
              <a:buNone/>
            </a:pPr>
            <a:r>
              <a:rPr lang="en-US" sz="2000" b="1" dirty="0"/>
              <a:t>Coaches’ areas</a:t>
            </a:r>
            <a:endParaRPr sz="2000" b="1" dirty="0"/>
          </a:p>
          <a:p>
            <a:pPr marL="536575" lvl="1" indent="-357188" algn="l" rtl="0">
              <a:lnSpc>
                <a:spcPct val="100000"/>
              </a:lnSpc>
              <a:spcBef>
                <a:spcPts val="900"/>
              </a:spcBef>
              <a:spcAft>
                <a:spcPts val="0"/>
              </a:spcAft>
              <a:buClr>
                <a:srgbClr val="000000"/>
              </a:buClr>
              <a:buSzPts val="2000"/>
              <a:buChar char="-"/>
            </a:pPr>
            <a:r>
              <a:rPr lang="en-US" dirty="0"/>
              <a:t>Behind / beside / at &lt;location</a:t>
            </a:r>
            <a:r>
              <a:rPr lang="en-US" dirty="0">
                <a:solidFill>
                  <a:schemeClr val="accent2"/>
                </a:solidFill>
              </a:rPr>
              <a:t>&gt; {describe exactly, choose the correct)</a:t>
            </a:r>
            <a:endParaRPr dirty="0"/>
          </a:p>
          <a:p>
            <a:pPr marL="536575" lvl="1" indent="-357188" algn="l" rtl="0">
              <a:lnSpc>
                <a:spcPct val="100000"/>
              </a:lnSpc>
              <a:spcBef>
                <a:spcPts val="900"/>
              </a:spcBef>
              <a:spcAft>
                <a:spcPts val="0"/>
              </a:spcAft>
              <a:buClr>
                <a:schemeClr val="accent2"/>
              </a:buClr>
              <a:buSzPts val="2000"/>
              <a:buChar char="-"/>
            </a:pPr>
            <a:r>
              <a:rPr lang="en-US" dirty="0">
                <a:solidFill>
                  <a:schemeClr val="accent2"/>
                </a:solidFill>
              </a:rPr>
              <a:t>Show map if available</a:t>
            </a:r>
            <a:endParaRPr dirty="0">
              <a:solidFill>
                <a:schemeClr val="accent2"/>
              </a:solidFill>
            </a:endParaRPr>
          </a:p>
        </p:txBody>
      </p:sp>
      <p:sp>
        <p:nvSpPr>
          <p:cNvPr id="480" name="Google Shape;480;p4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50</a:t>
            </a:fld>
            <a:endParaRPr/>
          </a:p>
        </p:txBody>
      </p:sp>
      <p:sp>
        <p:nvSpPr>
          <p:cNvPr id="481" name="Google Shape;481;p4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Important updates</a:t>
            </a:r>
            <a:endParaRPr sz="2400">
              <a:solidFill>
                <a:schemeClr val="accent2"/>
              </a:solidFill>
              <a:latin typeface="Arial"/>
              <a:ea typeface="Arial"/>
              <a:cs typeface="Arial"/>
              <a:sym typeface="Arial"/>
            </a:endParaRPr>
          </a:p>
        </p:txBody>
      </p:sp>
      <p:sp>
        <p:nvSpPr>
          <p:cNvPr id="487" name="Google Shape;487;p45"/>
          <p:cNvSpPr txBox="1">
            <a:spLocks noGrp="1"/>
          </p:cNvSpPr>
          <p:nvPr>
            <p:ph type="body" idx="1"/>
          </p:nvPr>
        </p:nvSpPr>
        <p:spPr>
          <a:xfrm>
            <a:off x="656964" y="1985554"/>
            <a:ext cx="10515600" cy="400110"/>
          </a:xfrm>
          <a:prstGeom prst="rect">
            <a:avLst/>
          </a:prstGeom>
          <a:noFill/>
          <a:ln>
            <a:noFill/>
          </a:ln>
        </p:spPr>
        <p:txBody>
          <a:bodyPr spcFirstLastPara="1" wrap="square" lIns="91425" tIns="45700" rIns="91425" bIns="45700" anchor="t" anchorCtr="0">
            <a:spAutoFit/>
          </a:bodyPr>
          <a:lstStyle/>
          <a:p>
            <a:pPr marL="457200" lvl="0" indent="-457200" algn="l" rtl="0">
              <a:lnSpc>
                <a:spcPct val="100000"/>
              </a:lnSpc>
              <a:spcBef>
                <a:spcPts val="0"/>
              </a:spcBef>
              <a:spcAft>
                <a:spcPts val="0"/>
              </a:spcAft>
              <a:buClr>
                <a:schemeClr val="accent2"/>
              </a:buClr>
              <a:buSzPts val="2000"/>
              <a:buChar char="-"/>
            </a:pPr>
            <a:r>
              <a:rPr lang="en-US" sz="2000">
                <a:solidFill>
                  <a:schemeClr val="accent2"/>
                </a:solidFill>
              </a:rPr>
              <a:t>{If applicable}</a:t>
            </a:r>
            <a:endParaRPr/>
          </a:p>
        </p:txBody>
      </p:sp>
      <p:sp>
        <p:nvSpPr>
          <p:cNvPr id="488" name="Google Shape;488;p4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51</a:t>
            </a:fld>
            <a:endParaRPr/>
          </a:p>
        </p:txBody>
      </p:sp>
      <p:sp>
        <p:nvSpPr>
          <p:cNvPr id="489" name="Google Shape;489;p4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Water Quality Assessment (Sea/Transition)</a:t>
            </a:r>
            <a:endParaRPr sz="2400">
              <a:solidFill>
                <a:schemeClr val="accent2"/>
              </a:solidFill>
              <a:latin typeface="Arial"/>
              <a:ea typeface="Arial"/>
              <a:cs typeface="Arial"/>
              <a:sym typeface="Arial"/>
            </a:endParaRPr>
          </a:p>
        </p:txBody>
      </p:sp>
      <p:sp>
        <p:nvSpPr>
          <p:cNvPr id="495" name="Google Shape;495;p4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52</a:t>
            </a:fld>
            <a:endParaRPr/>
          </a:p>
        </p:txBody>
      </p:sp>
      <p:sp>
        <p:nvSpPr>
          <p:cNvPr id="496" name="Google Shape;496;p4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497" name="Google Shape;497;p46"/>
          <p:cNvPicPr preferRelativeResize="0"/>
          <p:nvPr/>
        </p:nvPicPr>
        <p:blipFill rotWithShape="1">
          <a:blip r:embed="rId3">
            <a:alphaModFix/>
          </a:blip>
          <a:srcRect/>
          <a:stretch/>
        </p:blipFill>
        <p:spPr>
          <a:xfrm>
            <a:off x="7785847" y="3056560"/>
            <a:ext cx="3718036" cy="2584063"/>
          </a:xfrm>
          <a:prstGeom prst="rect">
            <a:avLst/>
          </a:prstGeom>
          <a:noFill/>
          <a:ln>
            <a:noFill/>
          </a:ln>
        </p:spPr>
      </p:pic>
      <p:graphicFrame>
        <p:nvGraphicFramePr>
          <p:cNvPr id="498" name="Google Shape;498;p46"/>
          <p:cNvGraphicFramePr/>
          <p:nvPr/>
        </p:nvGraphicFramePr>
        <p:xfrm>
          <a:off x="830263" y="1470025"/>
          <a:ext cx="1473200" cy="1508125"/>
        </p:xfrm>
        <a:graphic>
          <a:graphicData uri="http://schemas.openxmlformats.org/drawingml/2006/table">
            <a:tbl>
              <a:tblPr firstRow="1" bandRow="1">
                <a:noFill/>
                <a:tableStyleId>{F911959F-20C6-4666-9E25-660ADA047723}</a:tableStyleId>
              </a:tblPr>
              <a:tblGrid>
                <a:gridCol w="835950">
                  <a:extLst>
                    <a:ext uri="{9D8B030D-6E8A-4147-A177-3AD203B41FA5}">
                      <a16:colId xmlns:a16="http://schemas.microsoft.com/office/drawing/2014/main" val="20000"/>
                    </a:ext>
                  </a:extLst>
                </a:gridCol>
                <a:gridCol w="637250">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en-US" sz="1400">
                          <a:solidFill>
                            <a:schemeClr val="dk1"/>
                          </a:solidFill>
                        </a:rPr>
                        <a:t>Enterococci</a:t>
                      </a:r>
                      <a:endParaRPr/>
                    </a:p>
                  </a:txBody>
                  <a:tcPr marL="91350" marR="913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en-US" sz="800" b="1" i="0" u="none" strike="noStrike">
                          <a:solidFill>
                            <a:srgbClr val="ED7D31"/>
                          </a:solidFill>
                          <a:latin typeface="Arial"/>
                          <a:ea typeface="Arial"/>
                          <a:cs typeface="Arial"/>
                          <a:sym typeface="Arial"/>
                        </a:rPr>
                        <a:t>Insert</a:t>
                      </a:r>
                      <a:br>
                        <a:rPr lang="en-US" sz="800" b="1" i="0" u="none" strike="noStrike">
                          <a:solidFill>
                            <a:srgbClr val="ED7D31"/>
                          </a:solidFill>
                          <a:latin typeface="Arial"/>
                          <a:ea typeface="Arial"/>
                          <a:cs typeface="Arial"/>
                          <a:sym typeface="Arial"/>
                        </a:rPr>
                      </a:br>
                      <a:r>
                        <a:rPr lang="en-US"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en-US" sz="800" b="1" i="0" u="none" strike="noStrike">
                          <a:solidFill>
                            <a:srgbClr val="112E68"/>
                          </a:solidFill>
                          <a:latin typeface="Arial"/>
                          <a:ea typeface="Arial"/>
                          <a:cs typeface="Arial"/>
                          <a:sym typeface="Arial"/>
                        </a:rPr>
                        <a:t>Enterococci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en-US" sz="1000" b="0" i="0" u="none" strike="noStrike">
                          <a:solidFill>
                            <a:srgbClr val="000000"/>
                          </a:solidFill>
                          <a:latin typeface="Arial"/>
                          <a:ea typeface="Arial"/>
                          <a:cs typeface="Arial"/>
                          <a:sym typeface="Arial"/>
                        </a:rPr>
                        <a:t>&lt;100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499" name="Google Shape;499;p46"/>
          <p:cNvGraphicFramePr/>
          <p:nvPr/>
        </p:nvGraphicFramePr>
        <p:xfrm>
          <a:off x="2500313" y="1470025"/>
          <a:ext cx="1474775" cy="1508125"/>
        </p:xfrm>
        <a:graphic>
          <a:graphicData uri="http://schemas.openxmlformats.org/drawingml/2006/table">
            <a:tbl>
              <a:tblPr firstRow="1" bandRow="1">
                <a:noFill/>
                <a:tableStyleId>{F911959F-20C6-4666-9E25-660ADA047723}</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en-US" sz="1400">
                          <a:solidFill>
                            <a:schemeClr val="dk1"/>
                          </a:solidFill>
                        </a:rPr>
                        <a:t>E.Coli</a:t>
                      </a:r>
                      <a:endParaRPr sz="1400">
                        <a:solidFill>
                          <a:schemeClr val="dk1"/>
                        </a:solidFill>
                      </a:endParaRPr>
                    </a:p>
                  </a:txBody>
                  <a:tcPr marL="91450" marR="914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en-US" sz="800" b="1" i="0" u="none" strike="noStrike">
                          <a:solidFill>
                            <a:srgbClr val="ED7D31"/>
                          </a:solidFill>
                          <a:latin typeface="Arial"/>
                          <a:ea typeface="Arial"/>
                          <a:cs typeface="Arial"/>
                          <a:sym typeface="Arial"/>
                        </a:rPr>
                        <a:t>Insert</a:t>
                      </a:r>
                      <a:br>
                        <a:rPr lang="en-US" sz="800" b="1" i="0" u="none" strike="noStrike">
                          <a:solidFill>
                            <a:srgbClr val="ED7D31"/>
                          </a:solidFill>
                          <a:latin typeface="Arial"/>
                          <a:ea typeface="Arial"/>
                          <a:cs typeface="Arial"/>
                          <a:sym typeface="Arial"/>
                        </a:rPr>
                      </a:br>
                      <a:r>
                        <a:rPr lang="en-US"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en-US" sz="800" b="1" i="0" u="none" strike="noStrike">
                          <a:solidFill>
                            <a:srgbClr val="112E68"/>
                          </a:solidFill>
                          <a:latin typeface="Arial"/>
                          <a:ea typeface="Arial"/>
                          <a:cs typeface="Arial"/>
                          <a:sym typeface="Arial"/>
                        </a:rPr>
                        <a:t>E.Coli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en-US" sz="1000" b="0" i="0" u="none" strike="noStrike">
                          <a:solidFill>
                            <a:srgbClr val="000000"/>
                          </a:solidFill>
                          <a:latin typeface="Arial"/>
                          <a:ea typeface="Arial"/>
                          <a:cs typeface="Arial"/>
                          <a:sym typeface="Arial"/>
                        </a:rPr>
                        <a:t>&lt;250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500" name="Google Shape;500;p46"/>
          <p:cNvGraphicFramePr/>
          <p:nvPr/>
        </p:nvGraphicFramePr>
        <p:xfrm>
          <a:off x="4170363" y="1470025"/>
          <a:ext cx="1474775" cy="1490690"/>
        </p:xfrm>
        <a:graphic>
          <a:graphicData uri="http://schemas.openxmlformats.org/drawingml/2006/table">
            <a:tbl>
              <a:tblPr firstRow="1" bandRow="1">
                <a:noFill/>
                <a:tableStyleId>{F911959F-20C6-4666-9E25-660ADA047723}</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725">
                <a:tc gridSpan="2">
                  <a:txBody>
                    <a:bodyPr/>
                    <a:lstStyle/>
                    <a:p>
                      <a:pPr marL="0" marR="0" lvl="0" indent="0" algn="l" rtl="0">
                        <a:spcBef>
                          <a:spcPts val="0"/>
                        </a:spcBef>
                        <a:spcAft>
                          <a:spcPts val="0"/>
                        </a:spcAft>
                        <a:buNone/>
                      </a:pPr>
                      <a:r>
                        <a:rPr lang="en-US" sz="1400">
                          <a:solidFill>
                            <a:schemeClr val="dk1"/>
                          </a:solidFill>
                        </a:rPr>
                        <a:t>PH</a:t>
                      </a:r>
                      <a:endParaRPr/>
                    </a:p>
                  </a:txBody>
                  <a:tcPr marL="91450" marR="91450"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350">
                <a:tc>
                  <a:txBody>
                    <a:bodyPr/>
                    <a:lstStyle/>
                    <a:p>
                      <a:pPr marL="0" marR="0" lvl="0" indent="0" algn="ctr" rtl="0">
                        <a:spcBef>
                          <a:spcPts val="0"/>
                        </a:spcBef>
                        <a:spcAft>
                          <a:spcPts val="0"/>
                        </a:spcAft>
                        <a:buNone/>
                      </a:pPr>
                      <a:r>
                        <a:rPr lang="en-US" sz="800" b="1" i="0" u="none" strike="noStrike">
                          <a:solidFill>
                            <a:srgbClr val="FFFFFF"/>
                          </a:solidFill>
                          <a:latin typeface="Arial"/>
                          <a:ea typeface="Arial"/>
                          <a:cs typeface="Arial"/>
                          <a:sym typeface="Arial"/>
                        </a:rPr>
                        <a:t>Insert</a:t>
                      </a:r>
                      <a:br>
                        <a:rPr lang="en-US" sz="800" b="1" i="0" u="none" strike="noStrike">
                          <a:solidFill>
                            <a:srgbClr val="FFFFFF"/>
                          </a:solidFill>
                          <a:latin typeface="Arial"/>
                          <a:ea typeface="Arial"/>
                          <a:cs typeface="Arial"/>
                          <a:sym typeface="Arial"/>
                        </a:rPr>
                      </a:br>
                      <a:r>
                        <a:rPr lang="en-US" sz="800" b="1" i="0" u="none" strike="noStrike">
                          <a:solidFill>
                            <a:srgbClr val="FFFFFF"/>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800" b="1" i="0" u="none" strike="noStrike">
                        <a:solidFill>
                          <a:srgbClr val="FFFFFF"/>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33150">
                <a:tc>
                  <a:txBody>
                    <a:bodyPr/>
                    <a:lstStyle/>
                    <a:p>
                      <a:pPr marL="0" marR="0" lvl="0" indent="0" algn="ctr" rtl="0">
                        <a:lnSpc>
                          <a:spcPct val="100000"/>
                        </a:lnSpc>
                        <a:spcBef>
                          <a:spcPts val="0"/>
                        </a:spcBef>
                        <a:spcAft>
                          <a:spcPts val="0"/>
                        </a:spcAft>
                        <a:buClr>
                          <a:srgbClr val="112E68"/>
                        </a:buClr>
                        <a:buSzPts val="800"/>
                        <a:buFont typeface="Arial"/>
                        <a:buNone/>
                      </a:pPr>
                      <a:r>
                        <a:rPr lang="en-US" sz="800" b="1" i="0" u="none" strike="noStrike">
                          <a:solidFill>
                            <a:srgbClr val="112E68"/>
                          </a:solidFill>
                          <a:latin typeface="Arial"/>
                          <a:ea typeface="Arial"/>
                          <a:cs typeface="Arial"/>
                          <a:sym typeface="Arial"/>
                        </a:rPr>
                        <a:t>PH limit</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en-US" sz="1000" b="0" i="0" u="none" strike="noStrike">
                          <a:solidFill>
                            <a:srgbClr val="000000"/>
                          </a:solidFill>
                          <a:latin typeface="Arial"/>
                          <a:ea typeface="Arial"/>
                          <a:cs typeface="Arial"/>
                          <a:sym typeface="Arial"/>
                        </a:rPr>
                        <a:t>6-9</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501" name="Google Shape;501;p46"/>
          <p:cNvGraphicFramePr/>
          <p:nvPr/>
        </p:nvGraphicFramePr>
        <p:xfrm>
          <a:off x="830262" y="3170667"/>
          <a:ext cx="4814875" cy="1177925"/>
        </p:xfrm>
        <a:graphic>
          <a:graphicData uri="http://schemas.openxmlformats.org/drawingml/2006/table">
            <a:tbl>
              <a:tblPr firstRow="1" bandRow="1">
                <a:noFill/>
                <a:tableStyleId>{F911959F-20C6-4666-9E25-660ADA047723}</a:tableStyleId>
              </a:tblPr>
              <a:tblGrid>
                <a:gridCol w="787475">
                  <a:extLst>
                    <a:ext uri="{9D8B030D-6E8A-4147-A177-3AD203B41FA5}">
                      <a16:colId xmlns:a16="http://schemas.microsoft.com/office/drawing/2014/main" val="20000"/>
                    </a:ext>
                  </a:extLst>
                </a:gridCol>
                <a:gridCol w="523575">
                  <a:extLst>
                    <a:ext uri="{9D8B030D-6E8A-4147-A177-3AD203B41FA5}">
                      <a16:colId xmlns:a16="http://schemas.microsoft.com/office/drawing/2014/main" val="20001"/>
                    </a:ext>
                  </a:extLst>
                </a:gridCol>
                <a:gridCol w="523575">
                  <a:extLst>
                    <a:ext uri="{9D8B030D-6E8A-4147-A177-3AD203B41FA5}">
                      <a16:colId xmlns:a16="http://schemas.microsoft.com/office/drawing/2014/main" val="20002"/>
                    </a:ext>
                  </a:extLst>
                </a:gridCol>
                <a:gridCol w="523575">
                  <a:extLst>
                    <a:ext uri="{9D8B030D-6E8A-4147-A177-3AD203B41FA5}">
                      <a16:colId xmlns:a16="http://schemas.microsoft.com/office/drawing/2014/main" val="20003"/>
                    </a:ext>
                  </a:extLst>
                </a:gridCol>
                <a:gridCol w="2456675">
                  <a:extLst>
                    <a:ext uri="{9D8B030D-6E8A-4147-A177-3AD203B41FA5}">
                      <a16:colId xmlns:a16="http://schemas.microsoft.com/office/drawing/2014/main" val="20004"/>
                    </a:ext>
                  </a:extLst>
                </a:gridCol>
              </a:tblGrid>
              <a:tr h="304875">
                <a:tc gridSpan="5">
                  <a:txBody>
                    <a:bodyPr/>
                    <a:lstStyle/>
                    <a:p>
                      <a:pPr marL="0" marR="0" lvl="0" indent="0" algn="l" rtl="0">
                        <a:spcBef>
                          <a:spcPts val="0"/>
                        </a:spcBef>
                        <a:spcAft>
                          <a:spcPts val="0"/>
                        </a:spcAft>
                        <a:buNone/>
                      </a:pPr>
                      <a:r>
                        <a:rPr lang="en-US" sz="1400">
                          <a:solidFill>
                            <a:schemeClr val="dk1"/>
                          </a:solidFill>
                        </a:rPr>
                        <a:t>Visual Sanitary Inspection (last 12 hours)</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53525">
                <a:tc>
                  <a:txBody>
                    <a:bodyPr/>
                    <a:lstStyle/>
                    <a:p>
                      <a:pPr marL="0" marR="0" lvl="0" indent="0" algn="ctr" rtl="0">
                        <a:spcBef>
                          <a:spcPts val="0"/>
                        </a:spcBef>
                        <a:spcAft>
                          <a:spcPts val="0"/>
                        </a:spcAft>
                        <a:buNone/>
                      </a:pPr>
                      <a:r>
                        <a:rPr lang="en-US" sz="800" b="1" i="0" u="none" strike="noStrike">
                          <a:solidFill>
                            <a:srgbClr val="FFFFFF"/>
                          </a:solidFill>
                          <a:latin typeface="Arial"/>
                          <a:ea typeface="Arial"/>
                          <a:cs typeface="Arial"/>
                          <a:sym typeface="Arial"/>
                        </a:rPr>
                        <a:t>Location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800" b="1" i="0" u="none" strike="noStrike">
                          <a:solidFill>
                            <a:schemeClr val="lt1"/>
                          </a:solidFill>
                          <a:latin typeface="Arial"/>
                          <a:ea typeface="Arial"/>
                          <a:cs typeface="Arial"/>
                          <a:sym typeface="Arial"/>
                        </a:rPr>
                        <a:t>Visual </a:t>
                      </a:r>
                      <a:br>
                        <a:rPr lang="en-US" sz="800" b="1" i="0" u="none" strike="noStrike">
                          <a:solidFill>
                            <a:schemeClr val="lt1"/>
                          </a:solidFill>
                          <a:latin typeface="Arial"/>
                          <a:ea typeface="Arial"/>
                          <a:cs typeface="Arial"/>
                          <a:sym typeface="Arial"/>
                        </a:rPr>
                      </a:br>
                      <a:r>
                        <a:rPr lang="en-US" sz="800" b="1" i="0" u="none" strike="noStrike">
                          <a:solidFill>
                            <a:schemeClr val="lt1"/>
                          </a:solidFill>
                          <a:latin typeface="Arial"/>
                          <a:ea typeface="Arial"/>
                          <a:cs typeface="Arial"/>
                          <a:sym typeface="Arial"/>
                        </a:rPr>
                        <a:t>Pollution</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800" b="1" i="0" u="none" strike="noStrike">
                          <a:solidFill>
                            <a:schemeClr val="lt1"/>
                          </a:solidFill>
                          <a:latin typeface="Arial"/>
                          <a:ea typeface="Arial"/>
                          <a:cs typeface="Arial"/>
                          <a:sym typeface="Arial"/>
                        </a:rPr>
                        <a:t>Odour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800"/>
                        <a:buFont typeface="Arial"/>
                        <a:buNone/>
                      </a:pPr>
                      <a:r>
                        <a:rPr lang="en-US" sz="800" b="1" i="0" u="none" strike="noStrike">
                          <a:solidFill>
                            <a:schemeClr val="lt1"/>
                          </a:solidFill>
                          <a:latin typeface="Arial"/>
                          <a:ea typeface="Arial"/>
                          <a:cs typeface="Arial"/>
                          <a:sym typeface="Arial"/>
                        </a:rPr>
                        <a:t>Time of visit</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en-US" sz="800" b="1" i="0" u="none" strike="noStrike">
                          <a:solidFill>
                            <a:schemeClr val="lt1"/>
                          </a:solidFill>
                          <a:latin typeface="Arial"/>
                          <a:ea typeface="Arial"/>
                          <a:cs typeface="Arial"/>
                          <a:sym typeface="Arial"/>
                        </a:rPr>
                        <a:t>Comments</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619525">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Location</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a:solidFill>
                            <a:srgbClr val="FF6600"/>
                          </a:solidFill>
                          <a:latin typeface="Arial"/>
                          <a:ea typeface="Arial"/>
                          <a:cs typeface="Arial"/>
                          <a:sym typeface="Arial"/>
                        </a:rPr>
                        <a:t>None</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a:solidFill>
                            <a:srgbClr val="FF6600"/>
                          </a:solidFill>
                          <a:latin typeface="Arial"/>
                          <a:ea typeface="Arial"/>
                          <a:cs typeface="Arial"/>
                          <a:sym typeface="Arial"/>
                        </a:rPr>
                        <a:t>None</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a:solidFill>
                            <a:srgbClr val="FF6600"/>
                          </a:solidFill>
                          <a:latin typeface="Arial"/>
                          <a:ea typeface="Arial"/>
                          <a:cs typeface="Arial"/>
                          <a:sym typeface="Arial"/>
                        </a:rPr>
                        <a:t>09:15</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en-US" sz="1000">
                          <a:solidFill>
                            <a:schemeClr val="folHlink"/>
                          </a:solidFill>
                          <a:latin typeface="Arial"/>
                          <a:ea typeface="Arial"/>
                          <a:cs typeface="Arial"/>
                          <a:sym typeface="Arial"/>
                        </a:rPr>
                        <a:t>Insert </a:t>
                      </a:r>
                      <a:r>
                        <a:rPr lang="en-US" sz="1000">
                          <a:solidFill>
                            <a:srgbClr val="FF6600"/>
                          </a:solidFill>
                          <a:latin typeface="Arial"/>
                          <a:ea typeface="Arial"/>
                          <a:cs typeface="Arial"/>
                          <a:sym typeface="Arial"/>
                        </a:rPr>
                        <a:t>comments</a:t>
                      </a:r>
                      <a:r>
                        <a:rPr lang="en-US" sz="1000">
                          <a:solidFill>
                            <a:schemeClr val="folHlink"/>
                          </a:solidFill>
                          <a:latin typeface="Arial"/>
                          <a:ea typeface="Arial"/>
                          <a:cs typeface="Arial"/>
                          <a:sym typeface="Arial"/>
                        </a:rPr>
                        <a:t> if necessary</a:t>
                      </a:r>
                      <a:br>
                        <a:rPr lang="en-US" sz="1000">
                          <a:solidFill>
                            <a:schemeClr val="folHlink"/>
                          </a:solidFill>
                          <a:latin typeface="Arial"/>
                          <a:ea typeface="Arial"/>
                          <a:cs typeface="Arial"/>
                          <a:sym typeface="Arial"/>
                        </a:rPr>
                      </a:br>
                      <a:br>
                        <a:rPr lang="en-US" sz="1000">
                          <a:solidFill>
                            <a:schemeClr val="folHlink"/>
                          </a:solidFill>
                          <a:latin typeface="Arial"/>
                          <a:ea typeface="Arial"/>
                          <a:cs typeface="Arial"/>
                          <a:sym typeface="Arial"/>
                        </a:rPr>
                      </a:br>
                      <a:br>
                        <a:rPr lang="en-US" sz="1000">
                          <a:solidFill>
                            <a:schemeClr val="folHlink"/>
                          </a:solidFill>
                          <a:latin typeface="Arial"/>
                          <a:ea typeface="Arial"/>
                          <a:cs typeface="Arial"/>
                          <a:sym typeface="Arial"/>
                        </a:rPr>
                      </a:br>
                      <a:endParaRPr sz="1000">
                        <a:solidFill>
                          <a:schemeClr val="folHlink"/>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502" name="Google Shape;502;p46"/>
          <p:cNvGraphicFramePr/>
          <p:nvPr/>
        </p:nvGraphicFramePr>
        <p:xfrm>
          <a:off x="6257607" y="1463352"/>
          <a:ext cx="2349500" cy="1497300"/>
        </p:xfrm>
        <a:graphic>
          <a:graphicData uri="http://schemas.openxmlformats.org/drawingml/2006/table">
            <a:tbl>
              <a:tblPr firstRow="1" bandRow="1">
                <a:noFill/>
                <a:tableStyleId>{F911959F-20C6-4666-9E25-660ADA047723}</a:tableStyleId>
              </a:tblPr>
              <a:tblGrid>
                <a:gridCol w="804225">
                  <a:extLst>
                    <a:ext uri="{9D8B030D-6E8A-4147-A177-3AD203B41FA5}">
                      <a16:colId xmlns:a16="http://schemas.microsoft.com/office/drawing/2014/main" val="20000"/>
                    </a:ext>
                  </a:extLst>
                </a:gridCol>
                <a:gridCol w="1545275">
                  <a:extLst>
                    <a:ext uri="{9D8B030D-6E8A-4147-A177-3AD203B41FA5}">
                      <a16:colId xmlns:a16="http://schemas.microsoft.com/office/drawing/2014/main" val="20001"/>
                    </a:ext>
                  </a:extLst>
                </a:gridCol>
              </a:tblGrid>
              <a:tr h="318225">
                <a:tc gridSpan="2">
                  <a:txBody>
                    <a:bodyPr/>
                    <a:lstStyle/>
                    <a:p>
                      <a:pPr marL="0" marR="0" lvl="0" indent="0" algn="ctr" rtl="0">
                        <a:spcBef>
                          <a:spcPts val="0"/>
                        </a:spcBef>
                        <a:spcAft>
                          <a:spcPts val="0"/>
                        </a:spcAft>
                        <a:buNone/>
                      </a:pPr>
                      <a:r>
                        <a:rPr lang="en-US" sz="1400">
                          <a:solidFill>
                            <a:schemeClr val="dk1"/>
                          </a:solidFill>
                        </a:rPr>
                        <a:t>Weather</a:t>
                      </a:r>
                      <a:r>
                        <a:rPr lang="en-US" sz="1400"/>
                        <a:t> </a:t>
                      </a:r>
                      <a:r>
                        <a:rPr lang="en-US" sz="1400">
                          <a:solidFill>
                            <a:schemeClr val="dk1"/>
                          </a:solidFill>
                        </a:rPr>
                        <a:t>forecast</a:t>
                      </a:r>
                      <a:endParaRPr/>
                    </a:p>
                  </a:txBody>
                  <a:tcPr marL="91425" marR="91425"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48500">
                <a:tc>
                  <a:txBody>
                    <a:bodyPr/>
                    <a:lstStyle/>
                    <a:p>
                      <a:pPr marL="57150" marR="0" lvl="0" indent="0" algn="l" rtl="0">
                        <a:spcBef>
                          <a:spcPts val="0"/>
                        </a:spcBef>
                        <a:spcAft>
                          <a:spcPts val="0"/>
                        </a:spcAft>
                        <a:buNone/>
                      </a:pPr>
                      <a:r>
                        <a:rPr lang="en-US"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en-US"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42275">
                <a:tc>
                  <a:txBody>
                    <a:bodyPr/>
                    <a:lstStyle/>
                    <a:p>
                      <a:pPr marL="57150" marR="0" lvl="0" indent="0" algn="l" rtl="0">
                        <a:lnSpc>
                          <a:spcPct val="100000"/>
                        </a:lnSpc>
                        <a:spcBef>
                          <a:spcPts val="0"/>
                        </a:spcBef>
                        <a:spcAft>
                          <a:spcPts val="0"/>
                        </a:spcAft>
                        <a:buClr>
                          <a:srgbClr val="FF6600"/>
                        </a:buClr>
                        <a:buSzPts val="900"/>
                        <a:buFont typeface="Arial"/>
                        <a:buNone/>
                      </a:pPr>
                      <a:r>
                        <a:rPr lang="en-US" sz="900" b="1" i="0" u="none" strike="noStrike">
                          <a:solidFill>
                            <a:srgbClr val="FF6600"/>
                          </a:solidFill>
                          <a:latin typeface="Arial"/>
                          <a:ea typeface="Arial"/>
                          <a:cs typeface="Arial"/>
                          <a:sym typeface="Arial"/>
                        </a:rPr>
                        <a:t>Briefing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en-US" sz="1050" b="0" i="0" u="none" strike="noStrike">
                          <a:solidFill>
                            <a:srgbClr val="FF6600"/>
                          </a:solidFill>
                          <a:latin typeface="Arial"/>
                          <a:ea typeface="Arial"/>
                          <a:cs typeface="Arial"/>
                          <a:sym typeface="Arial"/>
                        </a:rPr>
                        <a:t>Overcast with light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en-US" sz="900" b="1" i="0" u="none" strike="noStrike">
                          <a:solidFill>
                            <a:srgbClr val="FF6600"/>
                          </a:solidFill>
                          <a:latin typeface="Arial"/>
                          <a:ea typeface="Arial"/>
                          <a:cs typeface="Arial"/>
                          <a:sym typeface="Arial"/>
                        </a:rPr>
                        <a:t>B +1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en-US"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en-US" sz="900" b="1" i="0" u="none" strike="noStrike">
                          <a:solidFill>
                            <a:srgbClr val="FF6600"/>
                          </a:solidFill>
                          <a:latin typeface="Arial"/>
                          <a:ea typeface="Arial"/>
                          <a:cs typeface="Arial"/>
                          <a:sym typeface="Arial"/>
                        </a:rPr>
                        <a:t>Race 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en-US"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503" name="Google Shape;503;p46"/>
          <p:cNvGraphicFramePr/>
          <p:nvPr/>
        </p:nvGraphicFramePr>
        <p:xfrm>
          <a:off x="8823064" y="1458328"/>
          <a:ext cx="2349500" cy="1497400"/>
        </p:xfrm>
        <a:graphic>
          <a:graphicData uri="http://schemas.openxmlformats.org/drawingml/2006/table">
            <a:tbl>
              <a:tblPr firstRow="1" bandRow="1">
                <a:noFill/>
                <a:tableStyleId>{F911959F-20C6-4666-9E25-660ADA047723}</a:tableStyleId>
              </a:tblPr>
              <a:tblGrid>
                <a:gridCol w="693775">
                  <a:extLst>
                    <a:ext uri="{9D8B030D-6E8A-4147-A177-3AD203B41FA5}">
                      <a16:colId xmlns:a16="http://schemas.microsoft.com/office/drawing/2014/main" val="20000"/>
                    </a:ext>
                  </a:extLst>
                </a:gridCol>
                <a:gridCol w="1655725">
                  <a:extLst>
                    <a:ext uri="{9D8B030D-6E8A-4147-A177-3AD203B41FA5}">
                      <a16:colId xmlns:a16="http://schemas.microsoft.com/office/drawing/2014/main" val="20001"/>
                    </a:ext>
                  </a:extLst>
                </a:gridCol>
              </a:tblGrid>
              <a:tr h="327350">
                <a:tc gridSpan="2">
                  <a:txBody>
                    <a:bodyPr/>
                    <a:lstStyle/>
                    <a:p>
                      <a:pPr marL="0" marR="0" lvl="0" indent="0" algn="l" rtl="0">
                        <a:spcBef>
                          <a:spcPts val="0"/>
                        </a:spcBef>
                        <a:spcAft>
                          <a:spcPts val="0"/>
                        </a:spcAft>
                        <a:buNone/>
                      </a:pPr>
                      <a:r>
                        <a:rPr lang="en-US" sz="1400">
                          <a:solidFill>
                            <a:schemeClr val="dk1"/>
                          </a:solidFill>
                        </a:rPr>
                        <a:t>Weather report</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5575">
                <a:tc>
                  <a:txBody>
                    <a:bodyPr/>
                    <a:lstStyle/>
                    <a:p>
                      <a:pPr marL="57150" marR="0" lvl="0" indent="0" algn="l" rtl="0">
                        <a:spcBef>
                          <a:spcPts val="0"/>
                        </a:spcBef>
                        <a:spcAft>
                          <a:spcPts val="0"/>
                        </a:spcAft>
                        <a:buNone/>
                      </a:pPr>
                      <a:r>
                        <a:rPr lang="en-US"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en-US"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en-US" sz="1000" b="1" i="0" u="none" strike="noStrike">
                          <a:solidFill>
                            <a:srgbClr val="FF6600"/>
                          </a:solidFill>
                          <a:latin typeface="Arial"/>
                          <a:ea typeface="Arial"/>
                          <a:cs typeface="Arial"/>
                          <a:sym typeface="Arial"/>
                        </a:rPr>
                        <a:t>B-3</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en-US" sz="1100" b="0" i="0" u="none" strike="noStrike">
                          <a:solidFill>
                            <a:srgbClr val="FF6600"/>
                          </a:solidFill>
                          <a:latin typeface="Arial"/>
                          <a:ea typeface="Arial"/>
                          <a:cs typeface="Arial"/>
                          <a:sym typeface="Arial"/>
                        </a:rPr>
                        <a:t>Heavy rain in the evening</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en-US" sz="1000" b="1" i="0" u="none" strike="noStrike">
                          <a:solidFill>
                            <a:srgbClr val="FF6600"/>
                          </a:solidFill>
                          <a:latin typeface="Arial"/>
                          <a:ea typeface="Arial"/>
                          <a:cs typeface="Arial"/>
                          <a:sym typeface="Arial"/>
                        </a:rPr>
                        <a:t>B-2</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en-US"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en-US" sz="1000" b="1" i="0" u="none" strike="noStrike">
                          <a:solidFill>
                            <a:srgbClr val="FF6600"/>
                          </a:solidFill>
                          <a:latin typeface="Arial"/>
                          <a:ea typeface="Arial"/>
                          <a:cs typeface="Arial"/>
                          <a:sym typeface="Arial"/>
                        </a:rPr>
                        <a:t>B-1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en-US"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504" name="Google Shape;504;p46"/>
          <p:cNvGraphicFramePr/>
          <p:nvPr/>
        </p:nvGraphicFramePr>
        <p:xfrm>
          <a:off x="830262" y="4461169"/>
          <a:ext cx="6439225" cy="1868665"/>
        </p:xfrm>
        <a:graphic>
          <a:graphicData uri="http://schemas.openxmlformats.org/drawingml/2006/table">
            <a:tbl>
              <a:tblPr firstRow="1" bandRow="1">
                <a:noFill/>
                <a:tableStyleId>{F911959F-20C6-4666-9E25-660ADA047723}</a:tableStyleId>
              </a:tblPr>
              <a:tblGrid>
                <a:gridCol w="6439225">
                  <a:extLst>
                    <a:ext uri="{9D8B030D-6E8A-4147-A177-3AD203B41FA5}">
                      <a16:colId xmlns:a16="http://schemas.microsoft.com/office/drawing/2014/main" val="20000"/>
                    </a:ext>
                  </a:extLst>
                </a:gridCol>
              </a:tblGrid>
              <a:tr h="282100">
                <a:tc>
                  <a:txBody>
                    <a:bodyPr/>
                    <a:lstStyle/>
                    <a:p>
                      <a:pPr marL="0" marR="0" lvl="0" indent="0" algn="l" rtl="0">
                        <a:spcBef>
                          <a:spcPts val="0"/>
                        </a:spcBef>
                        <a:spcAft>
                          <a:spcPts val="0"/>
                        </a:spcAft>
                        <a:buNone/>
                      </a:pPr>
                      <a:r>
                        <a:rPr lang="en-US" sz="1400" b="1">
                          <a:solidFill>
                            <a:schemeClr val="lt1"/>
                          </a:solidFill>
                        </a:rPr>
                        <a:t>SUMMARY</a:t>
                      </a:r>
                      <a:endParaRPr/>
                    </a:p>
                  </a:txBody>
                  <a:tcPr marL="91450" marR="91450" marT="45650" marB="4565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987900">
                <a:tc>
                  <a:txBody>
                    <a:bodyPr/>
                    <a:lstStyle/>
                    <a:p>
                      <a:pPr marL="57150" marR="0" lvl="0" indent="0" algn="l" rtl="0">
                        <a:lnSpc>
                          <a:spcPct val="100000"/>
                        </a:lnSpc>
                        <a:spcBef>
                          <a:spcPts val="0"/>
                        </a:spcBef>
                        <a:spcAft>
                          <a:spcPts val="0"/>
                        </a:spcAft>
                        <a:buClr>
                          <a:schemeClr val="folHlink"/>
                        </a:buClr>
                        <a:buSzPts val="1000"/>
                        <a:buFont typeface="Arial"/>
                        <a:buNone/>
                      </a:pPr>
                      <a:r>
                        <a:rPr lang="en-US" sz="1000">
                          <a:solidFill>
                            <a:schemeClr val="folHlink"/>
                          </a:solidFill>
                          <a:latin typeface="Arial"/>
                          <a:ea typeface="Arial"/>
                          <a:cs typeface="Arial"/>
                          <a:sym typeface="Arial"/>
                        </a:rPr>
                        <a:t>Add text from competition rules – 10.3.f.i or 10.3.g.i YOU CAN FOUND IT IT THE SLIDE NOTES BELOW, eg.</a:t>
                      </a:r>
                      <a:endParaRPr/>
                    </a:p>
                    <a:p>
                      <a:pPr marL="57150" marR="0" lvl="0" indent="0" algn="l" rtl="0">
                        <a:lnSpc>
                          <a:spcPct val="100000"/>
                        </a:lnSpc>
                        <a:spcBef>
                          <a:spcPts val="0"/>
                        </a:spcBef>
                        <a:spcAft>
                          <a:spcPts val="0"/>
                        </a:spcAft>
                        <a:buClr>
                          <a:schemeClr val="dk1"/>
                        </a:buClr>
                        <a:buSzPts val="1000"/>
                        <a:buFont typeface="Arial"/>
                        <a:buNone/>
                      </a:pPr>
                      <a:endParaRPr sz="1000" b="1" i="0" u="none" strike="noStrike">
                        <a:solidFill>
                          <a:schemeClr val="folHlink"/>
                        </a:solidFill>
                        <a:latin typeface="Arial"/>
                        <a:ea typeface="Arial"/>
                        <a:cs typeface="Arial"/>
                        <a:sym typeface="Arial"/>
                      </a:endParaRPr>
                    </a:p>
                    <a:p>
                      <a:pPr marL="57150" marR="0" lvl="0" indent="0" algn="l" rtl="0">
                        <a:lnSpc>
                          <a:spcPct val="100000"/>
                        </a:lnSpc>
                        <a:spcBef>
                          <a:spcPts val="0"/>
                        </a:spcBef>
                        <a:spcAft>
                          <a:spcPts val="0"/>
                        </a:spcAft>
                        <a:buClr>
                          <a:schemeClr val="dk1"/>
                        </a:buClr>
                        <a:buSzPts val="1800"/>
                        <a:buFont typeface="Arial"/>
                        <a:buNone/>
                      </a:pPr>
                      <a:r>
                        <a:rPr lang="en-US" sz="1800" b="1">
                          <a:latin typeface="Arial"/>
                          <a:ea typeface="Arial"/>
                          <a:cs typeface="Arial"/>
                          <a:sym typeface="Arial"/>
                        </a:rPr>
                        <a:t>3 = ‘Fair Water Quality’: </a:t>
                      </a:r>
                      <a:br>
                        <a:rPr lang="en-US" sz="1800" b="1">
                          <a:latin typeface="Arial"/>
                          <a:ea typeface="Arial"/>
                          <a:cs typeface="Arial"/>
                          <a:sym typeface="Arial"/>
                        </a:rPr>
                      </a:br>
                      <a:r>
                        <a:rPr lang="en-US" sz="1800">
                          <a:latin typeface="Arial"/>
                          <a:ea typeface="Arial"/>
                          <a:cs typeface="Arial"/>
                          <a:sym typeface="Arial"/>
                        </a:rPr>
                        <a:t>(E.Coli: 250 to 500 or Enterococci 100 to 200), but with potential or poor visual pollution during sanitary check and/or potential for forecast of heavy rain;</a:t>
                      </a:r>
                      <a:endParaRPr/>
                    </a:p>
                    <a:p>
                      <a:pPr marL="57150" marR="0" lvl="0" indent="0" algn="l" rtl="0">
                        <a:lnSpc>
                          <a:spcPct val="100000"/>
                        </a:lnSpc>
                        <a:spcBef>
                          <a:spcPts val="0"/>
                        </a:spcBef>
                        <a:spcAft>
                          <a:spcPts val="0"/>
                        </a:spcAft>
                        <a:buClr>
                          <a:schemeClr val="dk1"/>
                        </a:buClr>
                        <a:buSzPts val="1000"/>
                        <a:buFont typeface="Arial"/>
                        <a:buNone/>
                      </a:pPr>
                      <a:endParaRPr sz="1000">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05" name="Google Shape;505;p46"/>
          <p:cNvSpPr txBox="1"/>
          <p:nvPr/>
        </p:nvSpPr>
        <p:spPr>
          <a:xfrm>
            <a:off x="1334453" y="1017665"/>
            <a:ext cx="609790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ED7D31"/>
                </a:solidFill>
                <a:latin typeface="Arial"/>
                <a:ea typeface="Arial"/>
                <a:cs typeface="Arial"/>
                <a:sym typeface="Arial"/>
              </a:rPr>
              <a:t>Update orange text accordingly</a:t>
            </a:r>
            <a:endParaRPr/>
          </a:p>
        </p:txBody>
      </p:sp>
      <p:sp>
        <p:nvSpPr>
          <p:cNvPr id="506" name="Google Shape;506;p46"/>
          <p:cNvSpPr txBox="1"/>
          <p:nvPr/>
        </p:nvSpPr>
        <p:spPr>
          <a:xfrm>
            <a:off x="6257607" y="220383"/>
            <a:ext cx="2772093" cy="30777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None/>
            </a:pPr>
            <a:r>
              <a:rPr lang="en-US" sz="1400" b="0" i="0" u="none" strike="noStrike" cap="none">
                <a:solidFill>
                  <a:schemeClr val="accent2"/>
                </a:solidFill>
                <a:latin typeface="Arial"/>
                <a:ea typeface="Arial"/>
                <a:cs typeface="Arial"/>
                <a:sym typeface="Arial"/>
              </a:rPr>
              <a:t>{select the </a:t>
            </a:r>
            <a:r>
              <a:rPr lang="en-US">
                <a:solidFill>
                  <a:schemeClr val="accent2"/>
                </a:solidFill>
              </a:rPr>
              <a:t>appropriate</a:t>
            </a:r>
            <a:r>
              <a:rPr lang="en-US" sz="1400" b="0" i="0" u="none" strike="noStrike" cap="none">
                <a:solidFill>
                  <a:schemeClr val="accent2"/>
                </a:solidFill>
                <a:latin typeface="Arial"/>
                <a:ea typeface="Arial"/>
                <a:cs typeface="Arial"/>
                <a:sym typeface="Arial"/>
              </a:rPr>
              <a:t>}</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Water Quality Assessment (Inland)</a:t>
            </a:r>
            <a:endParaRPr sz="2400">
              <a:solidFill>
                <a:schemeClr val="accent2"/>
              </a:solidFill>
              <a:latin typeface="Arial"/>
              <a:ea typeface="Arial"/>
              <a:cs typeface="Arial"/>
              <a:sym typeface="Arial"/>
            </a:endParaRPr>
          </a:p>
        </p:txBody>
      </p:sp>
      <p:sp>
        <p:nvSpPr>
          <p:cNvPr id="512" name="Google Shape;512;p4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53</a:t>
            </a:fld>
            <a:endParaRPr/>
          </a:p>
        </p:txBody>
      </p:sp>
      <p:sp>
        <p:nvSpPr>
          <p:cNvPr id="513" name="Google Shape;513;p4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514" name="Google Shape;514;p47"/>
          <p:cNvPicPr preferRelativeResize="0"/>
          <p:nvPr/>
        </p:nvPicPr>
        <p:blipFill rotWithShape="1">
          <a:blip r:embed="rId3">
            <a:alphaModFix/>
          </a:blip>
          <a:srcRect/>
          <a:stretch/>
        </p:blipFill>
        <p:spPr>
          <a:xfrm>
            <a:off x="7785847" y="3056560"/>
            <a:ext cx="3718036" cy="2584063"/>
          </a:xfrm>
          <a:prstGeom prst="rect">
            <a:avLst/>
          </a:prstGeom>
          <a:noFill/>
          <a:ln>
            <a:noFill/>
          </a:ln>
        </p:spPr>
      </p:pic>
      <p:graphicFrame>
        <p:nvGraphicFramePr>
          <p:cNvPr id="515" name="Google Shape;515;p47"/>
          <p:cNvGraphicFramePr/>
          <p:nvPr/>
        </p:nvGraphicFramePr>
        <p:xfrm>
          <a:off x="830263" y="1470025"/>
          <a:ext cx="1473200" cy="1508125"/>
        </p:xfrm>
        <a:graphic>
          <a:graphicData uri="http://schemas.openxmlformats.org/drawingml/2006/table">
            <a:tbl>
              <a:tblPr firstRow="1" bandRow="1">
                <a:noFill/>
                <a:tableStyleId>{F911959F-20C6-4666-9E25-660ADA047723}</a:tableStyleId>
              </a:tblPr>
              <a:tblGrid>
                <a:gridCol w="835950">
                  <a:extLst>
                    <a:ext uri="{9D8B030D-6E8A-4147-A177-3AD203B41FA5}">
                      <a16:colId xmlns:a16="http://schemas.microsoft.com/office/drawing/2014/main" val="20000"/>
                    </a:ext>
                  </a:extLst>
                </a:gridCol>
                <a:gridCol w="637250">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en-US" sz="1400">
                          <a:solidFill>
                            <a:schemeClr val="dk1"/>
                          </a:solidFill>
                        </a:rPr>
                        <a:t>Enterococci</a:t>
                      </a:r>
                      <a:endParaRPr/>
                    </a:p>
                  </a:txBody>
                  <a:tcPr marL="91350" marR="913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en-US" sz="800" b="1" i="0" u="none" strike="noStrike">
                          <a:solidFill>
                            <a:srgbClr val="ED7D31"/>
                          </a:solidFill>
                          <a:latin typeface="Arial"/>
                          <a:ea typeface="Arial"/>
                          <a:cs typeface="Arial"/>
                          <a:sym typeface="Arial"/>
                        </a:rPr>
                        <a:t>Insert</a:t>
                      </a:r>
                      <a:br>
                        <a:rPr lang="en-US" sz="800" b="1" i="0" u="none" strike="noStrike">
                          <a:solidFill>
                            <a:srgbClr val="ED7D31"/>
                          </a:solidFill>
                          <a:latin typeface="Arial"/>
                          <a:ea typeface="Arial"/>
                          <a:cs typeface="Arial"/>
                          <a:sym typeface="Arial"/>
                        </a:rPr>
                      </a:br>
                      <a:r>
                        <a:rPr lang="en-US"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en-US" sz="800" b="1" i="0" u="none" strike="noStrike">
                          <a:solidFill>
                            <a:srgbClr val="112E68"/>
                          </a:solidFill>
                          <a:latin typeface="Arial"/>
                          <a:ea typeface="Arial"/>
                          <a:cs typeface="Arial"/>
                          <a:sym typeface="Arial"/>
                        </a:rPr>
                        <a:t>Enterococci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en-US" sz="1000" b="0" i="0" u="none" strike="noStrike">
                          <a:solidFill>
                            <a:srgbClr val="000000"/>
                          </a:solidFill>
                          <a:latin typeface="Arial"/>
                          <a:ea typeface="Arial"/>
                          <a:cs typeface="Arial"/>
                          <a:sym typeface="Arial"/>
                        </a:rPr>
                        <a:t>&lt;200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516" name="Google Shape;516;p47"/>
          <p:cNvGraphicFramePr/>
          <p:nvPr/>
        </p:nvGraphicFramePr>
        <p:xfrm>
          <a:off x="2500313" y="1470025"/>
          <a:ext cx="1474775" cy="1508125"/>
        </p:xfrm>
        <a:graphic>
          <a:graphicData uri="http://schemas.openxmlformats.org/drawingml/2006/table">
            <a:tbl>
              <a:tblPr firstRow="1" bandRow="1">
                <a:noFill/>
                <a:tableStyleId>{F911959F-20C6-4666-9E25-660ADA047723}</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en-US" sz="1400">
                          <a:solidFill>
                            <a:schemeClr val="dk1"/>
                          </a:solidFill>
                        </a:rPr>
                        <a:t>E.Coli</a:t>
                      </a:r>
                      <a:endParaRPr sz="1400">
                        <a:solidFill>
                          <a:schemeClr val="dk1"/>
                        </a:solidFill>
                      </a:endParaRPr>
                    </a:p>
                  </a:txBody>
                  <a:tcPr marL="91450" marR="914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en-US" sz="800" b="1" i="0" u="none" strike="noStrike">
                          <a:solidFill>
                            <a:srgbClr val="ED7D31"/>
                          </a:solidFill>
                          <a:latin typeface="Arial"/>
                          <a:ea typeface="Arial"/>
                          <a:cs typeface="Arial"/>
                          <a:sym typeface="Arial"/>
                        </a:rPr>
                        <a:t>Insert</a:t>
                      </a:r>
                      <a:br>
                        <a:rPr lang="en-US" sz="800" b="1" i="0" u="none" strike="noStrike">
                          <a:solidFill>
                            <a:srgbClr val="ED7D31"/>
                          </a:solidFill>
                          <a:latin typeface="Arial"/>
                          <a:ea typeface="Arial"/>
                          <a:cs typeface="Arial"/>
                          <a:sym typeface="Arial"/>
                        </a:rPr>
                      </a:br>
                      <a:r>
                        <a:rPr lang="en-US"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en-US" sz="800" b="1" i="0" u="none" strike="noStrike">
                          <a:solidFill>
                            <a:srgbClr val="112E68"/>
                          </a:solidFill>
                          <a:latin typeface="Arial"/>
                          <a:ea typeface="Arial"/>
                          <a:cs typeface="Arial"/>
                          <a:sym typeface="Arial"/>
                        </a:rPr>
                        <a:t>E.Coli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en-US" sz="1000" b="0" i="0" u="none" strike="noStrike">
                          <a:solidFill>
                            <a:srgbClr val="000000"/>
                          </a:solidFill>
                          <a:latin typeface="Arial"/>
                          <a:ea typeface="Arial"/>
                          <a:cs typeface="Arial"/>
                          <a:sym typeface="Arial"/>
                        </a:rPr>
                        <a:t>&lt;500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517" name="Google Shape;517;p47"/>
          <p:cNvGraphicFramePr/>
          <p:nvPr/>
        </p:nvGraphicFramePr>
        <p:xfrm>
          <a:off x="4170363" y="1470025"/>
          <a:ext cx="1474775" cy="1490690"/>
        </p:xfrm>
        <a:graphic>
          <a:graphicData uri="http://schemas.openxmlformats.org/drawingml/2006/table">
            <a:tbl>
              <a:tblPr firstRow="1" bandRow="1">
                <a:noFill/>
                <a:tableStyleId>{F911959F-20C6-4666-9E25-660ADA047723}</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725">
                <a:tc gridSpan="2">
                  <a:txBody>
                    <a:bodyPr/>
                    <a:lstStyle/>
                    <a:p>
                      <a:pPr marL="0" marR="0" lvl="0" indent="0" algn="l" rtl="0">
                        <a:spcBef>
                          <a:spcPts val="0"/>
                        </a:spcBef>
                        <a:spcAft>
                          <a:spcPts val="0"/>
                        </a:spcAft>
                        <a:buNone/>
                      </a:pPr>
                      <a:r>
                        <a:rPr lang="en-US" sz="1400">
                          <a:solidFill>
                            <a:schemeClr val="dk1"/>
                          </a:solidFill>
                        </a:rPr>
                        <a:t>PH</a:t>
                      </a:r>
                      <a:endParaRPr/>
                    </a:p>
                  </a:txBody>
                  <a:tcPr marL="91450" marR="91450"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350">
                <a:tc>
                  <a:txBody>
                    <a:bodyPr/>
                    <a:lstStyle/>
                    <a:p>
                      <a:pPr marL="0" marR="0" lvl="0" indent="0" algn="ctr" rtl="0">
                        <a:spcBef>
                          <a:spcPts val="0"/>
                        </a:spcBef>
                        <a:spcAft>
                          <a:spcPts val="0"/>
                        </a:spcAft>
                        <a:buNone/>
                      </a:pPr>
                      <a:r>
                        <a:rPr lang="en-US" sz="800" b="1" i="0" u="none" strike="noStrike">
                          <a:solidFill>
                            <a:srgbClr val="FFFFFF"/>
                          </a:solidFill>
                          <a:latin typeface="Arial"/>
                          <a:ea typeface="Arial"/>
                          <a:cs typeface="Arial"/>
                          <a:sym typeface="Arial"/>
                        </a:rPr>
                        <a:t>Insert</a:t>
                      </a:r>
                      <a:br>
                        <a:rPr lang="en-US" sz="800" b="1" i="0" u="none" strike="noStrike">
                          <a:solidFill>
                            <a:srgbClr val="FFFFFF"/>
                          </a:solidFill>
                          <a:latin typeface="Arial"/>
                          <a:ea typeface="Arial"/>
                          <a:cs typeface="Arial"/>
                          <a:sym typeface="Arial"/>
                        </a:rPr>
                      </a:br>
                      <a:r>
                        <a:rPr lang="en-US" sz="800" b="1" i="0" u="none" strike="noStrike">
                          <a:solidFill>
                            <a:srgbClr val="FFFFFF"/>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800" b="1" i="0" u="none" strike="noStrike">
                        <a:solidFill>
                          <a:srgbClr val="FFFFFF"/>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33150">
                <a:tc>
                  <a:txBody>
                    <a:bodyPr/>
                    <a:lstStyle/>
                    <a:p>
                      <a:pPr marL="0" marR="0" lvl="0" indent="0" algn="ctr" rtl="0">
                        <a:lnSpc>
                          <a:spcPct val="100000"/>
                        </a:lnSpc>
                        <a:spcBef>
                          <a:spcPts val="0"/>
                        </a:spcBef>
                        <a:spcAft>
                          <a:spcPts val="0"/>
                        </a:spcAft>
                        <a:buClr>
                          <a:srgbClr val="112E68"/>
                        </a:buClr>
                        <a:buSzPts val="800"/>
                        <a:buFont typeface="Arial"/>
                        <a:buNone/>
                      </a:pPr>
                      <a:r>
                        <a:rPr lang="en-US" sz="800" b="1" i="0" u="none" strike="noStrike">
                          <a:solidFill>
                            <a:srgbClr val="112E68"/>
                          </a:solidFill>
                          <a:latin typeface="Arial"/>
                          <a:ea typeface="Arial"/>
                          <a:cs typeface="Arial"/>
                          <a:sym typeface="Arial"/>
                        </a:rPr>
                        <a:t>PH limit</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en-US" sz="1000" b="0" i="0" u="none" strike="noStrike">
                          <a:solidFill>
                            <a:srgbClr val="000000"/>
                          </a:solidFill>
                          <a:latin typeface="Arial"/>
                          <a:ea typeface="Arial"/>
                          <a:cs typeface="Arial"/>
                          <a:sym typeface="Arial"/>
                        </a:rPr>
                        <a:t>6-9</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518" name="Google Shape;518;p47"/>
          <p:cNvGraphicFramePr/>
          <p:nvPr/>
        </p:nvGraphicFramePr>
        <p:xfrm>
          <a:off x="830262" y="3170667"/>
          <a:ext cx="4814875" cy="1177925"/>
        </p:xfrm>
        <a:graphic>
          <a:graphicData uri="http://schemas.openxmlformats.org/drawingml/2006/table">
            <a:tbl>
              <a:tblPr firstRow="1" bandRow="1">
                <a:noFill/>
                <a:tableStyleId>{F911959F-20C6-4666-9E25-660ADA047723}</a:tableStyleId>
              </a:tblPr>
              <a:tblGrid>
                <a:gridCol w="787475">
                  <a:extLst>
                    <a:ext uri="{9D8B030D-6E8A-4147-A177-3AD203B41FA5}">
                      <a16:colId xmlns:a16="http://schemas.microsoft.com/office/drawing/2014/main" val="20000"/>
                    </a:ext>
                  </a:extLst>
                </a:gridCol>
                <a:gridCol w="523575">
                  <a:extLst>
                    <a:ext uri="{9D8B030D-6E8A-4147-A177-3AD203B41FA5}">
                      <a16:colId xmlns:a16="http://schemas.microsoft.com/office/drawing/2014/main" val="20001"/>
                    </a:ext>
                  </a:extLst>
                </a:gridCol>
                <a:gridCol w="523575">
                  <a:extLst>
                    <a:ext uri="{9D8B030D-6E8A-4147-A177-3AD203B41FA5}">
                      <a16:colId xmlns:a16="http://schemas.microsoft.com/office/drawing/2014/main" val="20002"/>
                    </a:ext>
                  </a:extLst>
                </a:gridCol>
                <a:gridCol w="523575">
                  <a:extLst>
                    <a:ext uri="{9D8B030D-6E8A-4147-A177-3AD203B41FA5}">
                      <a16:colId xmlns:a16="http://schemas.microsoft.com/office/drawing/2014/main" val="20003"/>
                    </a:ext>
                  </a:extLst>
                </a:gridCol>
                <a:gridCol w="2456675">
                  <a:extLst>
                    <a:ext uri="{9D8B030D-6E8A-4147-A177-3AD203B41FA5}">
                      <a16:colId xmlns:a16="http://schemas.microsoft.com/office/drawing/2014/main" val="20004"/>
                    </a:ext>
                  </a:extLst>
                </a:gridCol>
              </a:tblGrid>
              <a:tr h="304875">
                <a:tc gridSpan="5">
                  <a:txBody>
                    <a:bodyPr/>
                    <a:lstStyle/>
                    <a:p>
                      <a:pPr marL="0" marR="0" lvl="0" indent="0" algn="l" rtl="0">
                        <a:spcBef>
                          <a:spcPts val="0"/>
                        </a:spcBef>
                        <a:spcAft>
                          <a:spcPts val="0"/>
                        </a:spcAft>
                        <a:buNone/>
                      </a:pPr>
                      <a:r>
                        <a:rPr lang="en-US" sz="1400">
                          <a:solidFill>
                            <a:schemeClr val="dk1"/>
                          </a:solidFill>
                        </a:rPr>
                        <a:t>Visual Sanitary Inspection (last 12 hours)</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53525">
                <a:tc>
                  <a:txBody>
                    <a:bodyPr/>
                    <a:lstStyle/>
                    <a:p>
                      <a:pPr marL="0" marR="0" lvl="0" indent="0" algn="ctr" rtl="0">
                        <a:spcBef>
                          <a:spcPts val="0"/>
                        </a:spcBef>
                        <a:spcAft>
                          <a:spcPts val="0"/>
                        </a:spcAft>
                        <a:buNone/>
                      </a:pPr>
                      <a:r>
                        <a:rPr lang="en-US" sz="800" b="1" i="0" u="none" strike="noStrike">
                          <a:solidFill>
                            <a:srgbClr val="FFFFFF"/>
                          </a:solidFill>
                          <a:latin typeface="Arial"/>
                          <a:ea typeface="Arial"/>
                          <a:cs typeface="Arial"/>
                          <a:sym typeface="Arial"/>
                        </a:rPr>
                        <a:t>Location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800" b="1" i="0" u="none" strike="noStrike">
                          <a:solidFill>
                            <a:schemeClr val="lt1"/>
                          </a:solidFill>
                          <a:latin typeface="Arial"/>
                          <a:ea typeface="Arial"/>
                          <a:cs typeface="Arial"/>
                          <a:sym typeface="Arial"/>
                        </a:rPr>
                        <a:t>Visual </a:t>
                      </a:r>
                      <a:br>
                        <a:rPr lang="en-US" sz="800" b="1" i="0" u="none" strike="noStrike">
                          <a:solidFill>
                            <a:schemeClr val="lt1"/>
                          </a:solidFill>
                          <a:latin typeface="Arial"/>
                          <a:ea typeface="Arial"/>
                          <a:cs typeface="Arial"/>
                          <a:sym typeface="Arial"/>
                        </a:rPr>
                      </a:br>
                      <a:r>
                        <a:rPr lang="en-US" sz="800" b="1" i="0" u="none" strike="noStrike">
                          <a:solidFill>
                            <a:schemeClr val="lt1"/>
                          </a:solidFill>
                          <a:latin typeface="Arial"/>
                          <a:ea typeface="Arial"/>
                          <a:cs typeface="Arial"/>
                          <a:sym typeface="Arial"/>
                        </a:rPr>
                        <a:t>Pollution</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800" b="1" i="0" u="none" strike="noStrike">
                          <a:solidFill>
                            <a:schemeClr val="lt1"/>
                          </a:solidFill>
                          <a:latin typeface="Arial"/>
                          <a:ea typeface="Arial"/>
                          <a:cs typeface="Arial"/>
                          <a:sym typeface="Arial"/>
                        </a:rPr>
                        <a:t>Odour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800"/>
                        <a:buFont typeface="Arial"/>
                        <a:buNone/>
                      </a:pPr>
                      <a:r>
                        <a:rPr lang="en-US" sz="800" b="1" i="0" u="none" strike="noStrike">
                          <a:solidFill>
                            <a:schemeClr val="lt1"/>
                          </a:solidFill>
                          <a:latin typeface="Arial"/>
                          <a:ea typeface="Arial"/>
                          <a:cs typeface="Arial"/>
                          <a:sym typeface="Arial"/>
                        </a:rPr>
                        <a:t>Time of visit</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en-US" sz="800" b="1" i="0" u="none" strike="noStrike">
                          <a:solidFill>
                            <a:schemeClr val="lt1"/>
                          </a:solidFill>
                          <a:latin typeface="Arial"/>
                          <a:ea typeface="Arial"/>
                          <a:cs typeface="Arial"/>
                          <a:sym typeface="Arial"/>
                        </a:rPr>
                        <a:t>Comments</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619525">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Location</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a:solidFill>
                            <a:srgbClr val="FF6600"/>
                          </a:solidFill>
                          <a:latin typeface="Arial"/>
                          <a:ea typeface="Arial"/>
                          <a:cs typeface="Arial"/>
                          <a:sym typeface="Arial"/>
                        </a:rPr>
                        <a:t>None</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a:solidFill>
                            <a:srgbClr val="FF6600"/>
                          </a:solidFill>
                          <a:latin typeface="Arial"/>
                          <a:ea typeface="Arial"/>
                          <a:cs typeface="Arial"/>
                          <a:sym typeface="Arial"/>
                        </a:rPr>
                        <a:t>None</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a:solidFill>
                            <a:srgbClr val="FF6600"/>
                          </a:solidFill>
                          <a:latin typeface="Arial"/>
                          <a:ea typeface="Arial"/>
                          <a:cs typeface="Arial"/>
                          <a:sym typeface="Arial"/>
                        </a:rPr>
                        <a:t>09:15</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en-US" sz="1000">
                          <a:solidFill>
                            <a:schemeClr val="folHlink"/>
                          </a:solidFill>
                          <a:latin typeface="Arial"/>
                          <a:ea typeface="Arial"/>
                          <a:cs typeface="Arial"/>
                          <a:sym typeface="Arial"/>
                        </a:rPr>
                        <a:t>Insert </a:t>
                      </a:r>
                      <a:r>
                        <a:rPr lang="en-US" sz="1000">
                          <a:solidFill>
                            <a:srgbClr val="FF6600"/>
                          </a:solidFill>
                          <a:latin typeface="Arial"/>
                          <a:ea typeface="Arial"/>
                          <a:cs typeface="Arial"/>
                          <a:sym typeface="Arial"/>
                        </a:rPr>
                        <a:t>comments</a:t>
                      </a:r>
                      <a:r>
                        <a:rPr lang="en-US" sz="1000">
                          <a:solidFill>
                            <a:schemeClr val="folHlink"/>
                          </a:solidFill>
                          <a:latin typeface="Arial"/>
                          <a:ea typeface="Arial"/>
                          <a:cs typeface="Arial"/>
                          <a:sym typeface="Arial"/>
                        </a:rPr>
                        <a:t> if necessary</a:t>
                      </a:r>
                      <a:br>
                        <a:rPr lang="en-US" sz="1000">
                          <a:solidFill>
                            <a:schemeClr val="folHlink"/>
                          </a:solidFill>
                          <a:latin typeface="Arial"/>
                          <a:ea typeface="Arial"/>
                          <a:cs typeface="Arial"/>
                          <a:sym typeface="Arial"/>
                        </a:rPr>
                      </a:br>
                      <a:br>
                        <a:rPr lang="en-US" sz="1000">
                          <a:solidFill>
                            <a:schemeClr val="folHlink"/>
                          </a:solidFill>
                          <a:latin typeface="Arial"/>
                          <a:ea typeface="Arial"/>
                          <a:cs typeface="Arial"/>
                          <a:sym typeface="Arial"/>
                        </a:rPr>
                      </a:br>
                      <a:br>
                        <a:rPr lang="en-US" sz="1000">
                          <a:solidFill>
                            <a:schemeClr val="folHlink"/>
                          </a:solidFill>
                          <a:latin typeface="Arial"/>
                          <a:ea typeface="Arial"/>
                          <a:cs typeface="Arial"/>
                          <a:sym typeface="Arial"/>
                        </a:rPr>
                      </a:br>
                      <a:endParaRPr sz="1000">
                        <a:solidFill>
                          <a:schemeClr val="folHlink"/>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519" name="Google Shape;519;p47"/>
          <p:cNvGraphicFramePr/>
          <p:nvPr/>
        </p:nvGraphicFramePr>
        <p:xfrm>
          <a:off x="6257607" y="1463352"/>
          <a:ext cx="2349500" cy="1497300"/>
        </p:xfrm>
        <a:graphic>
          <a:graphicData uri="http://schemas.openxmlformats.org/drawingml/2006/table">
            <a:tbl>
              <a:tblPr firstRow="1" bandRow="1">
                <a:noFill/>
                <a:tableStyleId>{F911959F-20C6-4666-9E25-660ADA047723}</a:tableStyleId>
              </a:tblPr>
              <a:tblGrid>
                <a:gridCol w="804225">
                  <a:extLst>
                    <a:ext uri="{9D8B030D-6E8A-4147-A177-3AD203B41FA5}">
                      <a16:colId xmlns:a16="http://schemas.microsoft.com/office/drawing/2014/main" val="20000"/>
                    </a:ext>
                  </a:extLst>
                </a:gridCol>
                <a:gridCol w="1545275">
                  <a:extLst>
                    <a:ext uri="{9D8B030D-6E8A-4147-A177-3AD203B41FA5}">
                      <a16:colId xmlns:a16="http://schemas.microsoft.com/office/drawing/2014/main" val="20001"/>
                    </a:ext>
                  </a:extLst>
                </a:gridCol>
              </a:tblGrid>
              <a:tr h="318225">
                <a:tc gridSpan="2">
                  <a:txBody>
                    <a:bodyPr/>
                    <a:lstStyle/>
                    <a:p>
                      <a:pPr marL="0" marR="0" lvl="0" indent="0" algn="ctr" rtl="0">
                        <a:spcBef>
                          <a:spcPts val="0"/>
                        </a:spcBef>
                        <a:spcAft>
                          <a:spcPts val="0"/>
                        </a:spcAft>
                        <a:buNone/>
                      </a:pPr>
                      <a:r>
                        <a:rPr lang="en-US" sz="1400">
                          <a:solidFill>
                            <a:schemeClr val="dk1"/>
                          </a:solidFill>
                        </a:rPr>
                        <a:t>Weather</a:t>
                      </a:r>
                      <a:r>
                        <a:rPr lang="en-US" sz="1400"/>
                        <a:t> </a:t>
                      </a:r>
                      <a:r>
                        <a:rPr lang="en-US" sz="1400">
                          <a:solidFill>
                            <a:schemeClr val="dk1"/>
                          </a:solidFill>
                        </a:rPr>
                        <a:t>forecast</a:t>
                      </a:r>
                      <a:endParaRPr/>
                    </a:p>
                  </a:txBody>
                  <a:tcPr marL="91425" marR="91425"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48500">
                <a:tc>
                  <a:txBody>
                    <a:bodyPr/>
                    <a:lstStyle/>
                    <a:p>
                      <a:pPr marL="57150" marR="0" lvl="0" indent="0" algn="l" rtl="0">
                        <a:spcBef>
                          <a:spcPts val="0"/>
                        </a:spcBef>
                        <a:spcAft>
                          <a:spcPts val="0"/>
                        </a:spcAft>
                        <a:buNone/>
                      </a:pPr>
                      <a:r>
                        <a:rPr lang="en-US"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en-US"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42275">
                <a:tc>
                  <a:txBody>
                    <a:bodyPr/>
                    <a:lstStyle/>
                    <a:p>
                      <a:pPr marL="57150" marR="0" lvl="0" indent="0" algn="l" rtl="0">
                        <a:lnSpc>
                          <a:spcPct val="100000"/>
                        </a:lnSpc>
                        <a:spcBef>
                          <a:spcPts val="0"/>
                        </a:spcBef>
                        <a:spcAft>
                          <a:spcPts val="0"/>
                        </a:spcAft>
                        <a:buClr>
                          <a:srgbClr val="FF6600"/>
                        </a:buClr>
                        <a:buSzPts val="900"/>
                        <a:buFont typeface="Arial"/>
                        <a:buNone/>
                      </a:pPr>
                      <a:r>
                        <a:rPr lang="en-US" sz="900" b="1" i="0" u="none" strike="noStrike">
                          <a:solidFill>
                            <a:srgbClr val="FF6600"/>
                          </a:solidFill>
                          <a:latin typeface="Arial"/>
                          <a:ea typeface="Arial"/>
                          <a:cs typeface="Arial"/>
                          <a:sym typeface="Arial"/>
                        </a:rPr>
                        <a:t>Briefing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en-US" sz="1050" b="0" i="0" u="none" strike="noStrike">
                          <a:solidFill>
                            <a:srgbClr val="FF6600"/>
                          </a:solidFill>
                          <a:latin typeface="Arial"/>
                          <a:ea typeface="Arial"/>
                          <a:cs typeface="Arial"/>
                          <a:sym typeface="Arial"/>
                        </a:rPr>
                        <a:t>Overcast with light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en-US" sz="900" b="1" i="0" u="none" strike="noStrike">
                          <a:solidFill>
                            <a:srgbClr val="FF6600"/>
                          </a:solidFill>
                          <a:latin typeface="Arial"/>
                          <a:ea typeface="Arial"/>
                          <a:cs typeface="Arial"/>
                          <a:sym typeface="Arial"/>
                        </a:rPr>
                        <a:t>B +1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en-US"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en-US" sz="900" b="1" i="0" u="none" strike="noStrike">
                          <a:solidFill>
                            <a:srgbClr val="FF6600"/>
                          </a:solidFill>
                          <a:latin typeface="Arial"/>
                          <a:ea typeface="Arial"/>
                          <a:cs typeface="Arial"/>
                          <a:sym typeface="Arial"/>
                        </a:rPr>
                        <a:t>Race 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en-US"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520" name="Google Shape;520;p47"/>
          <p:cNvGraphicFramePr/>
          <p:nvPr/>
        </p:nvGraphicFramePr>
        <p:xfrm>
          <a:off x="8823064" y="1458328"/>
          <a:ext cx="2349500" cy="1497400"/>
        </p:xfrm>
        <a:graphic>
          <a:graphicData uri="http://schemas.openxmlformats.org/drawingml/2006/table">
            <a:tbl>
              <a:tblPr firstRow="1" bandRow="1">
                <a:noFill/>
                <a:tableStyleId>{F911959F-20C6-4666-9E25-660ADA047723}</a:tableStyleId>
              </a:tblPr>
              <a:tblGrid>
                <a:gridCol w="693775">
                  <a:extLst>
                    <a:ext uri="{9D8B030D-6E8A-4147-A177-3AD203B41FA5}">
                      <a16:colId xmlns:a16="http://schemas.microsoft.com/office/drawing/2014/main" val="20000"/>
                    </a:ext>
                  </a:extLst>
                </a:gridCol>
                <a:gridCol w="1655725">
                  <a:extLst>
                    <a:ext uri="{9D8B030D-6E8A-4147-A177-3AD203B41FA5}">
                      <a16:colId xmlns:a16="http://schemas.microsoft.com/office/drawing/2014/main" val="20001"/>
                    </a:ext>
                  </a:extLst>
                </a:gridCol>
              </a:tblGrid>
              <a:tr h="327350">
                <a:tc gridSpan="2">
                  <a:txBody>
                    <a:bodyPr/>
                    <a:lstStyle/>
                    <a:p>
                      <a:pPr marL="0" marR="0" lvl="0" indent="0" algn="l" rtl="0">
                        <a:spcBef>
                          <a:spcPts val="0"/>
                        </a:spcBef>
                        <a:spcAft>
                          <a:spcPts val="0"/>
                        </a:spcAft>
                        <a:buNone/>
                      </a:pPr>
                      <a:r>
                        <a:rPr lang="en-US" sz="1400">
                          <a:solidFill>
                            <a:schemeClr val="dk1"/>
                          </a:solidFill>
                        </a:rPr>
                        <a:t>Weather report</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5575">
                <a:tc>
                  <a:txBody>
                    <a:bodyPr/>
                    <a:lstStyle/>
                    <a:p>
                      <a:pPr marL="57150" marR="0" lvl="0" indent="0" algn="l" rtl="0">
                        <a:spcBef>
                          <a:spcPts val="0"/>
                        </a:spcBef>
                        <a:spcAft>
                          <a:spcPts val="0"/>
                        </a:spcAft>
                        <a:buNone/>
                      </a:pPr>
                      <a:r>
                        <a:rPr lang="en-US"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en-US"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en-US" sz="1000" b="1" i="0" u="none" strike="noStrike">
                          <a:solidFill>
                            <a:srgbClr val="FF6600"/>
                          </a:solidFill>
                          <a:latin typeface="Arial"/>
                          <a:ea typeface="Arial"/>
                          <a:cs typeface="Arial"/>
                          <a:sym typeface="Arial"/>
                        </a:rPr>
                        <a:t>B-3</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en-US" sz="1100" b="0" i="0" u="none" strike="noStrike">
                          <a:solidFill>
                            <a:srgbClr val="FF6600"/>
                          </a:solidFill>
                          <a:latin typeface="Arial"/>
                          <a:ea typeface="Arial"/>
                          <a:cs typeface="Arial"/>
                          <a:sym typeface="Arial"/>
                        </a:rPr>
                        <a:t>Heavy rain in the evening</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en-US" sz="1000" b="1" i="0" u="none" strike="noStrike">
                          <a:solidFill>
                            <a:srgbClr val="FF6600"/>
                          </a:solidFill>
                          <a:latin typeface="Arial"/>
                          <a:ea typeface="Arial"/>
                          <a:cs typeface="Arial"/>
                          <a:sym typeface="Arial"/>
                        </a:rPr>
                        <a:t>B-2</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en-US"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en-US" sz="1000" b="1" i="0" u="none" strike="noStrike">
                          <a:solidFill>
                            <a:srgbClr val="FF6600"/>
                          </a:solidFill>
                          <a:latin typeface="Arial"/>
                          <a:ea typeface="Arial"/>
                          <a:cs typeface="Arial"/>
                          <a:sym typeface="Arial"/>
                        </a:rPr>
                        <a:t>B-1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en-US"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521" name="Google Shape;521;p47"/>
          <p:cNvGraphicFramePr/>
          <p:nvPr/>
        </p:nvGraphicFramePr>
        <p:xfrm>
          <a:off x="830262" y="4461169"/>
          <a:ext cx="6439225" cy="1868665"/>
        </p:xfrm>
        <a:graphic>
          <a:graphicData uri="http://schemas.openxmlformats.org/drawingml/2006/table">
            <a:tbl>
              <a:tblPr firstRow="1" bandRow="1">
                <a:noFill/>
                <a:tableStyleId>{F911959F-20C6-4666-9E25-660ADA047723}</a:tableStyleId>
              </a:tblPr>
              <a:tblGrid>
                <a:gridCol w="6439225">
                  <a:extLst>
                    <a:ext uri="{9D8B030D-6E8A-4147-A177-3AD203B41FA5}">
                      <a16:colId xmlns:a16="http://schemas.microsoft.com/office/drawing/2014/main" val="20000"/>
                    </a:ext>
                  </a:extLst>
                </a:gridCol>
              </a:tblGrid>
              <a:tr h="282100">
                <a:tc>
                  <a:txBody>
                    <a:bodyPr/>
                    <a:lstStyle/>
                    <a:p>
                      <a:pPr marL="0" marR="0" lvl="0" indent="0" algn="l" rtl="0">
                        <a:spcBef>
                          <a:spcPts val="0"/>
                        </a:spcBef>
                        <a:spcAft>
                          <a:spcPts val="0"/>
                        </a:spcAft>
                        <a:buNone/>
                      </a:pPr>
                      <a:r>
                        <a:rPr lang="en-US" sz="1400" b="1">
                          <a:solidFill>
                            <a:schemeClr val="lt1"/>
                          </a:solidFill>
                        </a:rPr>
                        <a:t>SUMMARY</a:t>
                      </a:r>
                      <a:endParaRPr/>
                    </a:p>
                  </a:txBody>
                  <a:tcPr marL="91450" marR="91450" marT="45650" marB="4565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987900">
                <a:tc>
                  <a:txBody>
                    <a:bodyPr/>
                    <a:lstStyle/>
                    <a:p>
                      <a:pPr marL="57150" marR="0" lvl="0" indent="0" algn="l" rtl="0">
                        <a:lnSpc>
                          <a:spcPct val="100000"/>
                        </a:lnSpc>
                        <a:spcBef>
                          <a:spcPts val="0"/>
                        </a:spcBef>
                        <a:spcAft>
                          <a:spcPts val="0"/>
                        </a:spcAft>
                        <a:buClr>
                          <a:schemeClr val="folHlink"/>
                        </a:buClr>
                        <a:buSzPts val="1000"/>
                        <a:buFont typeface="Arial"/>
                        <a:buNone/>
                      </a:pPr>
                      <a:r>
                        <a:rPr lang="en-US" sz="1000">
                          <a:solidFill>
                            <a:schemeClr val="folHlink"/>
                          </a:solidFill>
                          <a:latin typeface="Arial"/>
                          <a:ea typeface="Arial"/>
                          <a:cs typeface="Arial"/>
                          <a:sym typeface="Arial"/>
                        </a:rPr>
                        <a:t>Add text from competition rules – 10.3.f.i or 10.3.g.i YOU CAN FOUND IT IT THE SLIDE NOTES BELOW, eg.</a:t>
                      </a:r>
                      <a:endParaRPr/>
                    </a:p>
                    <a:p>
                      <a:pPr marL="57150" marR="0" lvl="0" indent="0" algn="l" rtl="0">
                        <a:lnSpc>
                          <a:spcPct val="100000"/>
                        </a:lnSpc>
                        <a:spcBef>
                          <a:spcPts val="0"/>
                        </a:spcBef>
                        <a:spcAft>
                          <a:spcPts val="0"/>
                        </a:spcAft>
                        <a:buClr>
                          <a:schemeClr val="dk1"/>
                        </a:buClr>
                        <a:buSzPts val="1000"/>
                        <a:buFont typeface="Arial"/>
                        <a:buNone/>
                      </a:pPr>
                      <a:endParaRPr sz="1000" b="1" i="0" u="none" strike="noStrike">
                        <a:solidFill>
                          <a:schemeClr val="folHlink"/>
                        </a:solidFill>
                        <a:latin typeface="Arial"/>
                        <a:ea typeface="Arial"/>
                        <a:cs typeface="Arial"/>
                        <a:sym typeface="Arial"/>
                      </a:endParaRPr>
                    </a:p>
                    <a:p>
                      <a:pPr marL="57150" marR="0" lvl="0" indent="0" algn="l" rtl="0">
                        <a:lnSpc>
                          <a:spcPct val="100000"/>
                        </a:lnSpc>
                        <a:spcBef>
                          <a:spcPts val="0"/>
                        </a:spcBef>
                        <a:spcAft>
                          <a:spcPts val="0"/>
                        </a:spcAft>
                        <a:buClr>
                          <a:schemeClr val="dk1"/>
                        </a:buClr>
                        <a:buSzPts val="1800"/>
                        <a:buFont typeface="Arial"/>
                        <a:buNone/>
                      </a:pPr>
                      <a:r>
                        <a:rPr lang="en-US" sz="1800" b="1">
                          <a:latin typeface="Arial"/>
                          <a:ea typeface="Arial"/>
                          <a:cs typeface="Arial"/>
                          <a:sym typeface="Arial"/>
                        </a:rPr>
                        <a:t>3 = ‘Fair Water Quality’: </a:t>
                      </a:r>
                      <a:br>
                        <a:rPr lang="en-US" sz="1800" b="1">
                          <a:latin typeface="Arial"/>
                          <a:ea typeface="Arial"/>
                          <a:cs typeface="Arial"/>
                          <a:sym typeface="Arial"/>
                        </a:rPr>
                      </a:br>
                      <a:r>
                        <a:rPr lang="en-US" sz="1800">
                          <a:latin typeface="Arial"/>
                          <a:ea typeface="Arial"/>
                          <a:cs typeface="Arial"/>
                          <a:sym typeface="Arial"/>
                        </a:rPr>
                        <a:t>(E.Coli: 250 to 500 or Enterococci 100 to 200), but with potential or poor visual pollution during sanitary check and/or potential for forecast of heavy rain;</a:t>
                      </a:r>
                      <a:endParaRPr/>
                    </a:p>
                    <a:p>
                      <a:pPr marL="57150" marR="0" lvl="0" indent="0" algn="l" rtl="0">
                        <a:lnSpc>
                          <a:spcPct val="100000"/>
                        </a:lnSpc>
                        <a:spcBef>
                          <a:spcPts val="0"/>
                        </a:spcBef>
                        <a:spcAft>
                          <a:spcPts val="0"/>
                        </a:spcAft>
                        <a:buClr>
                          <a:schemeClr val="dk1"/>
                        </a:buClr>
                        <a:buSzPts val="1000"/>
                        <a:buFont typeface="Arial"/>
                        <a:buNone/>
                      </a:pPr>
                      <a:endParaRPr sz="1000">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22" name="Google Shape;522;p47"/>
          <p:cNvSpPr txBox="1"/>
          <p:nvPr/>
        </p:nvSpPr>
        <p:spPr>
          <a:xfrm>
            <a:off x="1334453" y="1017665"/>
            <a:ext cx="609790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ED7D31"/>
                </a:solidFill>
                <a:latin typeface="Arial"/>
                <a:ea typeface="Arial"/>
                <a:cs typeface="Arial"/>
                <a:sym typeface="Arial"/>
              </a:rPr>
              <a:t>Update orange text accordingly</a:t>
            </a:r>
            <a:endParaRPr/>
          </a:p>
        </p:txBody>
      </p:sp>
      <p:sp>
        <p:nvSpPr>
          <p:cNvPr id="523" name="Google Shape;523;p47"/>
          <p:cNvSpPr txBox="1"/>
          <p:nvPr/>
        </p:nvSpPr>
        <p:spPr>
          <a:xfrm>
            <a:off x="6257607" y="220383"/>
            <a:ext cx="2772093" cy="30777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None/>
            </a:pPr>
            <a:r>
              <a:rPr lang="en-US" sz="1400" b="0" i="0" u="none" strike="noStrike" cap="none">
                <a:solidFill>
                  <a:schemeClr val="accent2"/>
                </a:solidFill>
                <a:latin typeface="Arial"/>
                <a:ea typeface="Arial"/>
                <a:cs typeface="Arial"/>
                <a:sym typeface="Arial"/>
              </a:rPr>
              <a:t>{select the </a:t>
            </a:r>
            <a:r>
              <a:rPr lang="en-US">
                <a:solidFill>
                  <a:schemeClr val="accent2"/>
                </a:solidFill>
              </a:rPr>
              <a:t>appropriate</a:t>
            </a:r>
            <a:r>
              <a:rPr lang="en-US" sz="1400" b="0" i="0" u="none" strike="noStrike" cap="none">
                <a:solidFill>
                  <a:schemeClr val="accent2"/>
                </a:solidFill>
                <a:latin typeface="Arial"/>
                <a:ea typeface="Arial"/>
                <a:cs typeface="Arial"/>
                <a:sym typeface="Arial"/>
              </a:rPr>
              <a:t>}</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Heat stress indicators</a:t>
            </a:r>
            <a:endParaRPr sz="2400" dirty="0">
              <a:solidFill>
                <a:schemeClr val="accent2"/>
              </a:solidFill>
              <a:latin typeface="Arial"/>
              <a:ea typeface="Arial"/>
              <a:cs typeface="Arial"/>
              <a:sym typeface="Arial"/>
            </a:endParaRPr>
          </a:p>
        </p:txBody>
      </p:sp>
      <p:sp>
        <p:nvSpPr>
          <p:cNvPr id="488" name="Google Shape;488;p4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54</a:t>
            </a:fld>
            <a:endParaRPr/>
          </a:p>
        </p:txBody>
      </p:sp>
      <p:sp>
        <p:nvSpPr>
          <p:cNvPr id="489" name="Google Shape;489;p4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3" name="Text Placeholder 2">
            <a:extLst>
              <a:ext uri="{FF2B5EF4-FFF2-40B4-BE49-F238E27FC236}">
                <a16:creationId xmlns:a16="http://schemas.microsoft.com/office/drawing/2014/main" id="{33C76449-1A68-9A33-91C8-013C71D25EA3}"/>
              </a:ext>
            </a:extLst>
          </p:cNvPr>
          <p:cNvSpPr>
            <a:spLocks noGrp="1"/>
          </p:cNvSpPr>
          <p:nvPr>
            <p:ph type="body" idx="1"/>
          </p:nvPr>
        </p:nvSpPr>
        <p:spPr>
          <a:xfrm>
            <a:off x="656963" y="1610225"/>
            <a:ext cx="4926419" cy="4351338"/>
          </a:xfrm>
        </p:spPr>
        <p:txBody>
          <a:bodyPr>
            <a:normAutofit/>
          </a:bodyPr>
          <a:lstStyle/>
          <a:p>
            <a:pPr marL="114300" indent="0" rtl="0">
              <a:spcBef>
                <a:spcPts val="0"/>
              </a:spcBef>
              <a:spcAft>
                <a:spcPts val="0"/>
              </a:spcAft>
              <a:buNone/>
            </a:pPr>
            <a:r>
              <a:rPr lang="en-US" i="0" u="none" strike="noStrike" dirty="0">
                <a:solidFill>
                  <a:srgbClr val="121417"/>
                </a:solidFill>
                <a:effectLst/>
                <a:latin typeface="Arial" panose="020B0604020202020204" pitchFamily="34" charset="0"/>
              </a:rPr>
              <a:t>Warning flags will be placed at the athletes’ area and behind the spectators’ stands </a:t>
            </a:r>
            <a:endParaRPr lang="en-US" sz="3200" dirty="0">
              <a:effectLst/>
            </a:endParaRPr>
          </a:p>
        </p:txBody>
      </p:sp>
      <p:grpSp>
        <p:nvGrpSpPr>
          <p:cNvPr id="14" name="Group 13">
            <a:extLst>
              <a:ext uri="{FF2B5EF4-FFF2-40B4-BE49-F238E27FC236}">
                <a16:creationId xmlns:a16="http://schemas.microsoft.com/office/drawing/2014/main" id="{DF3ED418-662C-75A7-C278-5D26678941C8}"/>
              </a:ext>
            </a:extLst>
          </p:cNvPr>
          <p:cNvGrpSpPr/>
          <p:nvPr/>
        </p:nvGrpSpPr>
        <p:grpSpPr>
          <a:xfrm>
            <a:off x="6096000" y="1686425"/>
            <a:ext cx="3146713" cy="3997573"/>
            <a:chOff x="5547013" y="2142721"/>
            <a:chExt cx="3146713" cy="3997573"/>
          </a:xfrm>
        </p:grpSpPr>
        <p:pic>
          <p:nvPicPr>
            <p:cNvPr id="5" name="Picture 4" descr="A red and white sign&#10;&#10;Description automatically generated with low confidence">
              <a:extLst>
                <a:ext uri="{FF2B5EF4-FFF2-40B4-BE49-F238E27FC236}">
                  <a16:creationId xmlns:a16="http://schemas.microsoft.com/office/drawing/2014/main" id="{1517E0A1-DB08-152B-DAEF-2ABE19C26B5A}"/>
                </a:ext>
              </a:extLst>
            </p:cNvPr>
            <p:cNvPicPr>
              <a:picLocks noChangeAspect="1"/>
            </p:cNvPicPr>
            <p:nvPr/>
          </p:nvPicPr>
          <p:blipFill>
            <a:blip r:embed="rId3"/>
            <a:stretch>
              <a:fillRect/>
            </a:stretch>
          </p:blipFill>
          <p:spPr>
            <a:xfrm rot="5400000">
              <a:off x="6747823" y="3381695"/>
              <a:ext cx="745092" cy="314671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9EAEEE59-1681-C60F-6C40-86D2AA6DF525}"/>
                </a:ext>
              </a:extLst>
            </p:cNvPr>
            <p:cNvPicPr>
              <a:picLocks noChangeAspect="1"/>
            </p:cNvPicPr>
            <p:nvPr/>
          </p:nvPicPr>
          <p:blipFill>
            <a:blip r:embed="rId4"/>
            <a:stretch>
              <a:fillRect/>
            </a:stretch>
          </p:blipFill>
          <p:spPr>
            <a:xfrm rot="5400000">
              <a:off x="6747823" y="4194392"/>
              <a:ext cx="745092" cy="3146712"/>
            </a:xfrm>
            <a:prstGeom prst="rect">
              <a:avLst/>
            </a:prstGeom>
          </p:spPr>
        </p:pic>
        <p:pic>
          <p:nvPicPr>
            <p:cNvPr id="9" name="Picture 8" descr="Icon&#10;&#10;Description automatically generated">
              <a:extLst>
                <a:ext uri="{FF2B5EF4-FFF2-40B4-BE49-F238E27FC236}">
                  <a16:creationId xmlns:a16="http://schemas.microsoft.com/office/drawing/2014/main" id="{417B7589-C252-8937-AED9-D91F4DEC9F46}"/>
                </a:ext>
              </a:extLst>
            </p:cNvPr>
            <p:cNvPicPr>
              <a:picLocks noChangeAspect="1"/>
            </p:cNvPicPr>
            <p:nvPr/>
          </p:nvPicPr>
          <p:blipFill>
            <a:blip r:embed="rId5"/>
            <a:stretch>
              <a:fillRect/>
            </a:stretch>
          </p:blipFill>
          <p:spPr>
            <a:xfrm rot="5400000">
              <a:off x="6747823" y="2568998"/>
              <a:ext cx="745092" cy="3146712"/>
            </a:xfrm>
            <a:prstGeom prst="rect">
              <a:avLst/>
            </a:prstGeom>
          </p:spPr>
        </p:pic>
        <p:pic>
          <p:nvPicPr>
            <p:cNvPr id="11" name="Picture 10" descr="Icon&#10;&#10;Description automatically generated">
              <a:extLst>
                <a:ext uri="{FF2B5EF4-FFF2-40B4-BE49-F238E27FC236}">
                  <a16:creationId xmlns:a16="http://schemas.microsoft.com/office/drawing/2014/main" id="{CFB56A52-C773-955B-4E77-0485D927EF8F}"/>
                </a:ext>
              </a:extLst>
            </p:cNvPr>
            <p:cNvPicPr>
              <a:picLocks noChangeAspect="1"/>
            </p:cNvPicPr>
            <p:nvPr/>
          </p:nvPicPr>
          <p:blipFill>
            <a:blip r:embed="rId6"/>
            <a:stretch>
              <a:fillRect/>
            </a:stretch>
          </p:blipFill>
          <p:spPr>
            <a:xfrm rot="5400000">
              <a:off x="6748027" y="941708"/>
              <a:ext cx="744685" cy="3146712"/>
            </a:xfrm>
            <a:prstGeom prst="rect">
              <a:avLst/>
            </a:prstGeom>
          </p:spPr>
        </p:pic>
        <p:pic>
          <p:nvPicPr>
            <p:cNvPr id="13" name="Picture 12" descr="Icon&#10;&#10;Description automatically generated">
              <a:extLst>
                <a:ext uri="{FF2B5EF4-FFF2-40B4-BE49-F238E27FC236}">
                  <a16:creationId xmlns:a16="http://schemas.microsoft.com/office/drawing/2014/main" id="{B0F3E5C5-6F6B-EF13-5FCA-48ED8DF44ED8}"/>
                </a:ext>
              </a:extLst>
            </p:cNvPr>
            <p:cNvPicPr>
              <a:picLocks noChangeAspect="1"/>
            </p:cNvPicPr>
            <p:nvPr/>
          </p:nvPicPr>
          <p:blipFill>
            <a:blip r:embed="rId7"/>
            <a:stretch>
              <a:fillRect/>
            </a:stretch>
          </p:blipFill>
          <p:spPr>
            <a:xfrm rot="5400000">
              <a:off x="6747823" y="1755251"/>
              <a:ext cx="745092" cy="3146712"/>
            </a:xfrm>
            <a:prstGeom prst="rect">
              <a:avLst/>
            </a:prstGeom>
          </p:spPr>
        </p:pic>
      </p:grpSp>
    </p:spTree>
    <p:extLst>
      <p:ext uri="{BB962C8B-B14F-4D97-AF65-F5344CB8AC3E}">
        <p14:creationId xmlns:p14="http://schemas.microsoft.com/office/powerpoint/2010/main" val="4074578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Weather forecasts</a:t>
            </a:r>
            <a:endParaRPr sz="2400">
              <a:solidFill>
                <a:schemeClr val="accent2"/>
              </a:solidFill>
              <a:latin typeface="Arial"/>
              <a:ea typeface="Arial"/>
              <a:cs typeface="Arial"/>
              <a:sym typeface="Arial"/>
            </a:endParaRPr>
          </a:p>
        </p:txBody>
      </p:sp>
      <p:sp>
        <p:nvSpPr>
          <p:cNvPr id="529" name="Google Shape;529;p4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55</a:t>
            </a:fld>
            <a:endParaRPr/>
          </a:p>
        </p:txBody>
      </p:sp>
      <p:graphicFrame>
        <p:nvGraphicFramePr>
          <p:cNvPr id="530" name="Google Shape;530;p48"/>
          <p:cNvGraphicFramePr/>
          <p:nvPr/>
        </p:nvGraphicFramePr>
        <p:xfrm>
          <a:off x="1173292" y="1691213"/>
          <a:ext cx="9845400" cy="3938100"/>
        </p:xfrm>
        <a:graphic>
          <a:graphicData uri="http://schemas.openxmlformats.org/drawingml/2006/table">
            <a:tbl>
              <a:tblPr firstRow="1" bandRow="1">
                <a:noFill/>
                <a:tableStyleId>{534D65D7-18F4-47BF-ABC3-41B6213B930D}</a:tableStyleId>
              </a:tblPr>
              <a:tblGrid>
                <a:gridCol w="3281800">
                  <a:extLst>
                    <a:ext uri="{9D8B030D-6E8A-4147-A177-3AD203B41FA5}">
                      <a16:colId xmlns:a16="http://schemas.microsoft.com/office/drawing/2014/main" val="20000"/>
                    </a:ext>
                  </a:extLst>
                </a:gridCol>
                <a:gridCol w="3281800">
                  <a:extLst>
                    <a:ext uri="{9D8B030D-6E8A-4147-A177-3AD203B41FA5}">
                      <a16:colId xmlns:a16="http://schemas.microsoft.com/office/drawing/2014/main" val="20001"/>
                    </a:ext>
                  </a:extLst>
                </a:gridCol>
                <a:gridCol w="3281800">
                  <a:extLst>
                    <a:ext uri="{9D8B030D-6E8A-4147-A177-3AD203B41FA5}">
                      <a16:colId xmlns:a16="http://schemas.microsoft.com/office/drawing/2014/main" val="20002"/>
                    </a:ext>
                  </a:extLst>
                </a:gridCol>
              </a:tblGrid>
              <a:tr h="984525">
                <a:tc>
                  <a:txBody>
                    <a:bodyPr/>
                    <a:lstStyle/>
                    <a:p>
                      <a:pPr marL="0" marR="0" lvl="0" indent="0" algn="l" rtl="0">
                        <a:spcBef>
                          <a:spcPts val="0"/>
                        </a:spcBef>
                        <a:spcAft>
                          <a:spcPts val="0"/>
                        </a:spcAft>
                        <a:buNone/>
                      </a:pPr>
                      <a:endParaRPr sz="2000">
                        <a:solidFill>
                          <a:srgbClr val="000000"/>
                        </a:solidFill>
                      </a:endParaRPr>
                    </a:p>
                  </a:txBody>
                  <a:tcPr marL="91450" marR="91450" marT="45725" marB="45725"/>
                </a:tc>
                <a:tc>
                  <a:txBody>
                    <a:bodyPr/>
                    <a:lstStyle/>
                    <a:p>
                      <a:pPr marL="0" marR="0" lvl="0" indent="0" algn="ctr" rtl="0">
                        <a:spcBef>
                          <a:spcPts val="0"/>
                        </a:spcBef>
                        <a:spcAft>
                          <a:spcPts val="0"/>
                        </a:spcAft>
                        <a:buNone/>
                      </a:pPr>
                      <a:r>
                        <a:rPr lang="en-US" sz="2000">
                          <a:solidFill>
                            <a:srgbClr val="000000"/>
                          </a:solidFill>
                        </a:rPr>
                        <a:t>Temperature </a:t>
                      </a:r>
                      <a:br>
                        <a:rPr lang="en-US" sz="2000">
                          <a:solidFill>
                            <a:srgbClr val="000000"/>
                          </a:solidFill>
                        </a:rPr>
                      </a:br>
                      <a:r>
                        <a:rPr lang="en-US" sz="2000">
                          <a:solidFill>
                            <a:srgbClr val="000000"/>
                          </a:solidFill>
                        </a:rPr>
                        <a:t>in °C  </a:t>
                      </a:r>
                      <a:endParaRPr sz="2000">
                        <a:solidFill>
                          <a:srgbClr val="000000"/>
                        </a:solidFill>
                      </a:endParaRPr>
                    </a:p>
                  </a:txBody>
                  <a:tcPr marL="91450" marR="91450" marT="45725" marB="45725"/>
                </a:tc>
                <a:tc>
                  <a:txBody>
                    <a:bodyPr/>
                    <a:lstStyle/>
                    <a:p>
                      <a:pPr marL="0" marR="0" lvl="0" indent="0" algn="ctr" rtl="0">
                        <a:spcBef>
                          <a:spcPts val="0"/>
                        </a:spcBef>
                        <a:spcAft>
                          <a:spcPts val="0"/>
                        </a:spcAft>
                        <a:buNone/>
                      </a:pPr>
                      <a:r>
                        <a:rPr lang="en-US" sz="2000">
                          <a:solidFill>
                            <a:srgbClr val="000000"/>
                          </a:solidFill>
                        </a:rPr>
                        <a:t>Weather</a:t>
                      </a:r>
                      <a:endParaRPr sz="2000">
                        <a:solidFill>
                          <a:srgbClr val="000000"/>
                        </a:solidFill>
                      </a:endParaRPr>
                    </a:p>
                  </a:txBody>
                  <a:tcPr marL="91450" marR="91450" marT="45725" marB="45725"/>
                </a:tc>
                <a:extLst>
                  <a:ext uri="{0D108BD9-81ED-4DB2-BD59-A6C34878D82A}">
                    <a16:rowId xmlns:a16="http://schemas.microsoft.com/office/drawing/2014/main" val="10000"/>
                  </a:ext>
                </a:extLst>
              </a:tr>
              <a:tr h="984525">
                <a:tc>
                  <a:txBody>
                    <a:bodyPr/>
                    <a:lstStyle/>
                    <a:p>
                      <a:pPr marL="0" marR="0" lvl="0" indent="0" algn="l" rtl="0">
                        <a:spcBef>
                          <a:spcPts val="0"/>
                        </a:spcBef>
                        <a:spcAft>
                          <a:spcPts val="0"/>
                        </a:spcAft>
                        <a:buNone/>
                      </a:pPr>
                      <a:r>
                        <a:rPr lang="en-US" sz="2000" b="1">
                          <a:solidFill>
                            <a:srgbClr val="000000"/>
                          </a:solidFill>
                        </a:rPr>
                        <a:t>Friday</a:t>
                      </a:r>
                      <a:endParaRPr sz="2000" b="1">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000000"/>
                          </a:solidFill>
                        </a:rPr>
                        <a:t>&lt;insert data&gt; </a:t>
                      </a:r>
                      <a:endParaRPr sz="2000">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000000"/>
                          </a:solidFill>
                        </a:rPr>
                        <a:t>&lt;insert data&gt; </a:t>
                      </a:r>
                      <a:endParaRPr sz="2000">
                        <a:solidFill>
                          <a:srgbClr val="000000"/>
                        </a:solidFill>
                      </a:endParaRPr>
                    </a:p>
                  </a:txBody>
                  <a:tcPr marL="91450" marR="91450" marT="45725" marB="45725" anchor="ctr"/>
                </a:tc>
                <a:extLst>
                  <a:ext uri="{0D108BD9-81ED-4DB2-BD59-A6C34878D82A}">
                    <a16:rowId xmlns:a16="http://schemas.microsoft.com/office/drawing/2014/main" val="10001"/>
                  </a:ext>
                </a:extLst>
              </a:tr>
              <a:tr h="984525">
                <a:tc>
                  <a:txBody>
                    <a:bodyPr/>
                    <a:lstStyle/>
                    <a:p>
                      <a:pPr marL="0" marR="0" lvl="0" indent="0" algn="l" rtl="0">
                        <a:spcBef>
                          <a:spcPts val="0"/>
                        </a:spcBef>
                        <a:spcAft>
                          <a:spcPts val="0"/>
                        </a:spcAft>
                        <a:buNone/>
                      </a:pPr>
                      <a:r>
                        <a:rPr lang="en-US" sz="2000" b="1">
                          <a:solidFill>
                            <a:srgbClr val="000000"/>
                          </a:solidFill>
                        </a:rPr>
                        <a:t>Saturday</a:t>
                      </a:r>
                      <a:endParaRPr sz="2000" b="1">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000000"/>
                          </a:solidFill>
                        </a:rPr>
                        <a:t>&lt;insert data&gt; </a:t>
                      </a:r>
                      <a:endParaRPr sz="2000">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000000"/>
                          </a:solidFill>
                        </a:rPr>
                        <a:t>&lt;insert data&gt; </a:t>
                      </a:r>
                      <a:endParaRPr sz="2000">
                        <a:solidFill>
                          <a:srgbClr val="000000"/>
                        </a:solidFill>
                      </a:endParaRPr>
                    </a:p>
                  </a:txBody>
                  <a:tcPr marL="91450" marR="91450" marT="45725" marB="45725" anchor="ctr"/>
                </a:tc>
                <a:extLst>
                  <a:ext uri="{0D108BD9-81ED-4DB2-BD59-A6C34878D82A}">
                    <a16:rowId xmlns:a16="http://schemas.microsoft.com/office/drawing/2014/main" val="10002"/>
                  </a:ext>
                </a:extLst>
              </a:tr>
              <a:tr h="984525">
                <a:tc>
                  <a:txBody>
                    <a:bodyPr/>
                    <a:lstStyle/>
                    <a:p>
                      <a:pPr marL="0" marR="0" lvl="0" indent="0" algn="l" rtl="0">
                        <a:spcBef>
                          <a:spcPts val="0"/>
                        </a:spcBef>
                        <a:spcAft>
                          <a:spcPts val="0"/>
                        </a:spcAft>
                        <a:buNone/>
                      </a:pPr>
                      <a:r>
                        <a:rPr lang="en-US" sz="2000" b="1">
                          <a:solidFill>
                            <a:srgbClr val="000000"/>
                          </a:solidFill>
                        </a:rPr>
                        <a:t>Sunday</a:t>
                      </a:r>
                      <a:endParaRPr sz="2000" b="1">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000000"/>
                          </a:solidFill>
                        </a:rPr>
                        <a:t>&lt;insert data&gt; </a:t>
                      </a:r>
                      <a:endParaRPr sz="2000">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000000"/>
                          </a:solidFill>
                        </a:rPr>
                        <a:t>&lt;insert data&gt; </a:t>
                      </a:r>
                      <a:endParaRPr sz="2000">
                        <a:solidFill>
                          <a:srgbClr val="000000"/>
                        </a:solidFill>
                      </a:endParaRPr>
                    </a:p>
                  </a:txBody>
                  <a:tcPr marL="91450" marR="91450" marT="45725" marB="45725" anchor="ctr"/>
                </a:tc>
                <a:extLst>
                  <a:ext uri="{0D108BD9-81ED-4DB2-BD59-A6C34878D82A}">
                    <a16:rowId xmlns:a16="http://schemas.microsoft.com/office/drawing/2014/main" val="10003"/>
                  </a:ext>
                </a:extLst>
              </a:tr>
            </a:tbl>
          </a:graphicData>
        </a:graphic>
      </p:graphicFrame>
      <p:sp>
        <p:nvSpPr>
          <p:cNvPr id="531" name="Google Shape;531;p4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56</a:t>
            </a:fld>
            <a:endParaRPr/>
          </a:p>
        </p:txBody>
      </p:sp>
      <p:pic>
        <p:nvPicPr>
          <p:cNvPr id="537" name="Google Shape;537;p49" descr="Text&#10;&#10;Description automatically generated with low confidence"/>
          <p:cNvPicPr preferRelativeResize="0"/>
          <p:nvPr/>
        </p:nvPicPr>
        <p:blipFill rotWithShape="1">
          <a:blip r:embed="rId3">
            <a:alphaModFix/>
          </a:blip>
          <a:srcRect/>
          <a:stretch/>
        </p:blipFill>
        <p:spPr>
          <a:xfrm>
            <a:off x="1415" y="0"/>
            <a:ext cx="12189169" cy="68580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0"/>
          <p:cNvSpPr txBox="1">
            <a:spLocks noGrp="1"/>
          </p:cNvSpPr>
          <p:nvPr>
            <p:ph type="body" idx="1"/>
          </p:nvPr>
        </p:nvSpPr>
        <p:spPr>
          <a:xfrm>
            <a:off x="0" y="2853222"/>
            <a:ext cx="12192000" cy="1151555"/>
          </a:xfrm>
          <a:prstGeom prst="rect">
            <a:avLst/>
          </a:prstGeom>
          <a:noFill/>
          <a:ln>
            <a:noFill/>
          </a:ln>
        </p:spPr>
        <p:txBody>
          <a:bodyPr spcFirstLastPara="1" wrap="square" lIns="0" tIns="0" rIns="0" bIns="0" anchor="t" anchorCtr="0">
            <a:noAutofit/>
          </a:bodyPr>
          <a:lstStyle/>
          <a:p>
            <a:pPr marL="457189" marR="0" lvl="0" indent="-228594" algn="ctr" rtl="0">
              <a:lnSpc>
                <a:spcPct val="100000"/>
              </a:lnSpc>
              <a:spcBef>
                <a:spcPts val="800"/>
              </a:spcBef>
              <a:spcAft>
                <a:spcPts val="0"/>
              </a:spcAft>
              <a:buClr>
                <a:schemeClr val="lt1"/>
              </a:buClr>
              <a:buSzPts val="4000"/>
              <a:buFont typeface="Arial"/>
              <a:buNone/>
            </a:pPr>
            <a:r>
              <a:rPr lang="en-US" sz="6000"/>
              <a:t>Have a good race!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Schedule and Timetables</a:t>
            </a:r>
            <a:endParaRPr/>
          </a:p>
        </p:txBody>
      </p:sp>
      <p:sp>
        <p:nvSpPr>
          <p:cNvPr id="160" name="Google Shape;160;p6"/>
          <p:cNvSpPr txBox="1">
            <a:spLocks noGrp="1"/>
          </p:cNvSpPr>
          <p:nvPr>
            <p:ph type="body" idx="1"/>
          </p:nvPr>
        </p:nvSpPr>
        <p:spPr>
          <a:xfrm>
            <a:off x="656963" y="1985554"/>
            <a:ext cx="10869000" cy="1354176"/>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112E68"/>
              </a:buClr>
              <a:buSzPts val="2000"/>
              <a:buNone/>
            </a:pPr>
            <a:r>
              <a:rPr lang="en-US" sz="2000" b="1" dirty="0">
                <a:solidFill>
                  <a:srgbClr val="212121"/>
                </a:solidFill>
                <a:latin typeface="Arial"/>
                <a:ea typeface="Arial"/>
                <a:cs typeface="Arial"/>
                <a:sym typeface="Arial"/>
              </a:rPr>
              <a:t>FRIDAY</a:t>
            </a:r>
            <a:r>
              <a:rPr lang="en-US" sz="2000" b="1" dirty="0">
                <a:solidFill>
                  <a:srgbClr val="112E68"/>
                </a:solidFill>
                <a:latin typeface="Arial"/>
                <a:ea typeface="Arial"/>
                <a:cs typeface="Arial"/>
                <a:sym typeface="Arial"/>
              </a:rPr>
              <a:t>	</a:t>
            </a:r>
            <a:r>
              <a:rPr lang="en-US" sz="2000" dirty="0">
                <a:solidFill>
                  <a:schemeClr val="accent2"/>
                </a:solidFill>
              </a:rPr>
              <a:t>{Thursday if the briefing is on Thursday}</a:t>
            </a:r>
            <a:endParaRPr sz="2000" dirty="0">
              <a:solidFill>
                <a:schemeClr val="accent2"/>
              </a:solidFill>
              <a:latin typeface="Arial"/>
              <a:ea typeface="Arial"/>
              <a:cs typeface="Arial"/>
              <a:sym typeface="Arial"/>
            </a:endParaRPr>
          </a:p>
          <a:p>
            <a:pPr marL="0" lvl="0" indent="0" algn="l" rtl="0">
              <a:lnSpc>
                <a:spcPct val="120000"/>
              </a:lnSpc>
              <a:spcBef>
                <a:spcPts val="600"/>
              </a:spcBef>
              <a:spcAft>
                <a:spcPts val="0"/>
              </a:spcAft>
              <a:buClr>
                <a:srgbClr val="000000"/>
              </a:buClr>
              <a:buSzPts val="2000"/>
              <a:buFont typeface="Arial"/>
              <a:buNone/>
            </a:pPr>
            <a:r>
              <a:rPr lang="en-US" sz="2000" dirty="0" err="1"/>
              <a:t>hh:mm</a:t>
            </a:r>
            <a:r>
              <a:rPr lang="en-US" sz="2000" dirty="0"/>
              <a:t> – </a:t>
            </a:r>
            <a:r>
              <a:rPr lang="en-US" sz="2000" dirty="0" err="1"/>
              <a:t>hh:mm</a:t>
            </a:r>
            <a:r>
              <a:rPr lang="en-US" sz="2000" dirty="0"/>
              <a:t> 	Race pack pick-up (after </a:t>
            </a:r>
            <a:r>
              <a:rPr lang="en-US" sz="2000" dirty="0">
                <a:solidFill>
                  <a:srgbClr val="212121"/>
                </a:solidFill>
              </a:rPr>
              <a:t>athletes’ briefing</a:t>
            </a:r>
            <a:r>
              <a:rPr lang="en-US" sz="2000" dirty="0">
                <a:solidFill>
                  <a:srgbClr val="112E68"/>
                </a:solidFill>
              </a:rPr>
              <a:t>)</a:t>
            </a:r>
            <a:endParaRPr sz="2000" dirty="0"/>
          </a:p>
          <a:p>
            <a:pPr marL="0" lvl="0" indent="0" algn="l" rtl="0">
              <a:lnSpc>
                <a:spcPct val="120000"/>
              </a:lnSpc>
              <a:spcBef>
                <a:spcPts val="600"/>
              </a:spcBef>
              <a:spcAft>
                <a:spcPts val="0"/>
              </a:spcAft>
              <a:buClr>
                <a:srgbClr val="000000"/>
              </a:buClr>
              <a:buSzPts val="2000"/>
              <a:buNone/>
            </a:pPr>
            <a:r>
              <a:rPr lang="en-US" sz="2000" dirty="0" err="1"/>
              <a:t>hh:mm</a:t>
            </a:r>
            <a:r>
              <a:rPr lang="en-US" sz="2000" dirty="0"/>
              <a:t> – </a:t>
            </a:r>
            <a:r>
              <a:rPr lang="en-US" sz="2000" dirty="0" err="1"/>
              <a:t>hh:mm</a:t>
            </a:r>
            <a:r>
              <a:rPr lang="en-US" sz="2000" dirty="0"/>
              <a:t>	Pasta Party  </a:t>
            </a:r>
            <a:r>
              <a:rPr lang="en-US" sz="2000" dirty="0">
                <a:solidFill>
                  <a:schemeClr val="accent2"/>
                </a:solidFill>
              </a:rPr>
              <a:t>{if applicable}</a:t>
            </a:r>
            <a:endParaRPr sz="2000" dirty="0"/>
          </a:p>
        </p:txBody>
      </p:sp>
      <p:sp>
        <p:nvSpPr>
          <p:cNvPr id="161" name="Google Shape;161;p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6</a:t>
            </a:fld>
            <a:endParaRPr/>
          </a:p>
        </p:txBody>
      </p:sp>
      <p:sp>
        <p:nvSpPr>
          <p:cNvPr id="162" name="Google Shape;162;p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Schedule and Timetables</a:t>
            </a:r>
            <a:endParaRPr/>
          </a:p>
        </p:txBody>
      </p:sp>
      <p:sp>
        <p:nvSpPr>
          <p:cNvPr id="168" name="Google Shape;168;p7"/>
          <p:cNvSpPr txBox="1">
            <a:spLocks noGrp="1"/>
          </p:cNvSpPr>
          <p:nvPr>
            <p:ph type="body" idx="1"/>
          </p:nvPr>
        </p:nvSpPr>
        <p:spPr>
          <a:xfrm>
            <a:off x="656963" y="1985554"/>
            <a:ext cx="10869109" cy="221285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None/>
            </a:pPr>
            <a:r>
              <a:rPr lang="en-US" sz="2000" b="1">
                <a:latin typeface="Arial"/>
                <a:ea typeface="Arial"/>
                <a:cs typeface="Arial"/>
                <a:sym typeface="Arial"/>
              </a:rPr>
              <a:t>SATURDAY</a:t>
            </a:r>
            <a:r>
              <a:rPr lang="en-US" sz="2000" b="1">
                <a:solidFill>
                  <a:srgbClr val="112E68"/>
                </a:solidFill>
                <a:latin typeface="Arial"/>
                <a:ea typeface="Arial"/>
                <a:cs typeface="Arial"/>
                <a:sym typeface="Arial"/>
              </a:rPr>
              <a:t>	</a:t>
            </a:r>
            <a:r>
              <a:rPr lang="en-US" sz="2000">
                <a:solidFill>
                  <a:schemeClr val="accent2"/>
                </a:solidFill>
              </a:rPr>
              <a:t>{Friday if the briefing is on Thursday}</a:t>
            </a:r>
            <a:endParaRPr sz="2000">
              <a:solidFill>
                <a:schemeClr val="accent2"/>
              </a:solidFill>
              <a:latin typeface="Arial"/>
              <a:ea typeface="Arial"/>
              <a:cs typeface="Arial"/>
              <a:sym typeface="Arial"/>
            </a:endParaRPr>
          </a:p>
          <a:p>
            <a:pPr marL="0" lvl="0" indent="0" algn="l" rtl="0">
              <a:lnSpc>
                <a:spcPct val="120000"/>
              </a:lnSpc>
              <a:spcBef>
                <a:spcPts val="600"/>
              </a:spcBef>
              <a:spcAft>
                <a:spcPts val="0"/>
              </a:spcAft>
              <a:buClr>
                <a:srgbClr val="000000"/>
              </a:buClr>
              <a:buSzPts val="2000"/>
              <a:buNone/>
            </a:pPr>
            <a:r>
              <a:rPr lang="en-US" sz="2000"/>
              <a:t>hh:mm – hh:mm 	Training sessions in the swimming pool </a:t>
            </a:r>
            <a:r>
              <a:rPr lang="en-US" sz="2000">
                <a:solidFill>
                  <a:schemeClr val="accent2"/>
                </a:solidFill>
              </a:rPr>
              <a:t>{if applicable}</a:t>
            </a:r>
            <a:endParaRPr sz="2000">
              <a:solidFill>
                <a:schemeClr val="accent2"/>
              </a:solidFill>
            </a:endParaRPr>
          </a:p>
          <a:p>
            <a:pPr marL="0" lvl="0" indent="0" algn="l" rtl="0">
              <a:lnSpc>
                <a:spcPct val="120000"/>
              </a:lnSpc>
              <a:spcBef>
                <a:spcPts val="600"/>
              </a:spcBef>
              <a:spcAft>
                <a:spcPts val="0"/>
              </a:spcAft>
              <a:buClr>
                <a:srgbClr val="000000"/>
              </a:buClr>
              <a:buSzPts val="2000"/>
              <a:buNone/>
            </a:pPr>
            <a:r>
              <a:rPr lang="en-US" sz="2000"/>
              <a:t>hh:mm – hh:mm	Bike course familiarisation </a:t>
            </a:r>
            <a:r>
              <a:rPr lang="en-US" sz="2000">
                <a:solidFill>
                  <a:schemeClr val="accent2"/>
                </a:solidFill>
              </a:rPr>
              <a:t>{if applicable}</a:t>
            </a:r>
            <a:endParaRPr sz="2000">
              <a:solidFill>
                <a:schemeClr val="accent2"/>
              </a:solidFill>
            </a:endParaRPr>
          </a:p>
          <a:p>
            <a:pPr marL="0" lvl="0" indent="0" algn="l" rtl="0">
              <a:lnSpc>
                <a:spcPct val="120000"/>
              </a:lnSpc>
              <a:spcBef>
                <a:spcPts val="600"/>
              </a:spcBef>
              <a:spcAft>
                <a:spcPts val="0"/>
              </a:spcAft>
              <a:buClr>
                <a:schemeClr val="accent2"/>
              </a:buClr>
              <a:buSzPts val="2000"/>
              <a:buNone/>
            </a:pPr>
            <a:r>
              <a:rPr lang="en-US" sz="2000">
                <a:solidFill>
                  <a:schemeClr val="accent2"/>
                </a:solidFill>
              </a:rPr>
              <a:t>			</a:t>
            </a:r>
            <a:r>
              <a:rPr lang="en-US" sz="2000"/>
              <a:t>Meeting point:  &lt;insert meeting point&gt;</a:t>
            </a:r>
            <a:endParaRPr sz="2000"/>
          </a:p>
          <a:p>
            <a:pPr marL="0" lvl="0" indent="0" algn="l" rtl="0">
              <a:lnSpc>
                <a:spcPct val="120000"/>
              </a:lnSpc>
              <a:spcBef>
                <a:spcPts val="600"/>
              </a:spcBef>
              <a:spcAft>
                <a:spcPts val="0"/>
              </a:spcAft>
              <a:buClr>
                <a:srgbClr val="000000"/>
              </a:buClr>
              <a:buSzPts val="2000"/>
              <a:buNone/>
            </a:pPr>
            <a:r>
              <a:rPr lang="en-US" sz="2000"/>
              <a:t>hh:mm – hh:mm	Swim course familiarisation </a:t>
            </a:r>
            <a:r>
              <a:rPr lang="en-US" sz="2000">
                <a:solidFill>
                  <a:schemeClr val="accent2"/>
                </a:solidFill>
              </a:rPr>
              <a:t>{if applicable}</a:t>
            </a:r>
            <a:endParaRPr sz="2000">
              <a:solidFill>
                <a:schemeClr val="accent2"/>
              </a:solidFill>
            </a:endParaRPr>
          </a:p>
        </p:txBody>
      </p:sp>
      <p:sp>
        <p:nvSpPr>
          <p:cNvPr id="169" name="Google Shape;169;p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7</a:t>
            </a:fld>
            <a:endParaRPr/>
          </a:p>
        </p:txBody>
      </p:sp>
      <p:sp>
        <p:nvSpPr>
          <p:cNvPr id="170" name="Google Shape;170;p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Schedule and Timetables</a:t>
            </a:r>
            <a:endParaRPr/>
          </a:p>
        </p:txBody>
      </p:sp>
      <p:sp>
        <p:nvSpPr>
          <p:cNvPr id="176" name="Google Shape;176;p8"/>
          <p:cNvSpPr txBox="1">
            <a:spLocks noGrp="1"/>
          </p:cNvSpPr>
          <p:nvPr>
            <p:ph type="body" idx="1"/>
          </p:nvPr>
        </p:nvSpPr>
        <p:spPr>
          <a:xfrm>
            <a:off x="656963" y="1985554"/>
            <a:ext cx="11061000" cy="39711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None/>
            </a:pPr>
            <a:r>
              <a:rPr lang="en-US" sz="2000" b="1"/>
              <a:t>SUNDAY</a:t>
            </a:r>
            <a:r>
              <a:rPr lang="en-US" sz="2000" b="1">
                <a:solidFill>
                  <a:srgbClr val="112E68"/>
                </a:solidFill>
              </a:rPr>
              <a:t>	</a:t>
            </a:r>
            <a:r>
              <a:rPr lang="en-US" sz="2000">
                <a:solidFill>
                  <a:schemeClr val="accent2"/>
                </a:solidFill>
              </a:rPr>
              <a:t>{Saturday if the briefing is on Thursday}</a:t>
            </a:r>
            <a:endParaRPr sz="2000">
              <a:solidFill>
                <a:schemeClr val="accent2"/>
              </a:solidFill>
            </a:endParaRPr>
          </a:p>
          <a:p>
            <a:pPr marL="0" lvl="0" indent="0" algn="l" rtl="0">
              <a:lnSpc>
                <a:spcPct val="120000"/>
              </a:lnSpc>
              <a:spcBef>
                <a:spcPts val="600"/>
              </a:spcBef>
              <a:spcAft>
                <a:spcPts val="0"/>
              </a:spcAft>
              <a:buClr>
                <a:srgbClr val="000000"/>
              </a:buClr>
              <a:buSzPts val="2000"/>
              <a:buFont typeface="Arial"/>
              <a:buNone/>
            </a:pPr>
            <a:r>
              <a:rPr lang="en-US" sz="2000"/>
              <a:t>hh:mm – hh:mm 	Athletes’ Lounge check-in</a:t>
            </a:r>
            <a:endParaRPr/>
          </a:p>
          <a:p>
            <a:pPr marL="0" lvl="0" indent="0" algn="l" rtl="0">
              <a:lnSpc>
                <a:spcPct val="120000"/>
              </a:lnSpc>
              <a:spcBef>
                <a:spcPts val="600"/>
              </a:spcBef>
              <a:spcAft>
                <a:spcPts val="0"/>
              </a:spcAft>
              <a:buClr>
                <a:srgbClr val="000000"/>
              </a:buClr>
              <a:buSzPts val="2000"/>
              <a:buFont typeface="Arial"/>
              <a:buNone/>
            </a:pPr>
            <a:r>
              <a:rPr lang="en-US" sz="2000"/>
              <a:t>hh:mm – hh:mm 	Transition Area </a:t>
            </a:r>
            <a:r>
              <a:rPr lang="en-US" sz="2000">
                <a:solidFill>
                  <a:srgbClr val="212121"/>
                </a:solidFill>
              </a:rPr>
              <a:t>check-in </a:t>
            </a:r>
            <a:r>
              <a:rPr lang="en-US" sz="2000"/>
              <a:t>for Elite Men/Women </a:t>
            </a:r>
            <a:r>
              <a:rPr lang="en-US" sz="2000">
                <a:solidFill>
                  <a:schemeClr val="accent2"/>
                </a:solidFill>
              </a:rPr>
              <a:t>{select the appropriate}</a:t>
            </a:r>
            <a:endParaRPr sz="2000">
              <a:solidFill>
                <a:schemeClr val="accent2"/>
              </a:solidFill>
            </a:endParaRPr>
          </a:p>
          <a:p>
            <a:pPr marL="0" lvl="0" indent="0" algn="l" rtl="0">
              <a:lnSpc>
                <a:spcPct val="120000"/>
              </a:lnSpc>
              <a:spcBef>
                <a:spcPts val="600"/>
              </a:spcBef>
              <a:spcAft>
                <a:spcPts val="0"/>
              </a:spcAft>
              <a:buClr>
                <a:srgbClr val="000000"/>
              </a:buClr>
              <a:buSzPts val="2000"/>
              <a:buNone/>
            </a:pPr>
            <a:r>
              <a:rPr lang="en-US" sz="2000"/>
              <a:t>hh:mm – hh:mm 	Swim Warm-up for Elite Men/Women </a:t>
            </a:r>
            <a:r>
              <a:rPr lang="en-US" sz="2000">
                <a:solidFill>
                  <a:schemeClr val="accent2"/>
                </a:solidFill>
              </a:rPr>
              <a:t>{select the appropriate}</a:t>
            </a:r>
            <a:endParaRPr/>
          </a:p>
          <a:p>
            <a:pPr marL="0" lvl="0" indent="0" algn="l" rtl="0">
              <a:lnSpc>
                <a:spcPct val="120000"/>
              </a:lnSpc>
              <a:spcBef>
                <a:spcPts val="600"/>
              </a:spcBef>
              <a:spcAft>
                <a:spcPts val="0"/>
              </a:spcAft>
              <a:buClr>
                <a:srgbClr val="000000"/>
              </a:buClr>
              <a:buSzPts val="2000"/>
              <a:buFont typeface="Arial"/>
              <a:buNone/>
            </a:pPr>
            <a:r>
              <a:rPr lang="en-US" sz="2000"/>
              <a:t>hh:mm			Athletes’ Introduction</a:t>
            </a:r>
            <a:endParaRPr sz="2000"/>
          </a:p>
          <a:p>
            <a:pPr marL="0" lvl="0" indent="0" algn="l" rtl="0">
              <a:lnSpc>
                <a:spcPct val="120000"/>
              </a:lnSpc>
              <a:spcBef>
                <a:spcPts val="600"/>
              </a:spcBef>
              <a:spcAft>
                <a:spcPts val="0"/>
              </a:spcAft>
              <a:buClr>
                <a:srgbClr val="000000"/>
              </a:buClr>
              <a:buSzPts val="2000"/>
              <a:buNone/>
            </a:pPr>
            <a:r>
              <a:rPr lang="en-US" sz="2000" b="1"/>
              <a:t>hh:mm 		Elite Men/Women Start </a:t>
            </a:r>
            <a:r>
              <a:rPr lang="en-US" sz="2000">
                <a:solidFill>
                  <a:schemeClr val="accent2"/>
                </a:solidFill>
              </a:rPr>
              <a:t>{select the appropriate}</a:t>
            </a:r>
            <a:endParaRPr sz="2000" b="1"/>
          </a:p>
          <a:p>
            <a:pPr marL="0" lvl="0" indent="0" algn="l" rtl="0">
              <a:lnSpc>
                <a:spcPct val="120000"/>
              </a:lnSpc>
              <a:spcBef>
                <a:spcPts val="600"/>
              </a:spcBef>
              <a:spcAft>
                <a:spcPts val="0"/>
              </a:spcAft>
              <a:buClr>
                <a:srgbClr val="000000"/>
              </a:buClr>
              <a:buSzPts val="2000"/>
              <a:buFont typeface="Arial"/>
              <a:buNone/>
            </a:pPr>
            <a:r>
              <a:rPr lang="en-US" sz="2000"/>
              <a:t>hh:mm – hh:mm 	Medal ceremony</a:t>
            </a:r>
            <a:endParaRPr/>
          </a:p>
          <a:p>
            <a:pPr marL="363538" lvl="0" indent="-236538" algn="l" rtl="0">
              <a:lnSpc>
                <a:spcPct val="120000"/>
              </a:lnSpc>
              <a:spcBef>
                <a:spcPts val="600"/>
              </a:spcBef>
              <a:spcAft>
                <a:spcPts val="0"/>
              </a:spcAft>
              <a:buClr>
                <a:srgbClr val="000000"/>
              </a:buClr>
              <a:buSzPts val="2000"/>
              <a:buNone/>
            </a:pPr>
            <a:endParaRPr sz="2000">
              <a:solidFill>
                <a:srgbClr val="112E68"/>
              </a:solidFill>
            </a:endParaRPr>
          </a:p>
          <a:p>
            <a:pPr marL="0" lvl="0" indent="0" algn="l" rtl="0">
              <a:lnSpc>
                <a:spcPct val="120000"/>
              </a:lnSpc>
              <a:spcBef>
                <a:spcPts val="600"/>
              </a:spcBef>
              <a:spcAft>
                <a:spcPts val="0"/>
              </a:spcAft>
              <a:buClr>
                <a:schemeClr val="accent2"/>
              </a:buClr>
              <a:buSzPts val="2000"/>
              <a:buNone/>
            </a:pPr>
            <a:r>
              <a:rPr lang="en-US" sz="2000">
                <a:solidFill>
                  <a:schemeClr val="accent2"/>
                </a:solidFill>
              </a:rPr>
              <a:t>{comment – to be deleted: Additional information can be added}</a:t>
            </a:r>
            <a:endParaRPr sz="2000">
              <a:solidFill>
                <a:schemeClr val="accent2"/>
              </a:solidFill>
            </a:endParaRPr>
          </a:p>
        </p:txBody>
      </p:sp>
      <p:sp>
        <p:nvSpPr>
          <p:cNvPr id="177" name="Google Shape;177;p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8</a:t>
            </a:fld>
            <a:endParaRPr/>
          </a:p>
        </p:txBody>
      </p:sp>
      <p:sp>
        <p:nvSpPr>
          <p:cNvPr id="178" name="Google Shape;178;p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Schedule and Timetables</a:t>
            </a:r>
            <a:endParaRPr/>
          </a:p>
        </p:txBody>
      </p:sp>
      <p:sp>
        <p:nvSpPr>
          <p:cNvPr id="184" name="Google Shape;184;p9"/>
          <p:cNvSpPr txBox="1">
            <a:spLocks noGrp="1"/>
          </p:cNvSpPr>
          <p:nvPr>
            <p:ph type="body" idx="1"/>
          </p:nvPr>
        </p:nvSpPr>
        <p:spPr>
          <a:xfrm>
            <a:off x="656963" y="1985554"/>
            <a:ext cx="11061000" cy="38328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None/>
            </a:pPr>
            <a:r>
              <a:rPr lang="en-US" sz="2000" b="1"/>
              <a:t>SUNDAY</a:t>
            </a:r>
            <a:r>
              <a:rPr lang="en-US" sz="2000" b="1">
                <a:solidFill>
                  <a:srgbClr val="112E68"/>
                </a:solidFill>
              </a:rPr>
              <a:t>	</a:t>
            </a:r>
            <a:r>
              <a:rPr lang="en-US" sz="2000">
                <a:solidFill>
                  <a:schemeClr val="accent2"/>
                </a:solidFill>
              </a:rPr>
              <a:t>{Saturday if the briefing is on Thursday}</a:t>
            </a:r>
            <a:endParaRPr sz="2000">
              <a:solidFill>
                <a:schemeClr val="accent2"/>
              </a:solidFill>
            </a:endParaRPr>
          </a:p>
          <a:p>
            <a:pPr marL="0" lvl="0" indent="0" algn="l" rtl="0">
              <a:lnSpc>
                <a:spcPct val="120000"/>
              </a:lnSpc>
              <a:spcBef>
                <a:spcPts val="600"/>
              </a:spcBef>
              <a:spcAft>
                <a:spcPts val="0"/>
              </a:spcAft>
              <a:buClr>
                <a:srgbClr val="000000"/>
              </a:buClr>
              <a:buSzPts val="2000"/>
              <a:buFont typeface="Arial"/>
              <a:buNone/>
            </a:pPr>
            <a:r>
              <a:rPr lang="en-US" sz="2000"/>
              <a:t>hh:mm – hh:mm 	Athletes’ Lounge check-in</a:t>
            </a:r>
            <a:endParaRPr/>
          </a:p>
          <a:p>
            <a:pPr marL="0" lvl="0" indent="0" algn="l" rtl="0">
              <a:lnSpc>
                <a:spcPct val="120000"/>
              </a:lnSpc>
              <a:spcBef>
                <a:spcPts val="600"/>
              </a:spcBef>
              <a:spcAft>
                <a:spcPts val="0"/>
              </a:spcAft>
              <a:buClr>
                <a:srgbClr val="000000"/>
              </a:buClr>
              <a:buSzPts val="2000"/>
              <a:buFont typeface="Arial"/>
              <a:buNone/>
            </a:pPr>
            <a:r>
              <a:rPr lang="en-US" sz="2000"/>
              <a:t>hh:mm – hh:mm 	Transition Area </a:t>
            </a:r>
            <a:r>
              <a:rPr lang="en-US" sz="2000">
                <a:solidFill>
                  <a:srgbClr val="212121"/>
                </a:solidFill>
              </a:rPr>
              <a:t>check-in</a:t>
            </a:r>
            <a:r>
              <a:rPr lang="en-US" sz="2000"/>
              <a:t> for Elite Men/Women </a:t>
            </a:r>
            <a:r>
              <a:rPr lang="en-US" sz="2000">
                <a:solidFill>
                  <a:schemeClr val="accent2"/>
                </a:solidFill>
              </a:rPr>
              <a:t>{select the appropriate}</a:t>
            </a:r>
            <a:endParaRPr sz="2000">
              <a:solidFill>
                <a:schemeClr val="accent2"/>
              </a:solidFill>
            </a:endParaRPr>
          </a:p>
          <a:p>
            <a:pPr marL="0" lvl="0" indent="0" algn="l" rtl="0">
              <a:lnSpc>
                <a:spcPct val="120000"/>
              </a:lnSpc>
              <a:spcBef>
                <a:spcPts val="600"/>
              </a:spcBef>
              <a:spcAft>
                <a:spcPts val="0"/>
              </a:spcAft>
              <a:buClr>
                <a:srgbClr val="000000"/>
              </a:buClr>
              <a:buSzPts val="2000"/>
              <a:buNone/>
            </a:pPr>
            <a:r>
              <a:rPr lang="en-US" sz="2000"/>
              <a:t>hh:mm – hh:mm 	Swim Warm-up for Elite Men/Women </a:t>
            </a:r>
            <a:r>
              <a:rPr lang="en-US" sz="2000">
                <a:solidFill>
                  <a:schemeClr val="accent2"/>
                </a:solidFill>
              </a:rPr>
              <a:t>{select the appropriate}</a:t>
            </a:r>
            <a:endParaRPr/>
          </a:p>
          <a:p>
            <a:pPr marL="0" lvl="0" indent="0" algn="l" rtl="0">
              <a:lnSpc>
                <a:spcPct val="120000"/>
              </a:lnSpc>
              <a:spcBef>
                <a:spcPts val="600"/>
              </a:spcBef>
              <a:spcAft>
                <a:spcPts val="0"/>
              </a:spcAft>
              <a:buClr>
                <a:srgbClr val="000000"/>
              </a:buClr>
              <a:buSzPts val="2000"/>
              <a:buFont typeface="Arial"/>
              <a:buNone/>
            </a:pPr>
            <a:r>
              <a:rPr lang="en-US" sz="2000"/>
              <a:t>hh:mm			Athletes’ Introduction</a:t>
            </a:r>
            <a:endParaRPr sz="2000"/>
          </a:p>
          <a:p>
            <a:pPr marL="0" lvl="0" indent="0" algn="l" rtl="0">
              <a:lnSpc>
                <a:spcPct val="120000"/>
              </a:lnSpc>
              <a:spcBef>
                <a:spcPts val="600"/>
              </a:spcBef>
              <a:spcAft>
                <a:spcPts val="0"/>
              </a:spcAft>
              <a:buClr>
                <a:srgbClr val="000000"/>
              </a:buClr>
              <a:buSzPts val="2000"/>
              <a:buNone/>
            </a:pPr>
            <a:r>
              <a:rPr lang="en-US" sz="2000" b="1"/>
              <a:t>hh:mm 		Elite Men/Women Start </a:t>
            </a:r>
            <a:r>
              <a:rPr lang="en-US" sz="2000">
                <a:solidFill>
                  <a:schemeClr val="accent2"/>
                </a:solidFill>
              </a:rPr>
              <a:t>{select the appropriate}</a:t>
            </a:r>
            <a:endParaRPr sz="2000" b="1"/>
          </a:p>
          <a:p>
            <a:pPr marL="0" lvl="0" indent="0" algn="l" rtl="0">
              <a:lnSpc>
                <a:spcPct val="120000"/>
              </a:lnSpc>
              <a:spcBef>
                <a:spcPts val="600"/>
              </a:spcBef>
              <a:spcAft>
                <a:spcPts val="0"/>
              </a:spcAft>
              <a:buClr>
                <a:srgbClr val="000000"/>
              </a:buClr>
              <a:buSzPts val="2000"/>
              <a:buFont typeface="Arial"/>
              <a:buNone/>
            </a:pPr>
            <a:r>
              <a:rPr lang="en-US" sz="2000"/>
              <a:t>hh:mm – hh:mm 	Medal ceremony</a:t>
            </a:r>
            <a:endParaRPr sz="2000">
              <a:solidFill>
                <a:srgbClr val="112E68"/>
              </a:solidFill>
            </a:endParaRPr>
          </a:p>
          <a:p>
            <a:pPr marL="0" lvl="0" indent="0" algn="l" rtl="0">
              <a:lnSpc>
                <a:spcPct val="100000"/>
              </a:lnSpc>
              <a:spcBef>
                <a:spcPts val="600"/>
              </a:spcBef>
              <a:spcAft>
                <a:spcPts val="0"/>
              </a:spcAft>
              <a:buClr>
                <a:schemeClr val="accent2"/>
              </a:buClr>
              <a:buSzPts val="2000"/>
              <a:buNone/>
            </a:pPr>
            <a:r>
              <a:rPr lang="en-US" sz="2000">
                <a:solidFill>
                  <a:schemeClr val="accent2"/>
                </a:solidFill>
              </a:rPr>
              <a:t>{comment – to be deleted: Additional information can be added such as «buses leave for the closing ceremony from ….. at hh:mm»}</a:t>
            </a:r>
            <a:endParaRPr sz="2000">
              <a:solidFill>
                <a:schemeClr val="accent2"/>
              </a:solidFill>
            </a:endParaRPr>
          </a:p>
        </p:txBody>
      </p:sp>
      <p:sp>
        <p:nvSpPr>
          <p:cNvPr id="185" name="Google Shape;185;p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9</a:t>
            </a:fld>
            <a:endParaRPr/>
          </a:p>
        </p:txBody>
      </p:sp>
      <p:sp>
        <p:nvSpPr>
          <p:cNvPr id="186" name="Google Shape;186;p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4. Layout">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Cover Page [Graphic]">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 Pattern title p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 signoff">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ver Page [Im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 Image title p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TotalTime>
  <Words>5426</Words>
  <Application>Microsoft Office PowerPoint</Application>
  <PresentationFormat>Widescreen</PresentationFormat>
  <Paragraphs>660</Paragraphs>
  <Slides>57</Slides>
  <Notes>57</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57</vt:i4>
      </vt:variant>
    </vt:vector>
  </HeadingPairs>
  <TitlesOfParts>
    <vt:vector size="69" baseType="lpstr">
      <vt:lpstr>Monda</vt:lpstr>
      <vt:lpstr>NTR</vt:lpstr>
      <vt:lpstr>Calibri</vt:lpstr>
      <vt:lpstr>Arial</vt:lpstr>
      <vt:lpstr>Trebuchet MS</vt:lpstr>
      <vt:lpstr>PT Sans</vt:lpstr>
      <vt:lpstr>4. Layout</vt:lpstr>
      <vt:lpstr>1. Cover Page [Graphic]</vt:lpstr>
      <vt:lpstr>3. Pattern title page</vt:lpstr>
      <vt:lpstr>5. signoff</vt:lpstr>
      <vt:lpstr>Cover Page [Image]</vt:lpstr>
      <vt:lpstr>2. Image title page</vt:lpstr>
      <vt:lpstr>Branding instructions to complete your briefing</vt:lpstr>
      <vt:lpstr>PowerPoint Presentation</vt:lpstr>
      <vt:lpstr>PowerPoint Presentation</vt:lpstr>
      <vt:lpstr>Welcome and Introductions</vt:lpstr>
      <vt:lpstr>Competition Jury</vt:lpstr>
      <vt:lpstr>Schedule and Timetables</vt:lpstr>
      <vt:lpstr>Schedule and Timetables</vt:lpstr>
      <vt:lpstr>Schedule and Timetables</vt:lpstr>
      <vt:lpstr>Schedule and Timetables</vt:lpstr>
      <vt:lpstr>Race Pack Distribution</vt:lpstr>
      <vt:lpstr>Check-in procedures</vt:lpstr>
      <vt:lpstr>Check-in procedures</vt:lpstr>
      <vt:lpstr>Check-in procedures</vt:lpstr>
      <vt:lpstr>Map Athletes’ Lounge - Check-in procedures</vt:lpstr>
      <vt:lpstr>Check-in procedures {if only 1 TA}</vt:lpstr>
      <vt:lpstr>Check-in procedures {if only 2 TAs}</vt:lpstr>
      <vt:lpstr>Pre-start Procedures</vt:lpstr>
      <vt:lpstr>Pre-start Procedures – Line-up map</vt:lpstr>
      <vt:lpstr>Start Procedures</vt:lpstr>
      <vt:lpstr>False-start Procedures</vt:lpstr>
      <vt:lpstr>The course</vt:lpstr>
      <vt:lpstr>The course</vt:lpstr>
      <vt:lpstr>Swim course</vt:lpstr>
      <vt:lpstr>Swim behavior</vt:lpstr>
      <vt:lpstr>Swim conduct</vt:lpstr>
      <vt:lpstr>Swim course map</vt:lpstr>
      <vt:lpstr>Swim exit to TA</vt:lpstr>
      <vt:lpstr>Transition Area {first choice}</vt:lpstr>
      <vt:lpstr>Transition Area {second choice}</vt:lpstr>
      <vt:lpstr>Transition Flow</vt:lpstr>
      <vt:lpstr>Bike course</vt:lpstr>
      <vt:lpstr>Riding position</vt:lpstr>
      <vt:lpstr>Bike behavior</vt:lpstr>
      <vt:lpstr>Bike Course Map</vt:lpstr>
      <vt:lpstr>Caution</vt:lpstr>
      <vt:lpstr>Bike to Run</vt:lpstr>
      <vt:lpstr>Run course</vt:lpstr>
      <vt:lpstr>Run behavior</vt:lpstr>
      <vt:lpstr>Run equipment - shoes</vt:lpstr>
      <vt:lpstr>Run Course Map</vt:lpstr>
      <vt:lpstr>Run Lap</vt:lpstr>
      <vt:lpstr>Finish</vt:lpstr>
      <vt:lpstr>Run Penalty Box</vt:lpstr>
      <vt:lpstr>Run Penalty Box</vt:lpstr>
      <vt:lpstr>Run Penalty Box</vt:lpstr>
      <vt:lpstr>Post-race Procedures</vt:lpstr>
      <vt:lpstr>Ambush Marketing Rules</vt:lpstr>
      <vt:lpstr>Post-race Procedures</vt:lpstr>
      <vt:lpstr>Right to protest</vt:lpstr>
      <vt:lpstr>Coaches Accreditation / Coaches Areas</vt:lpstr>
      <vt:lpstr>Important updates</vt:lpstr>
      <vt:lpstr>Water Quality Assessment (Sea/Transition)</vt:lpstr>
      <vt:lpstr>Water Quality Assessment (Inland)</vt:lpstr>
      <vt:lpstr>Heat stress indicators</vt:lpstr>
      <vt:lpstr>Weather forecasts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instructions to complete your briefing</dc:title>
  <dc:creator>Stefane MAURIS</dc:creator>
  <cp:lastModifiedBy>Stefane Mauris</cp:lastModifiedBy>
  <cp:revision>7</cp:revision>
  <dcterms:created xsi:type="dcterms:W3CDTF">2020-12-18T13:15:10Z</dcterms:created>
  <dcterms:modified xsi:type="dcterms:W3CDTF">2023-02-20T07:23:01Z</dcterms:modified>
</cp:coreProperties>
</file>