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8" r:id="rId3"/>
    <p:sldMasterId id="2147483673" r:id="rId4"/>
    <p:sldMasterId id="2147483676" r:id="rId5"/>
    <p:sldMasterId id="2147483677" r:id="rId6"/>
  </p:sldMasterIdLst>
  <p:notesMasterIdLst>
    <p:notesMasterId r:id="rId76"/>
  </p:notesMasterIdLst>
  <p:sldIdLst>
    <p:sldId id="256" r:id="rId7"/>
    <p:sldId id="257" r:id="rId8"/>
    <p:sldId id="258" r:id="rId9"/>
    <p:sldId id="259" r:id="rId10"/>
    <p:sldId id="260" r:id="rId11"/>
    <p:sldId id="262" r:id="rId12"/>
    <p:sldId id="263" r:id="rId13"/>
    <p:sldId id="264" r:id="rId14"/>
    <p:sldId id="265" r:id="rId15"/>
    <p:sldId id="318" r:id="rId16"/>
    <p:sldId id="311"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324" r:id="rId36"/>
    <p:sldId id="285" r:id="rId37"/>
    <p:sldId id="286" r:id="rId38"/>
    <p:sldId id="327" r:id="rId39"/>
    <p:sldId id="287" r:id="rId40"/>
    <p:sldId id="288" r:id="rId41"/>
    <p:sldId id="289" r:id="rId42"/>
    <p:sldId id="290" r:id="rId43"/>
    <p:sldId id="291" r:id="rId44"/>
    <p:sldId id="328" r:id="rId45"/>
    <p:sldId id="292" r:id="rId46"/>
    <p:sldId id="293" r:id="rId47"/>
    <p:sldId id="294" r:id="rId48"/>
    <p:sldId id="295" r:id="rId49"/>
    <p:sldId id="296" r:id="rId50"/>
    <p:sldId id="329" r:id="rId51"/>
    <p:sldId id="297" r:id="rId52"/>
    <p:sldId id="298" r:id="rId53"/>
    <p:sldId id="299" r:id="rId54"/>
    <p:sldId id="300" r:id="rId55"/>
    <p:sldId id="301" r:id="rId56"/>
    <p:sldId id="319" r:id="rId57"/>
    <p:sldId id="320" r:id="rId58"/>
    <p:sldId id="321" r:id="rId59"/>
    <p:sldId id="322" r:id="rId60"/>
    <p:sldId id="304" r:id="rId61"/>
    <p:sldId id="305" r:id="rId62"/>
    <p:sldId id="306" r:id="rId63"/>
    <p:sldId id="307" r:id="rId64"/>
    <p:sldId id="308" r:id="rId65"/>
    <p:sldId id="309" r:id="rId66"/>
    <p:sldId id="312" r:id="rId67"/>
    <p:sldId id="330" r:id="rId68"/>
    <p:sldId id="326" r:id="rId69"/>
    <p:sldId id="313" r:id="rId70"/>
    <p:sldId id="314" r:id="rId71"/>
    <p:sldId id="325" r:id="rId72"/>
    <p:sldId id="315" r:id="rId73"/>
    <p:sldId id="316" r:id="rId74"/>
    <p:sldId id="317" r:id="rId75"/>
  </p:sldIdLst>
  <p:sldSz cx="12192000" cy="6858000"/>
  <p:notesSz cx="6858000" cy="9144000"/>
  <p:embeddedFontLst>
    <p:embeddedFont>
      <p:font typeface="Monda" pitchFamily="2" charset="77"/>
      <p:regular r:id="rId77"/>
      <p:bold r:id="rId78"/>
    </p:embeddedFont>
    <p:embeddedFont>
      <p:font typeface="PT Sans" panose="020B0503020203020204" pitchFamily="34" charset="77"/>
      <p:regular r:id="rId79"/>
      <p:bold r:id="rId80"/>
      <p:italic r:id="rId81"/>
      <p:boldItalic r:id="rId82"/>
    </p:embeddedFont>
    <p:embeddedFont>
      <p:font typeface="Trebuchet MS" panose="020B0703020202090204" pitchFamily="34"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2" roundtripDataSignature="AMtx7mgBOp3QrTi3r88O09qpSjDlccBx/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427598-0461-E444-B6AC-903035FE931F}" name="Stefane Mauris" initials="SM" userId="Stefane Mauris" providerId="None"/>
  <p188:author id="{CC4048C7-394B-9D78-00B2-4D4B0DE87AD7}" name="Stefane Mauris" initials="SM" userId="S::stefane.mauris@triathlon.org::5b062d51-3da0-40c7-8c2a-c2199b7b07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2F2D56-748B-4FD4-9203-BC79E097A052}">
  <a:tblStyle styleId="{ED2F2D56-748B-4FD4-9203-BC79E097A05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1FD"/>
          </a:solidFill>
        </a:fill>
      </a:tcStyle>
    </a:wholeTbl>
    <a:band1H>
      <a:tcTxStyle/>
      <a:tcStyle>
        <a:tcBdr/>
        <a:fill>
          <a:solidFill>
            <a:srgbClr val="CFE2FB"/>
          </a:solidFill>
        </a:fill>
      </a:tcStyle>
    </a:band1H>
    <a:band2H>
      <a:tcTxStyle/>
      <a:tcStyle>
        <a:tcBdr/>
      </a:tcStyle>
    </a:band2H>
    <a:band1V>
      <a:tcTxStyle/>
      <a:tcStyle>
        <a:tcBdr/>
        <a:fill>
          <a:solidFill>
            <a:srgbClr val="CFE2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EDF8A0C-F508-46DF-A0F8-4F1950247BEF}"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F7ABE7E-E5AF-4267-AF08-2A51FCE6C2A5}"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FFF"/>
          </a:solidFill>
        </a:fill>
      </a:tcStyle>
    </a:wholeTbl>
    <a:band1H>
      <a:tcTxStyle/>
      <a:tcStyle>
        <a:tcBdr/>
        <a:fill>
          <a:solidFill>
            <a:srgbClr val="FFFFFF"/>
          </a:solidFill>
        </a:fill>
      </a:tcStyle>
    </a:band1H>
    <a:band2H>
      <a:tcTxStyle/>
      <a:tcStyle>
        <a:tcBdr/>
      </a:tcStyle>
    </a:band2H>
    <a:band1V>
      <a:tcTxStyle/>
      <a:tcStyle>
        <a:tcBdr/>
        <a:fill>
          <a:solidFill>
            <a:srgbClr val="FFFFFF"/>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06" d="100"/>
          <a:sy n="106" d="100"/>
        </p:scale>
        <p:origin x="792" y="16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8.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font" Target="fonts/font3.fntdata"/><Relationship Id="rId5" Type="http://schemas.openxmlformats.org/officeDocument/2006/relationships/slideMaster" Target="slideMasters/slideMaster5.xml"/><Relationship Id="rId95" Type="http://schemas.openxmlformats.org/officeDocument/2006/relationships/theme" Target="theme/theme1.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font" Target="fonts/font1.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7.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notesMaster" Target="notesMasters/notesMaster1.xml"/><Relationship Id="rId97"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92" Type="http://customschemas.google.com/relationships/presentationmetadata" Target="meta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font" Target="fonts/font6.fntdata"/><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9" name="Google Shape;57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704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fr-CH" sz="1100" b="1" i="0" u="none" strike="noStrike" cap="none">
                <a:solidFill>
                  <a:schemeClr val="lt1"/>
                </a:solidFill>
                <a:latin typeface="Arial"/>
                <a:ea typeface="Arial"/>
                <a:cs typeface="Arial"/>
                <a:sym typeface="Arial"/>
              </a:rPr>
              <a:t>A quick guide to introduce you to the various elements that make up the presentation template.</a:t>
            </a:r>
            <a:endParaRPr/>
          </a:p>
          <a:p>
            <a:pPr marL="15875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PT Sans"/>
              <a:buNone/>
            </a:pPr>
            <a:r>
              <a:rPr lang="fr-CH" sz="1100" b="1" i="0">
                <a:solidFill>
                  <a:srgbClr val="0A3CCD"/>
                </a:solidFill>
                <a:latin typeface="PT Sans"/>
                <a:ea typeface="PT Sans"/>
                <a:cs typeface="PT Sans"/>
                <a:sym typeface="PT Sans"/>
              </a:rPr>
              <a:t>Brand fonts</a:t>
            </a:r>
            <a:endParaRPr sz="11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fr-CH" sz="1100" b="0" i="0" u="none" strike="noStrike" cap="none">
                <a:solidFill>
                  <a:srgbClr val="212121"/>
                </a:solidFill>
                <a:latin typeface="Arial"/>
                <a:ea typeface="Arial"/>
                <a:cs typeface="Arial"/>
                <a:sym typeface="Arial"/>
              </a:rPr>
              <a:t>Arial is our secondary brand font and should be available organisation-wide.</a:t>
            </a:r>
            <a:endParaRPr/>
          </a:p>
          <a:p>
            <a:pPr marL="457200" lvl="0" indent="-228600" algn="l" rtl="0">
              <a:lnSpc>
                <a:spcPct val="100000"/>
              </a:lnSpc>
              <a:spcBef>
                <a:spcPts val="0"/>
              </a:spcBef>
              <a:spcAft>
                <a:spcPts val="0"/>
              </a:spcAft>
              <a:buSzPts val="1100"/>
              <a:buNone/>
            </a:pPr>
            <a:endParaRPr sz="11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200" b="1" i="0">
                <a:solidFill>
                  <a:srgbClr val="0A3CCD"/>
                </a:solidFill>
                <a:latin typeface="PT Sans"/>
                <a:ea typeface="PT Sans"/>
                <a:cs typeface="PT Sans"/>
                <a:sym typeface="PT Sans"/>
              </a:rPr>
              <a:t>Brand colours</a:t>
            </a:r>
            <a:endParaRPr sz="12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fr-CH" sz="1100" b="0" i="0" u="none" strike="noStrike" cap="none">
                <a:solidFill>
                  <a:srgbClr val="000000"/>
                </a:solidFill>
                <a:latin typeface="Arial"/>
                <a:ea typeface="Arial"/>
                <a:cs typeface="Arial"/>
                <a:sym typeface="Arial"/>
              </a:rPr>
              <a:t>Our colours have been carefully chosen to engage and represent the world of triathlon, appealing to new audiences and resonating with long-time participants. To achieve this, it is important that they are used both carefully and accurately.</a:t>
            </a:r>
            <a:endParaRPr/>
          </a:p>
          <a:p>
            <a:pPr marL="457200" lvl="0" indent="-298450" algn="l" rtl="0">
              <a:lnSpc>
                <a:spcPct val="100000"/>
              </a:lnSpc>
              <a:spcBef>
                <a:spcPts val="0"/>
              </a:spcBef>
              <a:spcAft>
                <a:spcPts val="0"/>
              </a:spcAft>
              <a:buSzPts val="1100"/>
              <a:buChar char="●"/>
            </a:pPr>
            <a:r>
              <a:rPr lang="fr-CH" sz="1100" b="0" i="0" u="none" strike="noStrike" cap="none">
                <a:solidFill>
                  <a:srgbClr val="000000"/>
                </a:solidFill>
                <a:latin typeface="Arial"/>
                <a:ea typeface="Arial"/>
                <a:cs typeface="Arial"/>
                <a:sym typeface="Arial"/>
              </a:rPr>
              <a:t>The colours have been set up within the theme of this template.</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fr-CH" sz="1100" b="1" i="0" u="none" strike="noStrike" cap="none">
                <a:solidFill>
                  <a:srgbClr val="000000"/>
                </a:solidFill>
                <a:latin typeface="Arial"/>
                <a:ea typeface="Arial"/>
                <a:cs typeface="Arial"/>
                <a:sym typeface="Arial"/>
              </a:rPr>
              <a:t>Charts and tables</a:t>
            </a:r>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Using PowerPoint’s default table and chart styles will pull our on-brand colours through automatically.</a:t>
            </a:r>
            <a:endParaRPr sz="1200" b="1" i="0" u="none" strike="noStrike" cap="none">
              <a:solidFill>
                <a:srgbClr val="21212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Colours should be kept flat with no gradients or shadows.</a:t>
            </a:r>
            <a:endParaRPr/>
          </a:p>
          <a:p>
            <a:pPr marL="457200" lvl="0" indent="-228600" algn="l" rtl="0">
              <a:lnSpc>
                <a:spcPct val="100000"/>
              </a:lnSpc>
              <a:spcBef>
                <a:spcPts val="0"/>
              </a:spcBef>
              <a:spcAft>
                <a:spcPts val="0"/>
              </a:spcAft>
              <a:buSzPts val="1100"/>
              <a:buNone/>
            </a:pPr>
            <a:endParaRPr sz="12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200" b="1" i="0">
                <a:solidFill>
                  <a:srgbClr val="0A3CCD"/>
                </a:solidFill>
                <a:latin typeface="PT Sans"/>
                <a:ea typeface="PT Sans"/>
                <a:cs typeface="PT Sans"/>
                <a:sym typeface="PT Sans"/>
              </a:rPr>
              <a:t>Get started</a:t>
            </a:r>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Click on the drop-down arrow next to the </a:t>
            </a:r>
            <a:r>
              <a:rPr lang="fr-CH" sz="1200" b="0" i="0" u="none" strike="noStrike" cap="none">
                <a:solidFill>
                  <a:srgbClr val="FF9000"/>
                </a:solidFill>
                <a:latin typeface="Arial"/>
                <a:ea typeface="Arial"/>
                <a:cs typeface="Arial"/>
                <a:sym typeface="Arial"/>
              </a:rPr>
              <a:t>new slide </a:t>
            </a:r>
            <a:r>
              <a:rPr lang="fr-CH" sz="1200" b="0" i="0" u="none" strike="noStrike" cap="none">
                <a:solidFill>
                  <a:srgbClr val="212121"/>
                </a:solidFill>
                <a:latin typeface="Arial"/>
                <a:ea typeface="Arial"/>
                <a:cs typeface="Arial"/>
                <a:sym typeface="Arial"/>
              </a:rPr>
              <a:t>button at the top to reveal the full suite of slides available.</a:t>
            </a:r>
            <a:endParaRPr sz="1200" b="1" i="0">
              <a:solidFill>
                <a:srgbClr val="0A3CCD"/>
              </a:solidFill>
              <a:latin typeface="PT Sans"/>
              <a:ea typeface="PT Sans"/>
              <a:cs typeface="PT Sans"/>
              <a:sym typeface="PT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13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7" name="Google Shape;58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7" name="Google Shape;58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7080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9472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9" name="Google Shape;629;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7" name="Google Shape;637;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64"/>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300"/>
              </a:spcBef>
              <a:spcAft>
                <a:spcPts val="0"/>
              </a:spcAft>
              <a:buClr>
                <a:srgbClr val="000000"/>
              </a:buClr>
              <a:buSzPts val="2000"/>
              <a:buChar char="-"/>
              <a:defRPr sz="2000"/>
            </a:lvl1pPr>
            <a:lvl2pPr marL="914400" lvl="1" indent="-355600" algn="l">
              <a:lnSpc>
                <a:spcPct val="90000"/>
              </a:lnSpc>
              <a:spcBef>
                <a:spcPts val="300"/>
              </a:spcBef>
              <a:spcAft>
                <a:spcPts val="0"/>
              </a:spcAft>
              <a:buClr>
                <a:srgbClr val="000000"/>
              </a:buClr>
              <a:buSzPts val="2000"/>
              <a:buChar char="-"/>
              <a:defRPr sz="2000"/>
            </a:lvl2pPr>
            <a:lvl3pPr marL="1371600" lvl="2" indent="-355600" algn="l">
              <a:lnSpc>
                <a:spcPct val="90000"/>
              </a:lnSpc>
              <a:spcBef>
                <a:spcPts val="300"/>
              </a:spcBef>
              <a:spcAft>
                <a:spcPts val="0"/>
              </a:spcAft>
              <a:buClr>
                <a:srgbClr val="000000"/>
              </a:buClr>
              <a:buSzPts val="2000"/>
              <a:buChar char="-"/>
              <a:defRPr sz="2000"/>
            </a:lvl3pPr>
            <a:lvl4pPr marL="1828800" lvl="3" indent="-355600" algn="l">
              <a:lnSpc>
                <a:spcPct val="90000"/>
              </a:lnSpc>
              <a:spcBef>
                <a:spcPts val="300"/>
              </a:spcBef>
              <a:spcAft>
                <a:spcPts val="0"/>
              </a:spcAft>
              <a:buClr>
                <a:srgbClr val="000000"/>
              </a:buClr>
              <a:buSzPts val="2000"/>
              <a:buChar char="-"/>
              <a:defRPr sz="2000"/>
            </a:lvl4pPr>
            <a:lvl5pPr marL="2286000" lvl="4" indent="-355600" algn="l">
              <a:lnSpc>
                <a:spcPct val="90000"/>
              </a:lnSpc>
              <a:spcBef>
                <a:spcPts val="300"/>
              </a:spcBef>
              <a:spcAft>
                <a:spcPts val="0"/>
              </a:spcAft>
              <a:buClr>
                <a:srgbClr val="000000"/>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 name="Google Shape;12;p6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1_Custom Layou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73"/>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73"/>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7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1_Custom Layout 2">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74"/>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74"/>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7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1_Custom Layout 3">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75"/>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75"/>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75"/>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1_Custom Layout 4">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76"/>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76"/>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7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1_Custom Layout 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77"/>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77"/>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77"/>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1_Custom Layout 6">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78"/>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78"/>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78"/>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1_Custom Layout 7">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79"/>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79"/>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79"/>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76" name="Google Shape;76;p79"/>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1_Custom Layout 8">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80"/>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80"/>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80"/>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81" name="Google Shape;81;p80"/>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1_Custom Layout 9">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81"/>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81"/>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81"/>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86" name="Google Shape;86;p81"/>
          <p:cNvPicPr preferRelativeResize="0"/>
          <p:nvPr/>
        </p:nvPicPr>
        <p:blipFill rotWithShape="1">
          <a:blip r:embed="rId3">
            <a:alphaModFix/>
          </a:blip>
          <a:srcRect/>
          <a:stretch/>
        </p:blipFill>
        <p:spPr>
          <a:xfrm>
            <a:off x="10104000" y="5730431"/>
            <a:ext cx="1440000" cy="4782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1_Custom Layout 10">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82"/>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82"/>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8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91" name="Google Shape;91;p82"/>
          <p:cNvPicPr preferRelativeResize="0"/>
          <p:nvPr/>
        </p:nvPicPr>
        <p:blipFill rotWithShape="1">
          <a:blip r:embed="rId3">
            <a:alphaModFix/>
          </a:blip>
          <a:srcRect/>
          <a:stretch/>
        </p:blipFill>
        <p:spPr>
          <a:xfrm>
            <a:off x="10104000" y="5729662"/>
            <a:ext cx="1440000" cy="4782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6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1_Custom Layout 11">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83"/>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83"/>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8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96" name="Google Shape;96;p83"/>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1_Custom Layout 12">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84"/>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84"/>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8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101" name="Google Shape;101;p84"/>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1_Custom Layout 13">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85"/>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85"/>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85"/>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106" name="Google Shape;106;p85"/>
          <p:cNvPicPr preferRelativeResize="0"/>
          <p:nvPr/>
        </p:nvPicPr>
        <p:blipFill rotWithShape="1">
          <a:blip r:embed="rId3">
            <a:alphaModFix/>
          </a:blip>
          <a:srcRect/>
          <a:stretch/>
        </p:blipFill>
        <p:spPr>
          <a:xfrm>
            <a:off x="10226897" y="5944771"/>
            <a:ext cx="1440000" cy="4782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109"/>
        <p:cNvGrpSpPr/>
        <p:nvPr/>
      </p:nvGrpSpPr>
      <p:grpSpPr>
        <a:xfrm>
          <a:off x="0" y="0"/>
          <a:ext cx="0" cy="0"/>
          <a:chOff x="0" y="0"/>
          <a:chExt cx="0" cy="0"/>
        </a:xfrm>
      </p:grpSpPr>
      <p:sp>
        <p:nvSpPr>
          <p:cNvPr id="110" name="Google Shape;110;p71"/>
          <p:cNvSpPr txBox="1">
            <a:spLocks noGrp="1"/>
          </p:cNvSpPr>
          <p:nvPr>
            <p:ph type="body" idx="1"/>
          </p:nvPr>
        </p:nvSpPr>
        <p:spPr>
          <a:xfrm>
            <a:off x="1" y="2655132"/>
            <a:ext cx="12192000" cy="1547736"/>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80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1"/>
        <p:cNvGrpSpPr/>
        <p:nvPr/>
      </p:nvGrpSpPr>
      <p:grpSpPr>
        <a:xfrm>
          <a:off x="0" y="0"/>
          <a:ext cx="0" cy="0"/>
          <a:chOff x="0" y="0"/>
          <a:chExt cx="0" cy="0"/>
        </a:xfrm>
      </p:grpSpPr>
      <p:sp>
        <p:nvSpPr>
          <p:cNvPr id="112" name="Google Shape;112;p90"/>
          <p:cNvSpPr txBox="1"/>
          <p:nvPr/>
        </p:nvSpPr>
        <p:spPr>
          <a:xfrm>
            <a:off x="269383" y="2622379"/>
            <a:ext cx="10972800" cy="82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800"/>
              <a:buFont typeface="Calibri"/>
              <a:buNone/>
            </a:pPr>
            <a:endParaRPr sz="3800" b="1" i="0" u="none" strike="noStrike" cap="none">
              <a:solidFill>
                <a:srgbClr val="FFFFFF"/>
              </a:solidFill>
              <a:latin typeface="Arial"/>
              <a:ea typeface="Arial"/>
              <a:cs typeface="Arial"/>
              <a:sym typeface="Arial"/>
            </a:endParaRPr>
          </a:p>
        </p:txBody>
      </p:sp>
      <p:sp>
        <p:nvSpPr>
          <p:cNvPr id="113" name="Google Shape;113;p90"/>
          <p:cNvSpPr txBox="1">
            <a:spLocks noGrp="1"/>
          </p:cNvSpPr>
          <p:nvPr>
            <p:ph type="body" idx="1"/>
          </p:nvPr>
        </p:nvSpPr>
        <p:spPr>
          <a:xfrm>
            <a:off x="0" y="3490808"/>
            <a:ext cx="12191999" cy="7317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760"/>
              </a:spcBef>
              <a:spcAft>
                <a:spcPts val="0"/>
              </a:spcAft>
              <a:buClr>
                <a:schemeClr val="lt1"/>
              </a:buClr>
              <a:buSzPts val="3800"/>
              <a:buFont typeface="Arial"/>
              <a:buNone/>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p90"/>
          <p:cNvSpPr txBox="1">
            <a:spLocks noGrp="1"/>
          </p:cNvSpPr>
          <p:nvPr>
            <p:ph type="body" idx="2"/>
          </p:nvPr>
        </p:nvSpPr>
        <p:spPr>
          <a:xfrm>
            <a:off x="0" y="2622379"/>
            <a:ext cx="12191999" cy="718145"/>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5"/>
        <p:cNvGrpSpPr/>
        <p:nvPr/>
      </p:nvGrpSpPr>
      <p:grpSpPr>
        <a:xfrm>
          <a:off x="0" y="0"/>
          <a:ext cx="0" cy="0"/>
          <a:chOff x="0" y="0"/>
          <a:chExt cx="0" cy="0"/>
        </a:xfrm>
      </p:grpSpPr>
      <p:sp>
        <p:nvSpPr>
          <p:cNvPr id="16" name="Google Shape;16;p8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6"/>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86"/>
          <p:cNvSpPr txBox="1">
            <a:spLocks noGrp="1"/>
          </p:cNvSpPr>
          <p:nvPr>
            <p:ph type="body" idx="2"/>
          </p:nvPr>
        </p:nvSpPr>
        <p:spPr>
          <a:xfrm>
            <a:off x="6207036" y="161445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8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8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87"/>
          <p:cNvSpPr txBox="1">
            <a:spLocks noGrp="1"/>
          </p:cNvSpPr>
          <p:nvPr>
            <p:ph type="body" idx="1"/>
          </p:nvPr>
        </p:nvSpPr>
        <p:spPr>
          <a:xfrm>
            <a:off x="656963" y="160866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87"/>
          <p:cNvSpPr txBox="1">
            <a:spLocks noGrp="1"/>
          </p:cNvSpPr>
          <p:nvPr>
            <p:ph type="body" idx="2"/>
          </p:nvPr>
        </p:nvSpPr>
        <p:spPr>
          <a:xfrm>
            <a:off x="4386000"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
        <p:nvSpPr>
          <p:cNvPr id="25" name="Google Shape;25;p87"/>
          <p:cNvSpPr txBox="1">
            <a:spLocks noGrp="1"/>
          </p:cNvSpPr>
          <p:nvPr>
            <p:ph type="body" idx="3"/>
          </p:nvPr>
        </p:nvSpPr>
        <p:spPr>
          <a:xfrm>
            <a:off x="8115037"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26"/>
        <p:cNvGrpSpPr/>
        <p:nvPr/>
      </p:nvGrpSpPr>
      <p:grpSpPr>
        <a:xfrm>
          <a:off x="0" y="0"/>
          <a:ext cx="0" cy="0"/>
          <a:chOff x="0" y="0"/>
          <a:chExt cx="0" cy="0"/>
        </a:xfrm>
      </p:grpSpPr>
      <p:sp>
        <p:nvSpPr>
          <p:cNvPr id="27" name="Google Shape;27;p8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88"/>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88"/>
          <p:cNvSpPr txBox="1">
            <a:spLocks noGrp="1"/>
          </p:cNvSpPr>
          <p:nvPr>
            <p:ph type="body" idx="2"/>
          </p:nvPr>
        </p:nvSpPr>
        <p:spPr>
          <a:xfrm>
            <a:off x="6589058" y="0"/>
            <a:ext cx="5602941"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8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8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35"/>
        <p:cNvGrpSpPr/>
        <p:nvPr/>
      </p:nvGrpSpPr>
      <p:grpSpPr>
        <a:xfrm>
          <a:off x="0" y="0"/>
          <a:ext cx="0" cy="0"/>
          <a:chOff x="0" y="0"/>
          <a:chExt cx="0" cy="0"/>
        </a:xfrm>
      </p:grpSpPr>
      <p:sp>
        <p:nvSpPr>
          <p:cNvPr id="36" name="Google Shape;36;p66"/>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66"/>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 name="Google Shape;38;p66"/>
          <p:cNvPicPr preferRelativeResize="0"/>
          <p:nvPr/>
        </p:nvPicPr>
        <p:blipFill rotWithShape="1">
          <a:blip r:embed="rId2">
            <a:alphaModFix/>
          </a:blip>
          <a:srcRect/>
          <a:stretch/>
        </p:blipFill>
        <p:spPr>
          <a:xfrm>
            <a:off x="648000" y="5433522"/>
            <a:ext cx="2751183" cy="9137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1_Custom Layout 2">
    <p:spTree>
      <p:nvGrpSpPr>
        <p:cNvPr id="1" name="Shape 39"/>
        <p:cNvGrpSpPr/>
        <p:nvPr/>
      </p:nvGrpSpPr>
      <p:grpSpPr>
        <a:xfrm>
          <a:off x="0" y="0"/>
          <a:ext cx="0" cy="0"/>
          <a:chOff x="0" y="0"/>
          <a:chExt cx="0" cy="0"/>
        </a:xfrm>
      </p:grpSpPr>
      <p:sp>
        <p:nvSpPr>
          <p:cNvPr id="40" name="Google Shape;40;p72"/>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72"/>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3. Pattern title page v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68"/>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68"/>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68"/>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6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3"/>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300"/>
              </a:spcBef>
              <a:spcAft>
                <a:spcPts val="0"/>
              </a:spcAft>
              <a:buClr>
                <a:srgbClr val="000000"/>
              </a:buClr>
              <a:buSzPts val="2400"/>
              <a:buFont typeface="NTR"/>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2pPr>
            <a:lvl3pPr marL="1371600" marR="0" lvl="2" indent="-342900" algn="l" rtl="0">
              <a:lnSpc>
                <a:spcPct val="90000"/>
              </a:lnSpc>
              <a:spcBef>
                <a:spcPts val="300"/>
              </a:spcBef>
              <a:spcAft>
                <a:spcPts val="0"/>
              </a:spcAft>
              <a:buClr>
                <a:srgbClr val="000000"/>
              </a:buClr>
              <a:buSzPts val="1800"/>
              <a:buFont typeface="NTR"/>
              <a:buChar char="-"/>
              <a:defRPr sz="1800" b="0" i="0" u="none" strike="noStrike" cap="none">
                <a:solidFill>
                  <a:srgbClr val="000000"/>
                </a:solidFill>
                <a:latin typeface="Arial"/>
                <a:ea typeface="Arial"/>
                <a:cs typeface="Arial"/>
                <a:sym typeface="Arial"/>
              </a:defRPr>
            </a:lvl3pPr>
            <a:lvl4pPr marL="1828800" marR="0" lvl="3" indent="-330200" algn="l" rtl="0">
              <a:lnSpc>
                <a:spcPct val="90000"/>
              </a:lnSpc>
              <a:spcBef>
                <a:spcPts val="300"/>
              </a:spcBef>
              <a:spcAft>
                <a:spcPts val="0"/>
              </a:spcAft>
              <a:buClr>
                <a:srgbClr val="000000"/>
              </a:buClr>
              <a:buSzPts val="1600"/>
              <a:buFont typeface="NTR"/>
              <a:buChar char="-"/>
              <a:defRPr sz="1600" b="0" i="0" u="none" strike="noStrike" cap="none">
                <a:solidFill>
                  <a:srgbClr val="000000"/>
                </a:solidFill>
                <a:latin typeface="Arial"/>
                <a:ea typeface="Arial"/>
                <a:cs typeface="Arial"/>
                <a:sym typeface="Arial"/>
              </a:defRPr>
            </a:lvl4pPr>
            <a:lvl5pPr marL="2286000" marR="0" lvl="4" indent="-330200" algn="l" rtl="0">
              <a:lnSpc>
                <a:spcPct val="90000"/>
              </a:lnSpc>
              <a:spcBef>
                <a:spcPts val="300"/>
              </a:spcBef>
              <a:spcAft>
                <a:spcPts val="0"/>
              </a:spcAft>
              <a:buClr>
                <a:srgbClr val="000000"/>
              </a:buClr>
              <a:buSzPts val="1600"/>
              <a:buFont typeface="NTR"/>
              <a:buChar char="-"/>
              <a:defRPr sz="16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6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67"/>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7"/>
        <p:cNvGrpSpPr/>
        <p:nvPr/>
      </p:nvGrpSpPr>
      <p:grpSpPr>
        <a:xfrm>
          <a:off x="0" y="0"/>
          <a:ext cx="0" cy="0"/>
          <a:chOff x="0" y="0"/>
          <a:chExt cx="0" cy="0"/>
        </a:xfrm>
      </p:grpSpPr>
      <p:pic>
        <p:nvPicPr>
          <p:cNvPr id="108" name="Google Shape;108;p70"/>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10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webmaster@triathlon.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Branding instructions to complete your briefing</a:t>
            </a:r>
            <a:endParaRPr/>
          </a:p>
        </p:txBody>
      </p:sp>
      <p:sp>
        <p:nvSpPr>
          <p:cNvPr id="123" name="Google Shape;123;p1"/>
          <p:cNvSpPr txBox="1">
            <a:spLocks noGrp="1"/>
          </p:cNvSpPr>
          <p:nvPr>
            <p:ph type="body" idx="1"/>
          </p:nvPr>
        </p:nvSpPr>
        <p:spPr>
          <a:xfrm>
            <a:off x="656963" y="1610225"/>
            <a:ext cx="1084706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0000"/>
              </a:buClr>
              <a:buSzPts val="2000"/>
              <a:buFont typeface="Arial"/>
              <a:buChar char="-"/>
            </a:pPr>
            <a:r>
              <a:rPr lang="fr-CH" sz="2000"/>
              <a:t>Use </a:t>
            </a:r>
            <a:r>
              <a:rPr lang="fr-CH" sz="2000" b="1"/>
              <a:t>ONLY Arial </a:t>
            </a:r>
            <a:r>
              <a:rPr lang="fr-CH" sz="2000"/>
              <a:t>font. No other font should be used. Minimum font size = 20pt</a:t>
            </a:r>
            <a:endParaRPr/>
          </a:p>
          <a:p>
            <a:pPr marL="342900" lvl="0" indent="-342900" algn="l" rtl="0">
              <a:lnSpc>
                <a:spcPct val="90000"/>
              </a:lnSpc>
              <a:spcBef>
                <a:spcPts val="600"/>
              </a:spcBef>
              <a:spcAft>
                <a:spcPts val="0"/>
              </a:spcAft>
              <a:buClr>
                <a:srgbClr val="000000"/>
              </a:buClr>
              <a:buSzPts val="2000"/>
              <a:buFont typeface="Arial"/>
              <a:buChar char="-"/>
            </a:pPr>
            <a:r>
              <a:rPr lang="fr-CH" sz="2000"/>
              <a:t>The template has predefined brand colors. Try to use these colors before any others.</a:t>
            </a:r>
            <a:endParaRPr/>
          </a:p>
          <a:p>
            <a:pPr marL="342900" lvl="0" indent="-342900" algn="l" rtl="0">
              <a:lnSpc>
                <a:spcPct val="90000"/>
              </a:lnSpc>
              <a:spcBef>
                <a:spcPts val="600"/>
              </a:spcBef>
              <a:spcAft>
                <a:spcPts val="0"/>
              </a:spcAft>
              <a:buClr>
                <a:srgbClr val="000000"/>
              </a:buClr>
              <a:buSzPts val="2000"/>
              <a:buFont typeface="Arial"/>
              <a:buChar char="-"/>
            </a:pPr>
            <a:r>
              <a:rPr lang="fr-CH" sz="2000"/>
              <a:t>Only the official World Triathlon event logo can be placed on this briefing and no others. Please get it from your LOC. The one on the cover should be on the white version on transparent background</a:t>
            </a:r>
            <a:endParaRPr/>
          </a:p>
          <a:p>
            <a:pPr marL="342900" lvl="0" indent="-342900" algn="l" rtl="0">
              <a:lnSpc>
                <a:spcPct val="90000"/>
              </a:lnSpc>
              <a:spcBef>
                <a:spcPts val="600"/>
              </a:spcBef>
              <a:spcAft>
                <a:spcPts val="0"/>
              </a:spcAft>
              <a:buClr>
                <a:srgbClr val="000000"/>
              </a:buClr>
              <a:buSzPts val="2000"/>
              <a:buFont typeface="Arial"/>
              <a:buChar char="-"/>
            </a:pPr>
            <a:r>
              <a:rPr lang="fr-CH" sz="2000"/>
              <a:t>Only use the front cover given to you</a:t>
            </a:r>
            <a:endParaRPr sz="2000"/>
          </a:p>
          <a:p>
            <a:pPr marL="342900" lvl="0" indent="-342900" algn="l" rtl="0">
              <a:lnSpc>
                <a:spcPct val="90000"/>
              </a:lnSpc>
              <a:spcBef>
                <a:spcPts val="600"/>
              </a:spcBef>
              <a:spcAft>
                <a:spcPts val="0"/>
              </a:spcAft>
              <a:buClr>
                <a:srgbClr val="000000"/>
              </a:buClr>
              <a:buSzPts val="2000"/>
              <a:buFont typeface="Arial"/>
              <a:buChar char="-"/>
            </a:pPr>
            <a:r>
              <a:rPr lang="fr-CH" sz="2000"/>
              <a:t>You can apply different predefined layout for the text slides but the above must be respected</a:t>
            </a:r>
            <a:endParaRPr sz="2000"/>
          </a:p>
          <a:p>
            <a:pPr marL="342900" lvl="0" indent="-342900" algn="l" rtl="0">
              <a:lnSpc>
                <a:spcPct val="90000"/>
              </a:lnSpc>
              <a:spcBef>
                <a:spcPts val="600"/>
              </a:spcBef>
              <a:spcAft>
                <a:spcPts val="0"/>
              </a:spcAft>
              <a:buClr>
                <a:srgbClr val="000000"/>
              </a:buClr>
              <a:buSzPts val="2000"/>
              <a:buFont typeface="Arial"/>
              <a:buChar char="-"/>
            </a:pPr>
            <a:r>
              <a:rPr lang="fr-CH" sz="2000"/>
              <a:t>If you need to highlight some information, use the </a:t>
            </a:r>
            <a:r>
              <a:rPr lang="fr-CH" sz="2000">
                <a:solidFill>
                  <a:schemeClr val="dk1"/>
                </a:solidFill>
              </a:rPr>
              <a:t>Blue Text 1 </a:t>
            </a:r>
            <a:r>
              <a:rPr lang="fr-CH" sz="2000"/>
              <a:t>from the World Triathlon color palette</a:t>
            </a:r>
            <a:endParaRPr/>
          </a:p>
          <a:p>
            <a:pPr marL="342900" lvl="0" indent="-215900" algn="l" rtl="0">
              <a:lnSpc>
                <a:spcPct val="90000"/>
              </a:lnSpc>
              <a:spcBef>
                <a:spcPts val="600"/>
              </a:spcBef>
              <a:spcAft>
                <a:spcPts val="0"/>
              </a:spcAft>
              <a:buClr>
                <a:srgbClr val="000000"/>
              </a:buClr>
              <a:buSzPts val="2000"/>
              <a:buFont typeface="Arial"/>
              <a:buNone/>
            </a:pPr>
            <a:endParaRPr/>
          </a:p>
        </p:txBody>
      </p:sp>
      <p:sp>
        <p:nvSpPr>
          <p:cNvPr id="124" name="Google Shape;124;p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Race Pack Distribution</a:t>
            </a:r>
            <a:endParaRPr dirty="0"/>
          </a:p>
        </p:txBody>
      </p:sp>
      <p:sp>
        <p:nvSpPr>
          <p:cNvPr id="200" name="Google Shape;200;p11"/>
          <p:cNvSpPr txBox="1">
            <a:spLocks noGrp="1"/>
          </p:cNvSpPr>
          <p:nvPr>
            <p:ph type="body" idx="1"/>
          </p:nvPr>
        </p:nvSpPr>
        <p:spPr>
          <a:xfrm>
            <a:off x="656963" y="1985554"/>
            <a:ext cx="10869000" cy="3813311"/>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600"/>
              </a:spcBef>
              <a:spcAft>
                <a:spcPts val="0"/>
              </a:spcAft>
              <a:buClr>
                <a:srgbClr val="000000"/>
              </a:buClr>
              <a:buSzPts val="2000"/>
              <a:buFont typeface="Arial"/>
              <a:buNone/>
            </a:pPr>
            <a:r>
              <a:rPr lang="en-US" sz="1800" b="1" dirty="0"/>
              <a:t>ALL athletes/support team </a:t>
            </a:r>
            <a:r>
              <a:rPr lang="en-US" sz="1800" dirty="0"/>
              <a:t>must provide a picture ID to receive the package.</a:t>
            </a:r>
          </a:p>
          <a:p>
            <a:pPr marL="0" lvl="0" indent="0" algn="l" rtl="0">
              <a:lnSpc>
                <a:spcPct val="120000"/>
              </a:lnSpc>
              <a:spcBef>
                <a:spcPts val="600"/>
              </a:spcBef>
              <a:spcAft>
                <a:spcPts val="0"/>
              </a:spcAft>
              <a:buClr>
                <a:srgbClr val="000000"/>
              </a:buClr>
              <a:buSzPts val="2000"/>
              <a:buFont typeface="Arial"/>
              <a:buNone/>
            </a:pPr>
            <a:endParaRPr lang="en-US" sz="1800" dirty="0"/>
          </a:p>
          <a:p>
            <a:pPr marL="0" lvl="0" indent="0" algn="l" rtl="0">
              <a:lnSpc>
                <a:spcPct val="120000"/>
              </a:lnSpc>
              <a:spcBef>
                <a:spcPts val="600"/>
              </a:spcBef>
              <a:spcAft>
                <a:spcPts val="0"/>
              </a:spcAft>
              <a:buClr>
                <a:srgbClr val="000000"/>
              </a:buClr>
              <a:buSzPts val="2000"/>
              <a:buFont typeface="Arial"/>
              <a:buNone/>
            </a:pPr>
            <a:r>
              <a:rPr lang="en-US" sz="1800" dirty="0"/>
              <a:t>Your package includes:</a:t>
            </a:r>
          </a:p>
          <a:p>
            <a:pPr marL="0" lvl="0" indent="0" algn="l" rtl="0">
              <a:lnSpc>
                <a:spcPct val="120000"/>
              </a:lnSpc>
              <a:spcBef>
                <a:spcPts val="600"/>
              </a:spcBef>
              <a:spcAft>
                <a:spcPts val="0"/>
              </a:spcAft>
              <a:buClr>
                <a:srgbClr val="000000"/>
              </a:buClr>
              <a:buSzPts val="2000"/>
              <a:buFont typeface="Arial"/>
              <a:buNone/>
            </a:pPr>
            <a:r>
              <a:rPr lang="en-US" sz="1800" dirty="0"/>
              <a:t>			- Stickers – Helmet (3x), Bike (1x), Bag (1x) Stickers</a:t>
            </a:r>
          </a:p>
          <a:p>
            <a:pPr marL="0" lvl="0" indent="0" algn="l" rtl="0">
              <a:lnSpc>
                <a:spcPct val="120000"/>
              </a:lnSpc>
              <a:spcBef>
                <a:spcPts val="600"/>
              </a:spcBef>
              <a:spcAft>
                <a:spcPts val="0"/>
              </a:spcAft>
              <a:buClr>
                <a:srgbClr val="000000"/>
              </a:buClr>
              <a:buSzPts val="2000"/>
              <a:buFont typeface="Arial"/>
              <a:buNone/>
            </a:pPr>
            <a:r>
              <a:rPr lang="en-US" sz="1800" dirty="0"/>
              <a:t>			- Body decals – both arms and both legs </a:t>
            </a:r>
            <a:r>
              <a:rPr lang="en-US" sz="1800" dirty="0">
                <a:solidFill>
                  <a:schemeClr val="accent2"/>
                </a:solidFill>
              </a:rPr>
              <a:t>{if applicable}</a:t>
            </a:r>
          </a:p>
          <a:p>
            <a:pPr marL="0" lvl="0" indent="0" algn="l" rtl="0">
              <a:lnSpc>
                <a:spcPct val="120000"/>
              </a:lnSpc>
              <a:spcBef>
                <a:spcPts val="600"/>
              </a:spcBef>
              <a:spcAft>
                <a:spcPts val="0"/>
              </a:spcAft>
              <a:buClr>
                <a:schemeClr val="accent2"/>
              </a:buClr>
              <a:buSzPts val="2000"/>
              <a:buFont typeface="Arial"/>
              <a:buNone/>
            </a:pPr>
            <a:r>
              <a:rPr lang="en-US" sz="1800" dirty="0">
                <a:solidFill>
                  <a:schemeClr val="accent2"/>
                </a:solidFill>
              </a:rPr>
              <a:t>		</a:t>
            </a:r>
            <a:r>
              <a:rPr lang="en-US" sz="1800" dirty="0">
                <a:solidFill>
                  <a:srgbClr val="212121"/>
                </a:solidFill>
              </a:rPr>
              <a:t>	- Accreditation </a:t>
            </a:r>
            <a:r>
              <a:rPr lang="en-US" sz="1800" dirty="0"/>
              <a:t>– </a:t>
            </a:r>
            <a:r>
              <a:rPr lang="en-US" sz="1800" dirty="0">
                <a:solidFill>
                  <a:srgbClr val="212121"/>
                </a:solidFill>
              </a:rPr>
              <a:t>gives access to access lounge on race day</a:t>
            </a:r>
          </a:p>
          <a:p>
            <a:pPr marL="0" lvl="0" indent="0" algn="l" rtl="0">
              <a:lnSpc>
                <a:spcPct val="120000"/>
              </a:lnSpc>
              <a:spcBef>
                <a:spcPts val="600"/>
              </a:spcBef>
              <a:spcAft>
                <a:spcPts val="0"/>
              </a:spcAft>
              <a:buClr>
                <a:schemeClr val="accent2"/>
              </a:buClr>
              <a:buSzPts val="2000"/>
              <a:buFont typeface="Arial"/>
              <a:buNone/>
            </a:pPr>
            <a:r>
              <a:rPr lang="en-US" sz="1800" dirty="0">
                <a:solidFill>
                  <a:schemeClr val="accent2"/>
                </a:solidFill>
              </a:rPr>
              <a:t>		</a:t>
            </a:r>
            <a:r>
              <a:rPr lang="en-US" sz="1800" dirty="0">
                <a:solidFill>
                  <a:srgbClr val="212121"/>
                </a:solidFill>
              </a:rPr>
              <a:t>	</a:t>
            </a:r>
          </a:p>
          <a:p>
            <a:pPr marL="0" lvl="0" indent="0" algn="l" rtl="0">
              <a:lnSpc>
                <a:spcPct val="120000"/>
              </a:lnSpc>
              <a:spcBef>
                <a:spcPts val="600"/>
              </a:spcBef>
              <a:spcAft>
                <a:spcPts val="0"/>
              </a:spcAft>
              <a:buClr>
                <a:schemeClr val="accent2"/>
              </a:buClr>
              <a:buSzPts val="2000"/>
              <a:buFont typeface="Arial"/>
              <a:buNone/>
            </a:pPr>
            <a:r>
              <a:rPr lang="en-US" sz="1800" dirty="0"/>
              <a:t>Inform TOs about the colors of swim cap you want to receive at athlete lounge</a:t>
            </a:r>
          </a:p>
          <a:p>
            <a:pPr marL="342900" lvl="0" indent="-215900" algn="l" rtl="0">
              <a:lnSpc>
                <a:spcPct val="120000"/>
              </a:lnSpc>
              <a:spcBef>
                <a:spcPts val="600"/>
              </a:spcBef>
              <a:spcAft>
                <a:spcPts val="0"/>
              </a:spcAft>
              <a:buClr>
                <a:srgbClr val="000000"/>
              </a:buClr>
              <a:buSzPts val="2000"/>
              <a:buNone/>
            </a:pPr>
            <a:endParaRPr sz="2000" dirty="0"/>
          </a:p>
        </p:txBody>
      </p:sp>
      <p:sp>
        <p:nvSpPr>
          <p:cNvPr id="201" name="Google Shape;201;p1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10</a:t>
            </a:fld>
            <a:endParaRPr/>
          </a:p>
        </p:txBody>
      </p:sp>
      <p:sp>
        <p:nvSpPr>
          <p:cNvPr id="202" name="Google Shape;202;p1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Athlete Agreement </a:t>
            </a:r>
            <a:r>
              <a:rPr lang="fr-CH" sz="2400"/>
              <a:t>(only at World Triathlon events)</a:t>
            </a:r>
            <a:endParaRPr sz="2400">
              <a:solidFill>
                <a:schemeClr val="accent2"/>
              </a:solidFill>
              <a:latin typeface="Arial"/>
              <a:ea typeface="Arial"/>
              <a:cs typeface="Arial"/>
              <a:sym typeface="Arial"/>
            </a:endParaRPr>
          </a:p>
        </p:txBody>
      </p:sp>
      <p:sp>
        <p:nvSpPr>
          <p:cNvPr id="582" name="Google Shape;582;p56"/>
          <p:cNvSpPr txBox="1">
            <a:spLocks noGrp="1"/>
          </p:cNvSpPr>
          <p:nvPr>
            <p:ph type="body" idx="1"/>
          </p:nvPr>
        </p:nvSpPr>
        <p:spPr>
          <a:xfrm>
            <a:off x="656964" y="1985554"/>
            <a:ext cx="10515600" cy="2015936"/>
          </a:xfrm>
          <a:prstGeom prst="rect">
            <a:avLst/>
          </a:prstGeom>
          <a:noFill/>
          <a:ln>
            <a:noFill/>
          </a:ln>
        </p:spPr>
        <p:txBody>
          <a:bodyPr spcFirstLastPara="1" wrap="square" lIns="91425" tIns="45700" rIns="91425" bIns="45700" anchor="t" anchorCtr="0">
            <a:spAutoFit/>
          </a:bodyPr>
          <a:lstStyle/>
          <a:p>
            <a:pPr marL="358775" lvl="1" indent="-357188" algn="l" rtl="0">
              <a:lnSpc>
                <a:spcPct val="100000"/>
              </a:lnSpc>
              <a:spcBef>
                <a:spcPts val="0"/>
              </a:spcBef>
              <a:spcAft>
                <a:spcPts val="0"/>
              </a:spcAft>
              <a:buClr>
                <a:srgbClr val="000000"/>
              </a:buClr>
              <a:buSzPts val="2000"/>
              <a:buChar char="-"/>
            </a:pPr>
            <a:r>
              <a:rPr lang="fr-CH" dirty="0"/>
              <a:t>All </a:t>
            </a:r>
            <a:r>
              <a:rPr lang="fr-CH" dirty="0" err="1"/>
              <a:t>Athletes</a:t>
            </a:r>
            <a:r>
              <a:rPr lang="fr-CH" dirty="0"/>
              <a:t> must </a:t>
            </a:r>
            <a:r>
              <a:rPr lang="fr-CH" dirty="0" err="1"/>
              <a:t>fill</a:t>
            </a:r>
            <a:r>
              <a:rPr lang="fr-CH" dirty="0"/>
              <a:t> in </a:t>
            </a:r>
            <a:r>
              <a:rPr lang="fr-CH" dirty="0" err="1"/>
              <a:t>their</a:t>
            </a:r>
            <a:r>
              <a:rPr lang="fr-CH" dirty="0"/>
              <a:t> data on </a:t>
            </a:r>
            <a:r>
              <a:rPr lang="fr-CH" dirty="0" err="1"/>
              <a:t>their</a:t>
            </a:r>
            <a:r>
              <a:rPr lang="fr-CH" dirty="0"/>
              <a:t> Admin page of the World Triathlon </a:t>
            </a:r>
            <a:r>
              <a:rPr lang="fr-CH" dirty="0" err="1"/>
              <a:t>Website</a:t>
            </a:r>
            <a:r>
              <a:rPr lang="fr-CH" dirty="0"/>
              <a:t> </a:t>
            </a:r>
            <a:r>
              <a:rPr lang="fr-CH" dirty="0" err="1"/>
              <a:t>before</a:t>
            </a:r>
            <a:r>
              <a:rPr lang="fr-CH" dirty="0"/>
              <a:t> </a:t>
            </a:r>
            <a:r>
              <a:rPr lang="fr-CH" dirty="0" err="1"/>
              <a:t>competing</a:t>
            </a:r>
            <a:r>
              <a:rPr lang="fr-CH" dirty="0"/>
              <a:t> </a:t>
            </a:r>
            <a:r>
              <a:rPr lang="fr-CH" dirty="0" err="1"/>
              <a:t>their</a:t>
            </a:r>
            <a:r>
              <a:rPr lang="fr-CH" dirty="0"/>
              <a:t> first </a:t>
            </a:r>
            <a:r>
              <a:rPr lang="fr-CH" dirty="0" err="1"/>
              <a:t>event</a:t>
            </a:r>
            <a:r>
              <a:rPr lang="fr-CH" dirty="0"/>
              <a:t>, or if </a:t>
            </a:r>
            <a:r>
              <a:rPr lang="fr-CH" dirty="0" err="1"/>
              <a:t>there</a:t>
            </a:r>
            <a:r>
              <a:rPr lang="fr-CH" dirty="0"/>
              <a:t> </a:t>
            </a:r>
            <a:r>
              <a:rPr lang="fr-CH" dirty="0" err="1"/>
              <a:t>is</a:t>
            </a:r>
            <a:r>
              <a:rPr lang="fr-CH" dirty="0"/>
              <a:t> </a:t>
            </a:r>
            <a:r>
              <a:rPr lang="fr-CH" dirty="0" err="1"/>
              <a:t>any</a:t>
            </a:r>
            <a:r>
              <a:rPr lang="fr-CH" dirty="0"/>
              <a:t> change.</a:t>
            </a:r>
            <a:endParaRPr dirty="0"/>
          </a:p>
          <a:p>
            <a:pPr marL="358775" lvl="1" indent="-357188" algn="l" rtl="0">
              <a:lnSpc>
                <a:spcPct val="100000"/>
              </a:lnSpc>
              <a:spcBef>
                <a:spcPts val="1500"/>
              </a:spcBef>
              <a:spcAft>
                <a:spcPts val="0"/>
              </a:spcAft>
              <a:buClr>
                <a:srgbClr val="000000"/>
              </a:buClr>
              <a:buSzPts val="2000"/>
              <a:buChar char="-"/>
            </a:pPr>
            <a:r>
              <a:rPr lang="fr-CH" dirty="0"/>
              <a:t>If </a:t>
            </a:r>
            <a:r>
              <a:rPr lang="fr-CH" dirty="0" err="1"/>
              <a:t>you</a:t>
            </a:r>
            <a:r>
              <a:rPr lang="fr-CH" dirty="0"/>
              <a:t> </a:t>
            </a:r>
            <a:r>
              <a:rPr lang="fr-CH" dirty="0" err="1"/>
              <a:t>need</a:t>
            </a:r>
            <a:r>
              <a:rPr lang="fr-CH" dirty="0"/>
              <a:t> logins </a:t>
            </a:r>
            <a:r>
              <a:rPr lang="fr-CH" dirty="0" err="1"/>
              <a:t>please</a:t>
            </a:r>
            <a:r>
              <a:rPr lang="fr-CH" dirty="0"/>
              <a:t> contact </a:t>
            </a:r>
            <a:r>
              <a:rPr lang="fr-CH" u="sng" dirty="0">
                <a:solidFill>
                  <a:schemeClr val="dk1"/>
                </a:solidFill>
                <a:hlinkClick r:id="rId3">
                  <a:extLst>
                    <a:ext uri="{A12FA001-AC4F-418D-AE19-62706E023703}">
                      <ahyp:hlinkClr xmlns:ahyp="http://schemas.microsoft.com/office/drawing/2018/hyperlinkcolor" val="tx"/>
                    </a:ext>
                  </a:extLst>
                </a:hlinkClick>
              </a:rPr>
              <a:t>webmaster@triathlon.org</a:t>
            </a:r>
            <a:endParaRPr dirty="0">
              <a:solidFill>
                <a:schemeClr val="dk1"/>
              </a:solidFill>
            </a:endParaRPr>
          </a:p>
          <a:p>
            <a:pPr marL="358775" lvl="1" indent="-357188" algn="l" rtl="0">
              <a:lnSpc>
                <a:spcPct val="100000"/>
              </a:lnSpc>
              <a:spcBef>
                <a:spcPts val="1500"/>
              </a:spcBef>
              <a:spcAft>
                <a:spcPts val="0"/>
              </a:spcAft>
              <a:buClr>
                <a:srgbClr val="000000"/>
              </a:buClr>
              <a:buSzPts val="2000"/>
              <a:buChar char="-"/>
            </a:pPr>
            <a:r>
              <a:rPr lang="fr-CH" dirty="0" err="1"/>
              <a:t>Sign</a:t>
            </a:r>
            <a:r>
              <a:rPr lang="fr-CH" dirty="0"/>
              <a:t> the Agreement </a:t>
            </a:r>
            <a:r>
              <a:rPr lang="fr-CH" dirty="0" err="1"/>
              <a:t>before</a:t>
            </a:r>
            <a:r>
              <a:rPr lang="fr-CH" dirty="0"/>
              <a:t> </a:t>
            </a:r>
            <a:r>
              <a:rPr lang="fr-CH" dirty="0" err="1"/>
              <a:t>taking</a:t>
            </a:r>
            <a:r>
              <a:rPr lang="fr-CH" dirty="0"/>
              <a:t> </a:t>
            </a:r>
            <a:r>
              <a:rPr lang="fr-CH" dirty="0" err="1"/>
              <a:t>your</a:t>
            </a:r>
            <a:r>
              <a:rPr lang="fr-CH" dirty="0"/>
              <a:t> race package, </a:t>
            </a:r>
            <a:r>
              <a:rPr lang="fr-CH" dirty="0" err="1"/>
              <a:t>that</a:t>
            </a:r>
            <a:r>
              <a:rPr lang="fr-CH" dirty="0"/>
              <a:t> </a:t>
            </a:r>
            <a:r>
              <a:rPr lang="fr-CH" dirty="0" err="1"/>
              <a:t>does</a:t>
            </a:r>
            <a:r>
              <a:rPr lang="fr-CH" dirty="0"/>
              <a:t> not </a:t>
            </a:r>
            <a:r>
              <a:rPr lang="fr-CH" dirty="0" err="1"/>
              <a:t>include</a:t>
            </a:r>
            <a:r>
              <a:rPr lang="fr-CH" dirty="0"/>
              <a:t> the section </a:t>
            </a:r>
            <a:r>
              <a:rPr lang="fr-CH" dirty="0" err="1"/>
              <a:t>with</a:t>
            </a:r>
            <a:r>
              <a:rPr lang="fr-CH" dirty="0"/>
              <a:t> </a:t>
            </a:r>
            <a:r>
              <a:rPr lang="fr-CH" dirty="0" err="1"/>
              <a:t>detailed</a:t>
            </a:r>
            <a:r>
              <a:rPr lang="fr-CH" dirty="0"/>
              <a:t> information</a:t>
            </a:r>
            <a:endParaRPr dirty="0">
              <a:solidFill>
                <a:schemeClr val="accent2"/>
              </a:solidFill>
            </a:endParaRPr>
          </a:p>
        </p:txBody>
      </p:sp>
      <p:sp>
        <p:nvSpPr>
          <p:cNvPr id="583" name="Google Shape;583;p5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11</a:t>
            </a:fld>
            <a:endParaRPr/>
          </a:p>
        </p:txBody>
      </p:sp>
      <p:sp>
        <p:nvSpPr>
          <p:cNvPr id="584" name="Google Shape;584;p5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79216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Venue map</a:t>
            </a:r>
            <a:endParaRPr/>
          </a:p>
        </p:txBody>
      </p:sp>
      <p:sp>
        <p:nvSpPr>
          <p:cNvPr id="200" name="Google Shape;200;p11"/>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215900" algn="l" rtl="0">
              <a:lnSpc>
                <a:spcPct val="90000"/>
              </a:lnSpc>
              <a:spcBef>
                <a:spcPts val="0"/>
              </a:spcBef>
              <a:spcAft>
                <a:spcPts val="0"/>
              </a:spcAft>
              <a:buClr>
                <a:srgbClr val="000000"/>
              </a:buClr>
              <a:buSzPts val="2000"/>
              <a:buNone/>
            </a:pPr>
            <a:endParaRPr/>
          </a:p>
        </p:txBody>
      </p:sp>
      <p:sp>
        <p:nvSpPr>
          <p:cNvPr id="201" name="Google Shape;201;p1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12</a:t>
            </a:fld>
            <a:endParaRPr/>
          </a:p>
        </p:txBody>
      </p:sp>
      <p:sp>
        <p:nvSpPr>
          <p:cNvPr id="202" name="Google Shape;202;p1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03" name="Google Shape;203;p11"/>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{Insert a map with all important venues}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Check-in procedures</a:t>
            </a:r>
            <a:endParaRPr/>
          </a:p>
        </p:txBody>
      </p:sp>
      <p:sp>
        <p:nvSpPr>
          <p:cNvPr id="209" name="Google Shape;209;p12"/>
          <p:cNvSpPr txBox="1">
            <a:spLocks noGrp="1"/>
          </p:cNvSpPr>
          <p:nvPr>
            <p:ph type="body" idx="1"/>
          </p:nvPr>
        </p:nvSpPr>
        <p:spPr>
          <a:xfrm>
            <a:off x="656963" y="1985554"/>
            <a:ext cx="10869109" cy="310540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fr-CH" sz="2000" b="1">
                <a:latin typeface="Arial"/>
                <a:ea typeface="Arial"/>
                <a:cs typeface="Arial"/>
                <a:sym typeface="Arial"/>
              </a:rPr>
              <a:t>Entering the venue</a:t>
            </a:r>
            <a:endParaRPr sz="2000" b="1">
              <a:latin typeface="Arial"/>
              <a:ea typeface="Arial"/>
              <a:cs typeface="Arial"/>
              <a:sym typeface="Arial"/>
            </a:endParaRPr>
          </a:p>
          <a:p>
            <a:pPr marL="800100" lvl="1" indent="-342900" algn="l" rtl="0">
              <a:lnSpc>
                <a:spcPct val="120000"/>
              </a:lnSpc>
              <a:spcBef>
                <a:spcPts val="600"/>
              </a:spcBef>
              <a:spcAft>
                <a:spcPts val="0"/>
              </a:spcAft>
              <a:buClr>
                <a:srgbClr val="000000"/>
              </a:buClr>
              <a:buSzPts val="2000"/>
              <a:buChar char="-"/>
            </a:pPr>
            <a:r>
              <a:rPr lang="fr-CH"/>
              <a:t>Using the accreditation / wristband</a:t>
            </a:r>
            <a:endParaRPr/>
          </a:p>
          <a:p>
            <a:pPr marL="800100" lvl="1" indent="-342900" algn="l" rtl="0">
              <a:lnSpc>
                <a:spcPct val="120000"/>
              </a:lnSpc>
              <a:spcBef>
                <a:spcPts val="600"/>
              </a:spcBef>
              <a:spcAft>
                <a:spcPts val="0"/>
              </a:spcAft>
              <a:buClr>
                <a:srgbClr val="000000"/>
              </a:buClr>
              <a:buSzPts val="2000"/>
              <a:buChar char="-"/>
            </a:pPr>
            <a:r>
              <a:rPr lang="fr-CH"/>
              <a:t>With your registered Handler/Guide</a:t>
            </a:r>
            <a:endParaRPr/>
          </a:p>
          <a:p>
            <a:pPr marL="800100" lvl="1" indent="-342900" algn="l" rtl="0">
              <a:lnSpc>
                <a:spcPct val="120000"/>
              </a:lnSpc>
              <a:spcBef>
                <a:spcPts val="600"/>
              </a:spcBef>
              <a:spcAft>
                <a:spcPts val="0"/>
              </a:spcAft>
              <a:buClr>
                <a:srgbClr val="000000"/>
              </a:buClr>
              <a:buSzPts val="2000"/>
              <a:buChar char="-"/>
            </a:pPr>
            <a:r>
              <a:rPr lang="fr-CH"/>
              <a:t>Bike check</a:t>
            </a:r>
            <a:endParaRPr/>
          </a:p>
          <a:p>
            <a:pPr marL="457200" lvl="1" indent="0" algn="l" rtl="0">
              <a:lnSpc>
                <a:spcPct val="120000"/>
              </a:lnSpc>
              <a:spcBef>
                <a:spcPts val="600"/>
              </a:spcBef>
              <a:spcAft>
                <a:spcPts val="0"/>
              </a:spcAft>
              <a:buClr>
                <a:srgbClr val="000000"/>
              </a:buClr>
              <a:buSzPts val="2000"/>
              <a:buNone/>
            </a:pPr>
            <a:endParaRPr u="sng"/>
          </a:p>
          <a:p>
            <a:pPr marL="0" lvl="0" indent="0" algn="l" rtl="0">
              <a:lnSpc>
                <a:spcPct val="120000"/>
              </a:lnSpc>
              <a:spcBef>
                <a:spcPts val="600"/>
              </a:spcBef>
              <a:spcAft>
                <a:spcPts val="0"/>
              </a:spcAft>
              <a:buClr>
                <a:srgbClr val="000000"/>
              </a:buClr>
              <a:buSzPts val="2000"/>
              <a:buNone/>
            </a:pPr>
            <a:r>
              <a:rPr lang="fr-CH" b="1">
                <a:latin typeface="Arial"/>
                <a:ea typeface="Arial"/>
                <a:cs typeface="Arial"/>
                <a:sym typeface="Arial"/>
              </a:rPr>
              <a:t>Time schedule</a:t>
            </a:r>
            <a:r>
              <a:rPr lang="fr-CH" u="sng"/>
              <a:t>                      </a:t>
            </a:r>
            <a:endParaRPr/>
          </a:p>
          <a:p>
            <a:pPr marL="0" lvl="0" indent="0" algn="l" rtl="0">
              <a:lnSpc>
                <a:spcPct val="120000"/>
              </a:lnSpc>
              <a:spcBef>
                <a:spcPts val="600"/>
              </a:spcBef>
              <a:spcAft>
                <a:spcPts val="0"/>
              </a:spcAft>
              <a:buClr>
                <a:srgbClr val="000000"/>
              </a:buClr>
              <a:buSzPts val="2000"/>
              <a:buNone/>
            </a:pPr>
            <a:r>
              <a:rPr lang="fr-CH"/>
              <a:t>hh:mm – hh:mm</a:t>
            </a:r>
            <a:endParaRPr/>
          </a:p>
        </p:txBody>
      </p:sp>
      <p:sp>
        <p:nvSpPr>
          <p:cNvPr id="210" name="Google Shape;210;p1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13</a:t>
            </a:fld>
            <a:endParaRPr/>
          </a:p>
        </p:txBody>
      </p:sp>
      <p:sp>
        <p:nvSpPr>
          <p:cNvPr id="211" name="Google Shape;211;p1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Check-in procedures</a:t>
            </a:r>
            <a:endParaRPr/>
          </a:p>
        </p:txBody>
      </p:sp>
      <p:sp>
        <p:nvSpPr>
          <p:cNvPr id="217" name="Google Shape;217;p13"/>
          <p:cNvSpPr txBox="1">
            <a:spLocks noGrp="1"/>
          </p:cNvSpPr>
          <p:nvPr>
            <p:ph type="body" idx="1"/>
          </p:nvPr>
        </p:nvSpPr>
        <p:spPr>
          <a:xfrm>
            <a:off x="656963" y="1985553"/>
            <a:ext cx="11399570" cy="4668991"/>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000"/>
              <a:buNone/>
            </a:pPr>
            <a:r>
              <a:rPr lang="fr-CH" b="1">
                <a:latin typeface="Arial"/>
                <a:ea typeface="Arial"/>
                <a:cs typeface="Arial"/>
                <a:sym typeface="Arial"/>
              </a:rPr>
              <a:t>Athletes</a:t>
            </a:r>
            <a:r>
              <a:rPr lang="fr-CH" b="1"/>
              <a:t>’</a:t>
            </a:r>
            <a:r>
              <a:rPr lang="fr-CH" b="1">
                <a:latin typeface="Arial"/>
                <a:ea typeface="Arial"/>
                <a:cs typeface="Arial"/>
                <a:sym typeface="Arial"/>
              </a:rPr>
              <a:t> Lounge	</a:t>
            </a:r>
            <a:endParaRPr/>
          </a:p>
          <a:p>
            <a:pPr marL="342900" lvl="0" indent="-342900" algn="l" rtl="0">
              <a:lnSpc>
                <a:spcPct val="100000"/>
              </a:lnSpc>
              <a:spcBef>
                <a:spcPts val="900"/>
              </a:spcBef>
              <a:spcAft>
                <a:spcPts val="0"/>
              </a:spcAft>
              <a:buClr>
                <a:srgbClr val="000000"/>
              </a:buClr>
              <a:buSzPts val="2000"/>
              <a:buChar char="-"/>
            </a:pPr>
            <a:r>
              <a:rPr lang="fr-CH" sz="2000"/>
              <a:t>Uniform &amp; race gear check (name, country, logos, World Triathlon logo) – photos taken of each uniform. </a:t>
            </a:r>
            <a:r>
              <a:rPr lang="fr-CH" sz="2000">
                <a:solidFill>
                  <a:schemeClr val="dk1"/>
                </a:solidFill>
              </a:rPr>
              <a:t>Wearing other uniform during the race = DSQ</a:t>
            </a:r>
            <a:endParaRPr/>
          </a:p>
          <a:p>
            <a:pPr marL="342900" lvl="0" indent="-342900" algn="l" rtl="0">
              <a:lnSpc>
                <a:spcPct val="100000"/>
              </a:lnSpc>
              <a:spcBef>
                <a:spcPts val="900"/>
              </a:spcBef>
              <a:spcAft>
                <a:spcPts val="0"/>
              </a:spcAft>
              <a:buClr>
                <a:srgbClr val="000000"/>
              </a:buClr>
              <a:buSzPts val="2000"/>
              <a:buChar char="-"/>
            </a:pPr>
            <a:r>
              <a:rPr lang="fr-CH" sz="2000"/>
              <a:t>Body marking check (both arms, both legs)</a:t>
            </a:r>
            <a:endParaRPr/>
          </a:p>
          <a:p>
            <a:pPr marL="342900" lvl="0" indent="-342900" algn="l" rtl="0">
              <a:lnSpc>
                <a:spcPct val="100000"/>
              </a:lnSpc>
              <a:spcBef>
                <a:spcPts val="900"/>
              </a:spcBef>
              <a:spcAft>
                <a:spcPts val="0"/>
              </a:spcAft>
              <a:buClr>
                <a:srgbClr val="000000"/>
              </a:buClr>
              <a:buSzPts val="2000"/>
              <a:buChar char="-"/>
            </a:pPr>
            <a:r>
              <a:rPr lang="fr-CH" sz="2000"/>
              <a:t>Swim cap distribution</a:t>
            </a:r>
            <a:endParaRPr/>
          </a:p>
          <a:p>
            <a:pPr marL="342900" lvl="0" indent="-342900" algn="l" rtl="0">
              <a:lnSpc>
                <a:spcPct val="100000"/>
              </a:lnSpc>
              <a:spcBef>
                <a:spcPts val="900"/>
              </a:spcBef>
              <a:spcAft>
                <a:spcPts val="0"/>
              </a:spcAft>
              <a:buClr>
                <a:srgbClr val="000000"/>
              </a:buClr>
              <a:buSzPts val="2000"/>
              <a:buChar char="-"/>
            </a:pPr>
            <a:r>
              <a:rPr lang="fr-CH" sz="2000"/>
              <a:t>Timing chips (2x) distribution </a:t>
            </a:r>
            <a:endParaRPr>
              <a:solidFill>
                <a:schemeClr val="accent2"/>
              </a:solidFill>
            </a:endParaRPr>
          </a:p>
          <a:p>
            <a:pPr marL="342900" lvl="0" indent="-342900" algn="l" rtl="0">
              <a:lnSpc>
                <a:spcPct val="100000"/>
              </a:lnSpc>
              <a:spcBef>
                <a:spcPts val="900"/>
              </a:spcBef>
              <a:spcAft>
                <a:spcPts val="0"/>
              </a:spcAft>
              <a:buClr>
                <a:srgbClr val="000000"/>
              </a:buClr>
              <a:buSzPts val="2000"/>
              <a:buChar char="-"/>
            </a:pPr>
            <a:r>
              <a:rPr lang="fr-CH" sz="2000"/>
              <a:t>Wave number written on left hand</a:t>
            </a:r>
            <a:endParaRPr/>
          </a:p>
          <a:p>
            <a:pPr marL="342900" lvl="0" indent="-342900" algn="l" rtl="0">
              <a:lnSpc>
                <a:spcPct val="120000"/>
              </a:lnSpc>
              <a:spcBef>
                <a:spcPts val="600"/>
              </a:spcBef>
              <a:spcAft>
                <a:spcPts val="0"/>
              </a:spcAft>
              <a:buClr>
                <a:srgbClr val="000000"/>
              </a:buClr>
              <a:buSzPts val="2000"/>
              <a:buChar char="-"/>
            </a:pPr>
            <a:r>
              <a:rPr lang="fr-CH" sz="2000"/>
              <a:t>Registration of equipment for pre-transition area</a:t>
            </a:r>
            <a:endParaRPr/>
          </a:p>
          <a:p>
            <a:pPr marL="342900" lvl="0" indent="-342900" algn="l" rtl="0">
              <a:lnSpc>
                <a:spcPct val="120000"/>
              </a:lnSpc>
              <a:spcBef>
                <a:spcPts val="600"/>
              </a:spcBef>
              <a:spcAft>
                <a:spcPts val="0"/>
              </a:spcAft>
              <a:buClr>
                <a:srgbClr val="000000"/>
              </a:buClr>
              <a:buSzPts val="2000"/>
              <a:buChar char="-"/>
            </a:pPr>
            <a:r>
              <a:rPr lang="fr-CH" sz="2000"/>
              <a:t>Registration of spare wheels for wheel station</a:t>
            </a:r>
            <a:endParaRPr/>
          </a:p>
          <a:p>
            <a:pPr marL="342900" lvl="0" indent="-342900" algn="l" rtl="0">
              <a:lnSpc>
                <a:spcPct val="120000"/>
              </a:lnSpc>
              <a:spcBef>
                <a:spcPts val="600"/>
              </a:spcBef>
              <a:spcAft>
                <a:spcPts val="0"/>
              </a:spcAft>
              <a:buClr>
                <a:srgbClr val="000000"/>
              </a:buClr>
              <a:buSzPts val="2000"/>
              <a:buChar char="-"/>
            </a:pPr>
            <a:r>
              <a:rPr lang="fr-CH" sz="2000"/>
              <a:t>Leave bags in the Athletes’ Lounge, they will be transferred to Recovery</a:t>
            </a:r>
            <a:endParaRPr/>
          </a:p>
          <a:p>
            <a:pPr marL="342900" lvl="0" indent="-342900" algn="l" rtl="0">
              <a:lnSpc>
                <a:spcPct val="120000"/>
              </a:lnSpc>
              <a:spcBef>
                <a:spcPts val="600"/>
              </a:spcBef>
              <a:spcAft>
                <a:spcPts val="0"/>
              </a:spcAft>
              <a:buClr>
                <a:srgbClr val="000000"/>
              </a:buClr>
              <a:buSzPts val="2000"/>
              <a:buChar char="-"/>
            </a:pPr>
            <a:r>
              <a:rPr lang="fr-CH" sz="2000"/>
              <a:t>Bag storage</a:t>
            </a:r>
            <a:endParaRPr/>
          </a:p>
        </p:txBody>
      </p:sp>
      <p:sp>
        <p:nvSpPr>
          <p:cNvPr id="218" name="Google Shape;218;p1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14</a:t>
            </a:fld>
            <a:endParaRPr/>
          </a:p>
        </p:txBody>
      </p:sp>
      <p:sp>
        <p:nvSpPr>
          <p:cNvPr id="219" name="Google Shape;219;p1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Swim Cap Colors</a:t>
            </a:r>
            <a:endParaRPr/>
          </a:p>
        </p:txBody>
      </p:sp>
      <p:sp>
        <p:nvSpPr>
          <p:cNvPr id="225" name="Google Shape;225;p14"/>
          <p:cNvSpPr txBox="1">
            <a:spLocks noGrp="1"/>
          </p:cNvSpPr>
          <p:nvPr>
            <p:ph type="body" idx="1"/>
          </p:nvPr>
        </p:nvSpPr>
        <p:spPr>
          <a:xfrm>
            <a:off x="656963" y="1424656"/>
            <a:ext cx="11399570" cy="4668991"/>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000"/>
              <a:buNone/>
            </a:pPr>
            <a:r>
              <a:rPr lang="fr-CH" b="1" dirty="0" err="1">
                <a:latin typeface="Arial"/>
                <a:ea typeface="Arial"/>
                <a:cs typeface="Arial"/>
                <a:sym typeface="Arial"/>
              </a:rPr>
              <a:t>Athletes</a:t>
            </a:r>
            <a:r>
              <a:rPr lang="fr-CH" b="1" dirty="0"/>
              <a:t>’</a:t>
            </a:r>
            <a:r>
              <a:rPr lang="fr-CH" b="1" dirty="0">
                <a:latin typeface="Arial"/>
                <a:ea typeface="Arial"/>
                <a:cs typeface="Arial"/>
                <a:sym typeface="Arial"/>
              </a:rPr>
              <a:t> Lounge</a:t>
            </a:r>
            <a:endParaRPr dirty="0"/>
          </a:p>
          <a:p>
            <a:pPr marL="342900" lvl="0" indent="-342900" algn="l" rtl="0">
              <a:lnSpc>
                <a:spcPct val="100000"/>
              </a:lnSpc>
              <a:spcBef>
                <a:spcPts val="2700"/>
              </a:spcBef>
              <a:spcAft>
                <a:spcPts val="0"/>
              </a:spcAft>
              <a:buClr>
                <a:srgbClr val="000000"/>
              </a:buClr>
              <a:buSzPts val="2000"/>
              <a:buChar char="-"/>
            </a:pPr>
            <a:r>
              <a:rPr lang="fr-CH" sz="2000" b="1" dirty="0"/>
              <a:t>PTWC</a:t>
            </a:r>
            <a:r>
              <a:rPr lang="fr-CH" sz="2000" dirty="0"/>
              <a:t> 				</a:t>
            </a:r>
            <a:r>
              <a:rPr lang="fr-CH" sz="2800" b="1" dirty="0">
                <a:solidFill>
                  <a:srgbClr val="FF0000"/>
                </a:solidFill>
              </a:rPr>
              <a:t>RED</a:t>
            </a:r>
            <a:endParaRPr dirty="0"/>
          </a:p>
          <a:p>
            <a:pPr marL="342900" lvl="0" indent="-342900" algn="l" rtl="0">
              <a:lnSpc>
                <a:spcPct val="100000"/>
              </a:lnSpc>
              <a:spcBef>
                <a:spcPts val="2700"/>
              </a:spcBef>
              <a:spcAft>
                <a:spcPts val="0"/>
              </a:spcAft>
              <a:buClr>
                <a:srgbClr val="000000"/>
              </a:buClr>
              <a:buSzPts val="2000"/>
              <a:buChar char="-"/>
            </a:pPr>
            <a:r>
              <a:rPr lang="fr-CH" sz="2000" b="1" dirty="0"/>
              <a:t>PTS2 / PTS3 / PTS4 / PTS5 </a:t>
            </a:r>
            <a:r>
              <a:rPr lang="fr-CH" sz="2000" dirty="0"/>
              <a:t>		</a:t>
            </a:r>
            <a:r>
              <a:rPr lang="fr-CH" sz="2800" b="1" dirty="0">
                <a:solidFill>
                  <a:srgbClr val="FF0000"/>
                </a:solidFill>
              </a:rPr>
              <a:t>RED</a:t>
            </a:r>
            <a:r>
              <a:rPr lang="fr-CH" sz="2000" dirty="0"/>
              <a:t> or </a:t>
            </a:r>
            <a:r>
              <a:rPr lang="fr-CH" sz="2800" b="1" dirty="0">
                <a:solidFill>
                  <a:srgbClr val="FFCC00"/>
                </a:solidFill>
              </a:rPr>
              <a:t>YELLOW</a:t>
            </a:r>
            <a:r>
              <a:rPr lang="fr-CH" sz="2000" dirty="0"/>
              <a:t> or </a:t>
            </a:r>
            <a:r>
              <a:rPr lang="fr-CH" sz="2800" b="1" dirty="0">
                <a:solidFill>
                  <a:schemeClr val="accent2"/>
                </a:solidFill>
              </a:rPr>
              <a:t>GREEN</a:t>
            </a:r>
            <a:endParaRPr sz="2800" dirty="0"/>
          </a:p>
          <a:p>
            <a:pPr marL="342900" lvl="0" indent="-342900" algn="l" rtl="0">
              <a:lnSpc>
                <a:spcPct val="100000"/>
              </a:lnSpc>
              <a:spcBef>
                <a:spcPts val="2700"/>
              </a:spcBef>
              <a:spcAft>
                <a:spcPts val="0"/>
              </a:spcAft>
              <a:buClr>
                <a:srgbClr val="000000"/>
              </a:buClr>
              <a:buSzPts val="2000"/>
              <a:buChar char="-"/>
            </a:pPr>
            <a:r>
              <a:rPr lang="fr-CH" sz="2000" b="1" dirty="0"/>
              <a:t>PTVI 2/3</a:t>
            </a:r>
            <a:r>
              <a:rPr lang="fr-CH" sz="2000" dirty="0"/>
              <a:t> (</a:t>
            </a:r>
            <a:r>
              <a:rPr lang="fr-CH" sz="2000" dirty="0" err="1"/>
              <a:t>athlete</a:t>
            </a:r>
            <a:r>
              <a:rPr lang="fr-CH" sz="2000" dirty="0"/>
              <a:t>) 			</a:t>
            </a:r>
            <a:r>
              <a:rPr lang="fr-CH" sz="2800" b="1" dirty="0">
                <a:solidFill>
                  <a:schemeClr val="accent2"/>
                </a:solidFill>
              </a:rPr>
              <a:t>GREEN</a:t>
            </a:r>
            <a:r>
              <a:rPr lang="fr-CH" sz="2000" dirty="0"/>
              <a:t> </a:t>
            </a:r>
            <a:endParaRPr dirty="0"/>
          </a:p>
          <a:p>
            <a:pPr marL="342900" lvl="0" indent="-342900" algn="l" rtl="0">
              <a:lnSpc>
                <a:spcPct val="100000"/>
              </a:lnSpc>
              <a:spcBef>
                <a:spcPts val="2700"/>
              </a:spcBef>
              <a:spcAft>
                <a:spcPts val="0"/>
              </a:spcAft>
              <a:buClr>
                <a:srgbClr val="000000"/>
              </a:buClr>
              <a:buSzPts val="2000"/>
              <a:buChar char="-"/>
            </a:pPr>
            <a:r>
              <a:rPr lang="fr-CH" sz="2000" b="1" dirty="0"/>
              <a:t>PTVI 1</a:t>
            </a:r>
            <a:r>
              <a:rPr lang="fr-CH" sz="2000" dirty="0"/>
              <a:t> (</a:t>
            </a:r>
            <a:r>
              <a:rPr lang="fr-CH" sz="2000" dirty="0" err="1"/>
              <a:t>athlete</a:t>
            </a:r>
            <a:r>
              <a:rPr lang="fr-CH" sz="2000" dirty="0"/>
              <a:t>)			</a:t>
            </a:r>
            <a:r>
              <a:rPr lang="fr-CH" sz="2800" b="1" dirty="0">
                <a:solidFill>
                  <a:srgbClr val="ED7D31"/>
                </a:solidFill>
              </a:rPr>
              <a:t>ORANGE</a:t>
            </a:r>
            <a:endParaRPr dirty="0"/>
          </a:p>
          <a:p>
            <a:pPr marL="342900" lvl="0" indent="-342900" algn="l" rtl="0">
              <a:lnSpc>
                <a:spcPct val="100000"/>
              </a:lnSpc>
              <a:spcBef>
                <a:spcPts val="2700"/>
              </a:spcBef>
              <a:spcAft>
                <a:spcPts val="0"/>
              </a:spcAft>
              <a:buClr>
                <a:srgbClr val="000000"/>
              </a:buClr>
              <a:buSzPts val="2000"/>
              <a:buChar char="-"/>
            </a:pPr>
            <a:r>
              <a:rPr lang="fr-CH" sz="2000" b="1" dirty="0"/>
              <a:t>PTVI </a:t>
            </a:r>
            <a:r>
              <a:rPr lang="fr-CH" sz="2000" dirty="0"/>
              <a:t>(guide) 			</a:t>
            </a:r>
            <a:r>
              <a:rPr lang="fr-CH" sz="2800" b="1" dirty="0">
                <a:solidFill>
                  <a:schemeClr val="lt1"/>
                </a:solidFill>
                <a:highlight>
                  <a:srgbClr val="A5A5A5"/>
                </a:highlight>
              </a:rPr>
              <a:t>WHITE</a:t>
            </a:r>
            <a:endParaRPr dirty="0">
              <a:highlight>
                <a:srgbClr val="A5A5A5"/>
              </a:highlight>
            </a:endParaRPr>
          </a:p>
        </p:txBody>
      </p:sp>
      <p:sp>
        <p:nvSpPr>
          <p:cNvPr id="226" name="Google Shape;226;p1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15</a:t>
            </a:fld>
            <a:endParaRPr/>
          </a:p>
        </p:txBody>
      </p:sp>
      <p:sp>
        <p:nvSpPr>
          <p:cNvPr id="227" name="Google Shape;227;p1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Timing Chips – Where to Wear</a:t>
            </a:r>
            <a:endParaRPr/>
          </a:p>
        </p:txBody>
      </p:sp>
      <p:sp>
        <p:nvSpPr>
          <p:cNvPr id="233" name="Google Shape;233;p1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16</a:t>
            </a:fld>
            <a:endParaRPr/>
          </a:p>
        </p:txBody>
      </p:sp>
      <p:sp>
        <p:nvSpPr>
          <p:cNvPr id="234" name="Google Shape;234;p1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aphicFrame>
        <p:nvGraphicFramePr>
          <p:cNvPr id="235" name="Google Shape;235;p15"/>
          <p:cNvGraphicFramePr/>
          <p:nvPr/>
        </p:nvGraphicFramePr>
        <p:xfrm>
          <a:off x="656963" y="1714359"/>
          <a:ext cx="11010100" cy="3796520"/>
        </p:xfrm>
        <a:graphic>
          <a:graphicData uri="http://schemas.openxmlformats.org/drawingml/2006/table">
            <a:tbl>
              <a:tblPr firstRow="1" bandRow="1">
                <a:noFill/>
                <a:tableStyleId>{ED2F2D56-748B-4FD4-9203-BC79E097A052}</a:tableStyleId>
              </a:tblPr>
              <a:tblGrid>
                <a:gridCol w="2475700">
                  <a:extLst>
                    <a:ext uri="{9D8B030D-6E8A-4147-A177-3AD203B41FA5}">
                      <a16:colId xmlns:a16="http://schemas.microsoft.com/office/drawing/2014/main" val="20000"/>
                    </a:ext>
                  </a:extLst>
                </a:gridCol>
                <a:gridCol w="8534400">
                  <a:extLst>
                    <a:ext uri="{9D8B030D-6E8A-4147-A177-3AD203B41FA5}">
                      <a16:colId xmlns:a16="http://schemas.microsoft.com/office/drawing/2014/main" val="20001"/>
                    </a:ext>
                  </a:extLst>
                </a:gridCol>
              </a:tblGrid>
              <a:tr h="618950">
                <a:tc>
                  <a:txBody>
                    <a:bodyPr/>
                    <a:lstStyle/>
                    <a:p>
                      <a:pPr marL="0" marR="0" lvl="0" indent="0" algn="l" rtl="0">
                        <a:spcBef>
                          <a:spcPts val="0"/>
                        </a:spcBef>
                        <a:spcAft>
                          <a:spcPts val="0"/>
                        </a:spcAft>
                        <a:buNone/>
                      </a:pPr>
                      <a:r>
                        <a:rPr lang="fr-CH" sz="1800">
                          <a:solidFill>
                            <a:srgbClr val="000000"/>
                          </a:solidFill>
                        </a:rPr>
                        <a:t>Category</a:t>
                      </a:r>
                      <a:endParaRPr sz="1800">
                        <a:solidFill>
                          <a:srgbClr val="000000"/>
                        </a:solidFill>
                      </a:endParaRPr>
                    </a:p>
                  </a:txBody>
                  <a:tcPr marL="91450" marR="91450" marT="45725" marB="45725"/>
                </a:tc>
                <a:tc>
                  <a:txBody>
                    <a:bodyPr/>
                    <a:lstStyle/>
                    <a:p>
                      <a:pPr marL="0" marR="0" lvl="0" indent="0" algn="l" rtl="0">
                        <a:lnSpc>
                          <a:spcPct val="100000"/>
                        </a:lnSpc>
                        <a:spcBef>
                          <a:spcPts val="900"/>
                        </a:spcBef>
                        <a:spcAft>
                          <a:spcPts val="0"/>
                        </a:spcAft>
                        <a:buClr>
                          <a:srgbClr val="000000"/>
                        </a:buClr>
                        <a:buSzPts val="2400"/>
                        <a:buFont typeface="NTR"/>
                        <a:buNone/>
                      </a:pPr>
                      <a:r>
                        <a:rPr lang="fr-CH" sz="2000" b="0">
                          <a:solidFill>
                            <a:srgbClr val="000000"/>
                          </a:solidFill>
                        </a:rPr>
                        <a:t>Location</a:t>
                      </a:r>
                      <a:endParaRPr sz="2000" b="0">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618950">
                <a:tc>
                  <a:txBody>
                    <a:bodyPr/>
                    <a:lstStyle/>
                    <a:p>
                      <a:pPr marL="0" lvl="0" indent="0" algn="l" rtl="0">
                        <a:spcBef>
                          <a:spcPts val="0"/>
                        </a:spcBef>
                        <a:spcAft>
                          <a:spcPts val="0"/>
                        </a:spcAft>
                        <a:buNone/>
                      </a:pPr>
                      <a:r>
                        <a:rPr lang="fr-CH" sz="1800" b="1" dirty="0">
                          <a:solidFill>
                            <a:srgbClr val="000000"/>
                          </a:solidFill>
                        </a:rPr>
                        <a:t>PTWC</a:t>
                      </a:r>
                      <a:endParaRPr sz="1800" dirty="0">
                        <a:solidFill>
                          <a:srgbClr val="000000"/>
                        </a:solidFill>
                      </a:endParaRPr>
                    </a:p>
                  </a:txBody>
                  <a:tcPr marL="91450" marR="91450" marT="45725" marB="45725"/>
                </a:tc>
                <a:tc>
                  <a:txBody>
                    <a:bodyPr/>
                    <a:lstStyle/>
                    <a:p>
                      <a:pPr marL="0" lvl="0" indent="0" algn="l" rtl="0">
                        <a:spcBef>
                          <a:spcPts val="0"/>
                        </a:spcBef>
                        <a:spcAft>
                          <a:spcPts val="0"/>
                        </a:spcAft>
                        <a:buClr>
                          <a:srgbClr val="000000"/>
                        </a:buClr>
                        <a:buSzPts val="2400"/>
                        <a:buFont typeface="NTR"/>
                        <a:buNone/>
                      </a:pPr>
                      <a:r>
                        <a:rPr lang="fr-CH" sz="2000">
                          <a:solidFill>
                            <a:srgbClr val="000000"/>
                          </a:solidFill>
                        </a:rPr>
                        <a:t>1 - handcycle (rear axle)</a:t>
                      </a:r>
                      <a:endParaRPr sz="2000">
                        <a:solidFill>
                          <a:srgbClr val="000000"/>
                        </a:solidFill>
                      </a:endParaRPr>
                    </a:p>
                    <a:p>
                      <a:pPr marL="0" lvl="0" indent="0" algn="l" rtl="0">
                        <a:spcBef>
                          <a:spcPts val="900"/>
                        </a:spcBef>
                        <a:spcAft>
                          <a:spcPts val="0"/>
                        </a:spcAft>
                        <a:buClr>
                          <a:srgbClr val="000000"/>
                        </a:buClr>
                        <a:buSzPts val="2400"/>
                        <a:buFont typeface="NTR"/>
                        <a:buNone/>
                      </a:pPr>
                      <a:r>
                        <a:rPr lang="fr-CH" sz="2000">
                          <a:solidFill>
                            <a:srgbClr val="000000"/>
                          </a:solidFill>
                        </a:rPr>
                        <a:t>1 - race wheelchair (close to the front fork)</a:t>
                      </a:r>
                      <a:endParaRPr sz="1800">
                        <a:solidFill>
                          <a:srgbClr val="000000"/>
                        </a:solidFill>
                      </a:endParaRPr>
                    </a:p>
                  </a:txBody>
                  <a:tcPr marL="91450" marR="91450" marT="45725" marB="45725"/>
                </a:tc>
                <a:extLst>
                  <a:ext uri="{0D108BD9-81ED-4DB2-BD59-A6C34878D82A}">
                    <a16:rowId xmlns:a16="http://schemas.microsoft.com/office/drawing/2014/main" val="10001"/>
                  </a:ext>
                </a:extLst>
              </a:tr>
              <a:tr h="618950">
                <a:tc>
                  <a:txBody>
                    <a:bodyPr/>
                    <a:lstStyle/>
                    <a:p>
                      <a:pPr marL="0" marR="0" lvl="0" indent="0" algn="l" rtl="0">
                        <a:lnSpc>
                          <a:spcPct val="100000"/>
                        </a:lnSpc>
                        <a:spcBef>
                          <a:spcPts val="0"/>
                        </a:spcBef>
                        <a:spcAft>
                          <a:spcPts val="0"/>
                        </a:spcAft>
                        <a:buClr>
                          <a:srgbClr val="000000"/>
                        </a:buClr>
                        <a:buSzPts val="1800"/>
                        <a:buFont typeface="PT Sans"/>
                        <a:buNone/>
                      </a:pPr>
                      <a:r>
                        <a:rPr lang="fr-CH" sz="1800" b="1">
                          <a:solidFill>
                            <a:srgbClr val="000000"/>
                          </a:solidFill>
                          <a:latin typeface="PT Sans"/>
                          <a:ea typeface="PT Sans"/>
                          <a:cs typeface="PT Sans"/>
                          <a:sym typeface="PT Sans"/>
                        </a:rPr>
                        <a:t>PTS2 – PTS5</a:t>
                      </a:r>
                      <a:endParaRPr sz="1800">
                        <a:solidFill>
                          <a:srgbClr val="000000"/>
                        </a:solidFill>
                      </a:endParaRPr>
                    </a:p>
                    <a:p>
                      <a:pPr marL="0" marR="0" lvl="0" indent="0" algn="l" rtl="0">
                        <a:spcBef>
                          <a:spcPts val="0"/>
                        </a:spcBef>
                        <a:spcAft>
                          <a:spcPts val="0"/>
                        </a:spcAft>
                        <a:buNone/>
                      </a:pPr>
                      <a:endParaRPr sz="1800">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NTR"/>
                        <a:buNone/>
                      </a:pPr>
                      <a:r>
                        <a:rPr lang="fr-CH" sz="2000" b="1">
                          <a:solidFill>
                            <a:srgbClr val="000000"/>
                          </a:solidFill>
                          <a:latin typeface="Arial"/>
                          <a:ea typeface="Arial"/>
                          <a:cs typeface="Arial"/>
                          <a:sym typeface="Arial"/>
                        </a:rPr>
                        <a:t>Double amputees</a:t>
                      </a:r>
                      <a:r>
                        <a:rPr lang="fr-CH" sz="2000" b="0">
                          <a:solidFill>
                            <a:srgbClr val="000000"/>
                          </a:solidFill>
                          <a:latin typeface="Arial"/>
                          <a:ea typeface="Arial"/>
                          <a:cs typeface="Arial"/>
                          <a:sym typeface="Arial"/>
                        </a:rPr>
                        <a:t>: Bike prosthesis + run prosthesis</a:t>
                      </a:r>
                      <a:endParaRPr sz="2000" b="0">
                        <a:solidFill>
                          <a:srgbClr val="000000"/>
                        </a:solidFill>
                        <a:latin typeface="Arial"/>
                        <a:ea typeface="Arial"/>
                        <a:cs typeface="Arial"/>
                        <a:sym typeface="Arial"/>
                      </a:endParaRPr>
                    </a:p>
                    <a:p>
                      <a:pPr marL="0" marR="0" lvl="0" indent="0" algn="l" rtl="0">
                        <a:lnSpc>
                          <a:spcPct val="100000"/>
                        </a:lnSpc>
                        <a:spcBef>
                          <a:spcPts val="900"/>
                        </a:spcBef>
                        <a:spcAft>
                          <a:spcPts val="0"/>
                        </a:spcAft>
                        <a:buClr>
                          <a:srgbClr val="000000"/>
                        </a:buClr>
                        <a:buSzPts val="2400"/>
                        <a:buFont typeface="NTR"/>
                        <a:buNone/>
                      </a:pPr>
                      <a:r>
                        <a:rPr lang="fr-CH" sz="2000" b="1">
                          <a:solidFill>
                            <a:srgbClr val="000000"/>
                          </a:solidFill>
                          <a:latin typeface="Arial"/>
                          <a:ea typeface="Arial"/>
                          <a:cs typeface="Arial"/>
                          <a:sym typeface="Arial"/>
                        </a:rPr>
                        <a:t>Single amputees: </a:t>
                      </a:r>
                      <a:r>
                        <a:rPr lang="fr-CH" sz="2000" b="0">
                          <a:solidFill>
                            <a:srgbClr val="000000"/>
                          </a:solidFill>
                          <a:latin typeface="Arial"/>
                          <a:ea typeface="Arial"/>
                          <a:cs typeface="Arial"/>
                          <a:sym typeface="Arial"/>
                        </a:rPr>
                        <a:t>Existing ankle + run prosthesis</a:t>
                      </a:r>
                      <a:endParaRPr sz="2000" b="0">
                        <a:solidFill>
                          <a:srgbClr val="000000"/>
                        </a:solidFill>
                        <a:latin typeface="Arial"/>
                        <a:ea typeface="Arial"/>
                        <a:cs typeface="Arial"/>
                        <a:sym typeface="Arial"/>
                      </a:endParaRPr>
                    </a:p>
                    <a:p>
                      <a:pPr marL="0" marR="0" lvl="0" indent="0" algn="l" rtl="0">
                        <a:lnSpc>
                          <a:spcPct val="100000"/>
                        </a:lnSpc>
                        <a:spcBef>
                          <a:spcPts val="900"/>
                        </a:spcBef>
                        <a:spcAft>
                          <a:spcPts val="0"/>
                        </a:spcAft>
                        <a:buClr>
                          <a:srgbClr val="000000"/>
                        </a:buClr>
                        <a:buSzPts val="2400"/>
                        <a:buFont typeface="NTR"/>
                        <a:buNone/>
                      </a:pPr>
                      <a:r>
                        <a:rPr lang="fr-CH" sz="2000" b="1">
                          <a:solidFill>
                            <a:srgbClr val="000000"/>
                          </a:solidFill>
                          <a:latin typeface="Arial"/>
                          <a:ea typeface="Arial"/>
                          <a:cs typeface="Arial"/>
                          <a:sym typeface="Arial"/>
                        </a:rPr>
                        <a:t>Non amputees: </a:t>
                      </a:r>
                      <a:r>
                        <a:rPr lang="fr-CH" sz="2000" b="0">
                          <a:solidFill>
                            <a:srgbClr val="000000"/>
                          </a:solidFill>
                          <a:latin typeface="Arial"/>
                          <a:ea typeface="Arial"/>
                          <a:cs typeface="Arial"/>
                          <a:sym typeface="Arial"/>
                        </a:rPr>
                        <a:t>Both ankles</a:t>
                      </a:r>
                      <a:endParaRPr sz="2000" b="0">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618950">
                <a:tc>
                  <a:txBody>
                    <a:bodyPr/>
                    <a:lstStyle/>
                    <a:p>
                      <a:pPr marL="0" marR="0" lvl="0" indent="0" algn="l" rtl="0">
                        <a:lnSpc>
                          <a:spcPct val="100000"/>
                        </a:lnSpc>
                        <a:spcBef>
                          <a:spcPts val="0"/>
                        </a:spcBef>
                        <a:spcAft>
                          <a:spcPts val="0"/>
                        </a:spcAft>
                        <a:buClr>
                          <a:srgbClr val="000000"/>
                        </a:buClr>
                        <a:buSzPts val="1800"/>
                        <a:buFont typeface="PT Sans"/>
                        <a:buNone/>
                      </a:pPr>
                      <a:r>
                        <a:rPr lang="fr-CH" sz="1800" b="1">
                          <a:solidFill>
                            <a:srgbClr val="000000"/>
                          </a:solidFill>
                          <a:latin typeface="PT Sans"/>
                          <a:ea typeface="PT Sans"/>
                          <a:cs typeface="PT Sans"/>
                          <a:sym typeface="PT Sans"/>
                        </a:rPr>
                        <a:t>PTVI</a:t>
                      </a:r>
                      <a:endParaRPr sz="1800" b="1">
                        <a:solidFill>
                          <a:srgbClr val="000000"/>
                        </a:solidFill>
                        <a:latin typeface="PT Sans"/>
                        <a:ea typeface="PT Sans"/>
                        <a:cs typeface="PT Sans"/>
                        <a:sym typeface="PT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NTR"/>
                        <a:buNone/>
                      </a:pPr>
                      <a:r>
                        <a:rPr lang="fr-CH" sz="2000" b="0" dirty="0">
                          <a:solidFill>
                            <a:srgbClr val="000000"/>
                          </a:solidFill>
                          <a:latin typeface="Arial"/>
                          <a:ea typeface="Arial"/>
                          <a:cs typeface="Arial"/>
                          <a:sym typeface="Arial"/>
                        </a:rPr>
                        <a:t>1 - </a:t>
                      </a:r>
                      <a:r>
                        <a:rPr lang="fr-CH" sz="2000" b="0" dirty="0" err="1">
                          <a:solidFill>
                            <a:srgbClr val="000000"/>
                          </a:solidFill>
                          <a:latin typeface="Arial"/>
                          <a:ea typeface="Arial"/>
                          <a:cs typeface="Arial"/>
                          <a:sym typeface="Arial"/>
                        </a:rPr>
                        <a:t>Athlete</a:t>
                      </a:r>
                      <a:r>
                        <a:rPr lang="fr-CH" sz="2000" b="0" dirty="0">
                          <a:solidFill>
                            <a:srgbClr val="000000"/>
                          </a:solidFill>
                          <a:latin typeface="Arial"/>
                          <a:ea typeface="Arial"/>
                          <a:cs typeface="Arial"/>
                          <a:sym typeface="Arial"/>
                        </a:rPr>
                        <a:t> </a:t>
                      </a:r>
                      <a:r>
                        <a:rPr lang="fr-CH" sz="2000" b="0" dirty="0" err="1">
                          <a:solidFill>
                            <a:srgbClr val="000000"/>
                          </a:solidFill>
                          <a:latin typeface="Arial"/>
                          <a:ea typeface="Arial"/>
                          <a:cs typeface="Arial"/>
                          <a:sym typeface="Arial"/>
                        </a:rPr>
                        <a:t>ankle</a:t>
                      </a:r>
                      <a:endParaRPr sz="2000" b="0" dirty="0">
                        <a:solidFill>
                          <a:srgbClr val="000000"/>
                        </a:solidFill>
                        <a:latin typeface="Arial"/>
                        <a:ea typeface="Arial"/>
                        <a:cs typeface="Arial"/>
                        <a:sym typeface="Arial"/>
                      </a:endParaRPr>
                    </a:p>
                    <a:p>
                      <a:pPr marL="0" marR="0" lvl="0" indent="0" algn="l" rtl="0">
                        <a:lnSpc>
                          <a:spcPct val="100000"/>
                        </a:lnSpc>
                        <a:spcBef>
                          <a:spcPts val="900"/>
                        </a:spcBef>
                        <a:spcAft>
                          <a:spcPts val="0"/>
                        </a:spcAft>
                        <a:buClr>
                          <a:srgbClr val="000000"/>
                        </a:buClr>
                        <a:buSzPts val="2400"/>
                        <a:buFont typeface="NTR"/>
                        <a:buNone/>
                      </a:pPr>
                      <a:r>
                        <a:rPr lang="fr-CH" sz="2000" b="0" dirty="0">
                          <a:solidFill>
                            <a:srgbClr val="000000"/>
                          </a:solidFill>
                          <a:latin typeface="Arial"/>
                          <a:ea typeface="Arial"/>
                          <a:cs typeface="Arial"/>
                          <a:sym typeface="Arial"/>
                        </a:rPr>
                        <a:t>1 - Guide </a:t>
                      </a:r>
                      <a:r>
                        <a:rPr lang="fr-CH" sz="2000" b="0" dirty="0" err="1">
                          <a:solidFill>
                            <a:srgbClr val="000000"/>
                          </a:solidFill>
                          <a:latin typeface="Arial"/>
                          <a:ea typeface="Arial"/>
                          <a:cs typeface="Arial"/>
                          <a:sym typeface="Arial"/>
                        </a:rPr>
                        <a:t>ankle</a:t>
                      </a:r>
                      <a:endParaRPr sz="2000" b="0" dirty="0">
                        <a:solidFill>
                          <a:srgbClr val="000000"/>
                        </a:solidFill>
                        <a:latin typeface="Arial"/>
                        <a:ea typeface="Arial"/>
                        <a:cs typeface="Arial"/>
                        <a:sym typeface="Arial"/>
                      </a:endParaRPr>
                    </a:p>
                    <a:p>
                      <a:pPr marL="0" marR="0" lvl="0" indent="0" algn="l" rtl="0">
                        <a:spcBef>
                          <a:spcPts val="300"/>
                        </a:spcBef>
                        <a:spcAft>
                          <a:spcPts val="0"/>
                        </a:spcAft>
                        <a:buNone/>
                      </a:pPr>
                      <a:endParaRPr sz="1800" dirty="0">
                        <a:solidFill>
                          <a:srgbClr val="000000"/>
                        </a:solidFill>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Permitted Equipment - Uniform</a:t>
            </a:r>
            <a:endParaRPr/>
          </a:p>
        </p:txBody>
      </p:sp>
      <p:sp>
        <p:nvSpPr>
          <p:cNvPr id="241" name="Google Shape;241;p16"/>
          <p:cNvSpPr txBox="1">
            <a:spLocks noGrp="1"/>
          </p:cNvSpPr>
          <p:nvPr>
            <p:ph type="body" idx="1"/>
          </p:nvPr>
        </p:nvSpPr>
        <p:spPr>
          <a:xfrm>
            <a:off x="656963" y="1985553"/>
            <a:ext cx="11399570" cy="4668991"/>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000"/>
              <a:buNone/>
            </a:pPr>
            <a:r>
              <a:rPr lang="fr-CH" b="1" dirty="0" err="1">
                <a:latin typeface="Arial"/>
                <a:ea typeface="Arial"/>
                <a:cs typeface="Arial"/>
                <a:sym typeface="Arial"/>
              </a:rPr>
              <a:t>Swim</a:t>
            </a:r>
            <a:endParaRPr b="1" dirty="0">
              <a:latin typeface="Arial"/>
              <a:ea typeface="Arial"/>
              <a:cs typeface="Arial"/>
              <a:sym typeface="Arial"/>
            </a:endParaRPr>
          </a:p>
          <a:p>
            <a:pPr marL="342900" lvl="0" indent="-342900" algn="l" rtl="0">
              <a:lnSpc>
                <a:spcPct val="100000"/>
              </a:lnSpc>
              <a:spcBef>
                <a:spcPts val="1500"/>
              </a:spcBef>
              <a:spcAft>
                <a:spcPts val="0"/>
              </a:spcAft>
              <a:buClr>
                <a:srgbClr val="000000"/>
              </a:buClr>
              <a:buSzPts val="2000"/>
              <a:buChar char="-"/>
            </a:pPr>
            <a:r>
              <a:rPr lang="fr-CH" sz="2000" dirty="0" err="1"/>
              <a:t>Wetsuits</a:t>
            </a:r>
            <a:r>
              <a:rPr lang="fr-CH" sz="2000" dirty="0"/>
              <a:t> up to 5mm </a:t>
            </a:r>
            <a:r>
              <a:rPr lang="fr-CH" sz="2000" dirty="0" err="1"/>
              <a:t>thickness</a:t>
            </a:r>
            <a:endParaRPr dirty="0"/>
          </a:p>
          <a:p>
            <a:pPr marL="342900" lvl="0" indent="-342900" algn="l" rtl="0">
              <a:lnSpc>
                <a:spcPct val="100000"/>
              </a:lnSpc>
              <a:spcBef>
                <a:spcPts val="1500"/>
              </a:spcBef>
              <a:spcAft>
                <a:spcPts val="0"/>
              </a:spcAft>
              <a:buClr>
                <a:srgbClr val="000000"/>
              </a:buClr>
              <a:buSzPts val="2000"/>
              <a:buChar char="-"/>
            </a:pPr>
            <a:r>
              <a:rPr lang="fr-CH" sz="2000" dirty="0" err="1"/>
              <a:t>Vest</a:t>
            </a:r>
            <a:r>
              <a:rPr lang="fr-CH" sz="2000" dirty="0"/>
              <a:t> </a:t>
            </a:r>
            <a:r>
              <a:rPr lang="fr-CH" sz="2000" dirty="0" err="1"/>
              <a:t>warmers</a:t>
            </a:r>
            <a:r>
              <a:rPr lang="fr-CH" sz="2000" dirty="0"/>
              <a:t> are NOT </a:t>
            </a:r>
            <a:r>
              <a:rPr lang="fr-CH" sz="2000" dirty="0" err="1"/>
              <a:t>allowed</a:t>
            </a:r>
            <a:endParaRPr dirty="0"/>
          </a:p>
          <a:p>
            <a:pPr marL="342900" lvl="0" indent="-342900" algn="l" rtl="0">
              <a:lnSpc>
                <a:spcPct val="100000"/>
              </a:lnSpc>
              <a:spcBef>
                <a:spcPts val="1500"/>
              </a:spcBef>
              <a:spcAft>
                <a:spcPts val="0"/>
              </a:spcAft>
              <a:buClr>
                <a:srgbClr val="000000"/>
              </a:buClr>
              <a:buSzPts val="2000"/>
              <a:buChar char="-"/>
            </a:pPr>
            <a:r>
              <a:rPr lang="fr-CH" sz="2000" dirty="0" err="1"/>
              <a:t>Gloves</a:t>
            </a:r>
            <a:r>
              <a:rPr lang="fr-CH" sz="2000" dirty="0"/>
              <a:t> are NOT </a:t>
            </a:r>
            <a:r>
              <a:rPr lang="fr-CH" sz="2000" dirty="0" err="1"/>
              <a:t>permitted</a:t>
            </a:r>
            <a:endParaRPr dirty="0"/>
          </a:p>
          <a:p>
            <a:pPr marL="342900" lvl="0" indent="-342900" algn="l" rtl="0">
              <a:lnSpc>
                <a:spcPct val="100000"/>
              </a:lnSpc>
              <a:spcBef>
                <a:spcPts val="1500"/>
              </a:spcBef>
              <a:spcAft>
                <a:spcPts val="0"/>
              </a:spcAft>
              <a:buClr>
                <a:srgbClr val="000000"/>
              </a:buClr>
              <a:buSzPts val="2000"/>
              <a:buChar char="-"/>
            </a:pPr>
            <a:r>
              <a:rPr lang="fr-CH" sz="2000" dirty="0"/>
              <a:t>Face, hands and </a:t>
            </a:r>
            <a:r>
              <a:rPr lang="fr-CH" sz="2000" dirty="0" err="1"/>
              <a:t>feet</a:t>
            </a:r>
            <a:r>
              <a:rPr lang="fr-CH" sz="2000" dirty="0"/>
              <a:t> </a:t>
            </a:r>
            <a:r>
              <a:rPr lang="fr-CH" sz="2000" dirty="0" err="1"/>
              <a:t>cannot</a:t>
            </a:r>
            <a:r>
              <a:rPr lang="fr-CH" sz="2000" dirty="0"/>
              <a:t> </a:t>
            </a:r>
            <a:r>
              <a:rPr lang="fr-CH" sz="2000" dirty="0" err="1"/>
              <a:t>be</a:t>
            </a:r>
            <a:r>
              <a:rPr lang="fr-CH" sz="2000" dirty="0"/>
              <a:t> </a:t>
            </a:r>
            <a:r>
              <a:rPr lang="fr-CH" sz="2000" dirty="0" err="1"/>
              <a:t>covered</a:t>
            </a:r>
            <a:endParaRPr dirty="0"/>
          </a:p>
          <a:p>
            <a:pPr marL="342900" lvl="0" indent="-342900" algn="l" rtl="0">
              <a:lnSpc>
                <a:spcPct val="100000"/>
              </a:lnSpc>
              <a:spcBef>
                <a:spcPts val="1500"/>
              </a:spcBef>
              <a:spcAft>
                <a:spcPts val="0"/>
              </a:spcAft>
              <a:buClr>
                <a:srgbClr val="000000"/>
              </a:buClr>
              <a:buSzPts val="2000"/>
              <a:buChar char="-"/>
            </a:pPr>
            <a:r>
              <a:rPr lang="fr-CH" sz="2000" dirty="0"/>
              <a:t>No </a:t>
            </a:r>
            <a:r>
              <a:rPr lang="fr-CH" sz="2000" dirty="0" err="1"/>
              <a:t>prosthetic</a:t>
            </a:r>
            <a:r>
              <a:rPr lang="fr-CH" sz="2000" dirty="0"/>
              <a:t> </a:t>
            </a:r>
            <a:r>
              <a:rPr lang="fr-CH" sz="2000" dirty="0" err="1"/>
              <a:t>socks</a:t>
            </a:r>
            <a:r>
              <a:rPr lang="fr-CH" sz="2000" dirty="0"/>
              <a:t>, </a:t>
            </a:r>
            <a:r>
              <a:rPr lang="fr-CH" sz="2000" dirty="0" err="1"/>
              <a:t>unless</a:t>
            </a:r>
            <a:r>
              <a:rPr lang="fr-CH" sz="2000" dirty="0"/>
              <a:t> the pins are </a:t>
            </a:r>
            <a:r>
              <a:rPr lang="fr-CH" sz="2000" dirty="0" err="1"/>
              <a:t>adequately</a:t>
            </a:r>
            <a:r>
              <a:rPr lang="fr-CH" sz="2000" dirty="0"/>
              <a:t> </a:t>
            </a:r>
            <a:r>
              <a:rPr lang="fr-CH" sz="2000" dirty="0" err="1"/>
              <a:t>covered</a:t>
            </a:r>
            <a:r>
              <a:rPr lang="fr-CH" sz="2000" dirty="0"/>
              <a:t>. </a:t>
            </a:r>
            <a:r>
              <a:rPr lang="fr-CH" sz="2000" dirty="0">
                <a:solidFill>
                  <a:schemeClr val="dk1"/>
                </a:solidFill>
              </a:rPr>
              <a:t>This </a:t>
            </a:r>
            <a:r>
              <a:rPr lang="fr-CH" sz="2000" dirty="0" err="1">
                <a:solidFill>
                  <a:schemeClr val="dk1"/>
                </a:solidFill>
              </a:rPr>
              <a:t>will</a:t>
            </a:r>
            <a:r>
              <a:rPr lang="fr-CH" sz="2000" dirty="0">
                <a:solidFill>
                  <a:schemeClr val="dk1"/>
                </a:solidFill>
              </a:rPr>
              <a:t> </a:t>
            </a:r>
            <a:r>
              <a:rPr lang="fr-CH" sz="2000" dirty="0" err="1">
                <a:solidFill>
                  <a:schemeClr val="dk1"/>
                </a:solidFill>
              </a:rPr>
              <a:t>be</a:t>
            </a:r>
            <a:r>
              <a:rPr lang="fr-CH" sz="2000" dirty="0">
                <a:solidFill>
                  <a:schemeClr val="dk1"/>
                </a:solidFill>
              </a:rPr>
              <a:t> </a:t>
            </a:r>
            <a:r>
              <a:rPr lang="fr-CH" sz="2000" dirty="0" err="1">
                <a:solidFill>
                  <a:schemeClr val="dk1"/>
                </a:solidFill>
              </a:rPr>
              <a:t>checked</a:t>
            </a:r>
            <a:endParaRPr dirty="0"/>
          </a:p>
          <a:p>
            <a:pPr marL="342900" lvl="0" indent="-342900" algn="l" rtl="0">
              <a:lnSpc>
                <a:spcPct val="100000"/>
              </a:lnSpc>
              <a:spcBef>
                <a:spcPts val="1500"/>
              </a:spcBef>
              <a:spcAft>
                <a:spcPts val="0"/>
              </a:spcAft>
              <a:buClr>
                <a:srgbClr val="000000"/>
              </a:buClr>
              <a:buSzPts val="2000"/>
              <a:buChar char="-"/>
            </a:pPr>
            <a:r>
              <a:rPr lang="fr-CH" sz="2000" dirty="0"/>
              <a:t>PTVI 1 </a:t>
            </a:r>
            <a:r>
              <a:rPr lang="fr-CH" sz="2000" dirty="0" err="1"/>
              <a:t>athletes</a:t>
            </a:r>
            <a:r>
              <a:rPr lang="fr-CH" sz="2000" dirty="0"/>
              <a:t> must wear black-out </a:t>
            </a:r>
            <a:r>
              <a:rPr lang="fr-CH" sz="2000" dirty="0" err="1"/>
              <a:t>goggles</a:t>
            </a:r>
            <a:r>
              <a:rPr lang="fr-CH" sz="2000" dirty="0"/>
              <a:t> </a:t>
            </a:r>
            <a:r>
              <a:rPr lang="fr-CH" sz="2000" dirty="0" err="1"/>
              <a:t>during</a:t>
            </a:r>
            <a:r>
              <a:rPr lang="fr-CH" sz="2000" dirty="0"/>
              <a:t> the </a:t>
            </a:r>
            <a:r>
              <a:rPr lang="fr-CH" sz="2000" dirty="0" err="1"/>
              <a:t>swim</a:t>
            </a:r>
            <a:r>
              <a:rPr lang="fr-CH" sz="2000" dirty="0"/>
              <a:t> and can </a:t>
            </a:r>
            <a:r>
              <a:rPr lang="fr-CH" sz="2000" dirty="0" err="1"/>
              <a:t>only</a:t>
            </a:r>
            <a:r>
              <a:rPr lang="fr-CH" sz="2000" dirty="0"/>
              <a:t> </a:t>
            </a:r>
            <a:r>
              <a:rPr lang="fr-CH" sz="2000" dirty="0" err="1"/>
              <a:t>be</a:t>
            </a:r>
            <a:r>
              <a:rPr lang="fr-CH" sz="2000" dirty="0"/>
              <a:t> </a:t>
            </a:r>
            <a:r>
              <a:rPr lang="fr-CH" sz="2000" dirty="0" err="1"/>
              <a:t>removed</a:t>
            </a:r>
            <a:r>
              <a:rPr lang="fr-CH" sz="2000" dirty="0"/>
              <a:t> once the bike position has been </a:t>
            </a:r>
            <a:r>
              <a:rPr lang="fr-CH" sz="2000" dirty="0" err="1"/>
              <a:t>reached</a:t>
            </a:r>
            <a:r>
              <a:rPr lang="fr-CH" sz="2000" dirty="0"/>
              <a:t> in transition</a:t>
            </a:r>
            <a:r>
              <a:rPr lang="fr-CH" sz="2000" dirty="0">
                <a:solidFill>
                  <a:schemeClr val="dk1"/>
                </a:solidFill>
              </a:rPr>
              <a:t>. </a:t>
            </a:r>
            <a:r>
              <a:rPr lang="en-US" dirty="0">
                <a:solidFill>
                  <a:schemeClr val="tx1"/>
                </a:solidFill>
              </a:rPr>
              <a:t>Logos are allowed only on the frame.</a:t>
            </a:r>
            <a:endParaRPr dirty="0">
              <a:solidFill>
                <a:schemeClr val="tx1"/>
              </a:solidFill>
            </a:endParaRPr>
          </a:p>
        </p:txBody>
      </p:sp>
      <p:sp>
        <p:nvSpPr>
          <p:cNvPr id="242" name="Google Shape;242;p1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17</a:t>
            </a:fld>
            <a:endParaRPr/>
          </a:p>
        </p:txBody>
      </p:sp>
      <p:sp>
        <p:nvSpPr>
          <p:cNvPr id="243" name="Google Shape;243;p1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Permitted Equipment - Uniform</a:t>
            </a:r>
            <a:endParaRPr/>
          </a:p>
        </p:txBody>
      </p:sp>
      <p:sp>
        <p:nvSpPr>
          <p:cNvPr id="249" name="Google Shape;249;p17"/>
          <p:cNvSpPr txBox="1">
            <a:spLocks noGrp="1"/>
          </p:cNvSpPr>
          <p:nvPr>
            <p:ph type="body" idx="1"/>
          </p:nvPr>
        </p:nvSpPr>
        <p:spPr>
          <a:xfrm>
            <a:off x="656963" y="1985553"/>
            <a:ext cx="11399570" cy="4668991"/>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000"/>
              <a:buNone/>
            </a:pPr>
            <a:r>
              <a:rPr lang="fr-CH" b="1" dirty="0">
                <a:latin typeface="Arial"/>
                <a:ea typeface="Arial"/>
                <a:cs typeface="Arial"/>
                <a:sym typeface="Arial"/>
              </a:rPr>
              <a:t>Bike and Run</a:t>
            </a:r>
            <a:endParaRPr dirty="0"/>
          </a:p>
          <a:p>
            <a:pPr marL="342900" lvl="0" indent="-342900" algn="l" rtl="0">
              <a:lnSpc>
                <a:spcPct val="100000"/>
              </a:lnSpc>
              <a:spcBef>
                <a:spcPts val="1500"/>
              </a:spcBef>
              <a:spcAft>
                <a:spcPts val="0"/>
              </a:spcAft>
              <a:buClr>
                <a:srgbClr val="000000"/>
              </a:buClr>
              <a:buSzPts val="2000"/>
              <a:buChar char="-"/>
            </a:pPr>
            <a:r>
              <a:rPr lang="fr-CH" sz="2000" dirty="0" err="1"/>
              <a:t>Athletes</a:t>
            </a:r>
            <a:r>
              <a:rPr lang="fr-CH" sz="2000" dirty="0"/>
              <a:t> can wear long-sleeve </a:t>
            </a:r>
            <a:r>
              <a:rPr lang="fr-CH" sz="2000" dirty="0" err="1"/>
              <a:t>uniform</a:t>
            </a:r>
            <a:r>
              <a:rPr lang="fr-CH" sz="2000" dirty="0"/>
              <a:t> </a:t>
            </a:r>
            <a:r>
              <a:rPr lang="fr-CH" sz="2000" dirty="0" err="1"/>
              <a:t>with</a:t>
            </a:r>
            <a:r>
              <a:rPr lang="fr-CH" sz="2000" dirty="0"/>
              <a:t>/</a:t>
            </a:r>
            <a:r>
              <a:rPr lang="fr-CH" sz="2000" dirty="0" err="1"/>
              <a:t>without</a:t>
            </a:r>
            <a:r>
              <a:rPr lang="fr-CH" sz="2000" dirty="0"/>
              <a:t> zipper. Zipper can </a:t>
            </a:r>
            <a:r>
              <a:rPr lang="fr-CH" sz="2000" dirty="0" err="1"/>
              <a:t>be</a:t>
            </a:r>
            <a:r>
              <a:rPr lang="fr-CH" sz="2000" dirty="0"/>
              <a:t> at the front or at the back. Front zipper can </a:t>
            </a:r>
            <a:r>
              <a:rPr lang="fr-CH" sz="2000" dirty="0" err="1"/>
              <a:t>be</a:t>
            </a:r>
            <a:r>
              <a:rPr lang="fr-CH" sz="2000" dirty="0"/>
              <a:t> </a:t>
            </a:r>
            <a:r>
              <a:rPr lang="fr-CH" sz="2000" dirty="0" err="1"/>
              <a:t>undone</a:t>
            </a:r>
            <a:r>
              <a:rPr lang="fr-CH" sz="2000" dirty="0"/>
              <a:t> up to the sternum and must </a:t>
            </a:r>
            <a:r>
              <a:rPr lang="fr-CH" sz="2000" dirty="0" err="1"/>
              <a:t>be</a:t>
            </a:r>
            <a:r>
              <a:rPr lang="fr-CH" sz="2000" dirty="0"/>
              <a:t> </a:t>
            </a:r>
            <a:r>
              <a:rPr lang="fr-CH" sz="2000" dirty="0" err="1"/>
              <a:t>zipped</a:t>
            </a:r>
            <a:r>
              <a:rPr lang="fr-CH" sz="2000" dirty="0"/>
              <a:t> up for the last 200m.</a:t>
            </a:r>
          </a:p>
          <a:p>
            <a:pPr marL="342900" lvl="0" indent="-342900" algn="l" rtl="0">
              <a:lnSpc>
                <a:spcPct val="100000"/>
              </a:lnSpc>
              <a:spcBef>
                <a:spcPts val="1500"/>
              </a:spcBef>
              <a:spcAft>
                <a:spcPts val="0"/>
              </a:spcAft>
              <a:buClr>
                <a:srgbClr val="000000"/>
              </a:buClr>
              <a:buSzPts val="2000"/>
              <a:buChar char="-"/>
            </a:pPr>
            <a:r>
              <a:rPr lang="fr-CH" sz="2000" dirty="0" err="1"/>
              <a:t>Athletes</a:t>
            </a:r>
            <a:r>
              <a:rPr lang="fr-CH" sz="2000" dirty="0"/>
              <a:t> can wear a long-sleeve </a:t>
            </a:r>
            <a:r>
              <a:rPr lang="fr-CH" sz="2000" dirty="0" err="1"/>
              <a:t>shirt</a:t>
            </a:r>
            <a:r>
              <a:rPr lang="fr-CH" sz="2000" dirty="0"/>
              <a:t> </a:t>
            </a:r>
            <a:r>
              <a:rPr lang="fr-CH" sz="2000" dirty="0" err="1"/>
              <a:t>under</a:t>
            </a:r>
            <a:r>
              <a:rPr lang="fr-CH" sz="2000" dirty="0"/>
              <a:t> the </a:t>
            </a:r>
            <a:r>
              <a:rPr lang="fr-CH" sz="2000" dirty="0" err="1"/>
              <a:t>uniform</a:t>
            </a:r>
            <a:r>
              <a:rPr lang="fr-CH" sz="2000" dirty="0"/>
              <a:t> – </a:t>
            </a:r>
            <a:r>
              <a:rPr lang="fr-CH" sz="2000" dirty="0" err="1"/>
              <a:t>it</a:t>
            </a:r>
            <a:r>
              <a:rPr lang="fr-CH" sz="2000" dirty="0"/>
              <a:t> must </a:t>
            </a:r>
            <a:r>
              <a:rPr lang="fr-CH" sz="2000" dirty="0" err="1"/>
              <a:t>be</a:t>
            </a:r>
            <a:r>
              <a:rPr lang="fr-CH" sz="2000" dirty="0"/>
              <a:t> </a:t>
            </a:r>
            <a:r>
              <a:rPr lang="fr-CH" sz="2000" dirty="0" err="1"/>
              <a:t>worn</a:t>
            </a:r>
            <a:r>
              <a:rPr lang="fr-CH" sz="2000" dirty="0"/>
              <a:t> for the </a:t>
            </a:r>
            <a:r>
              <a:rPr lang="fr-CH" sz="2000" dirty="0" err="1"/>
              <a:t>entire</a:t>
            </a:r>
            <a:r>
              <a:rPr lang="fr-CH" sz="2000" dirty="0"/>
              <a:t> </a:t>
            </a:r>
            <a:r>
              <a:rPr lang="fr-CH" sz="2000" dirty="0" err="1"/>
              <a:t>event</a:t>
            </a:r>
            <a:endParaRPr dirty="0"/>
          </a:p>
          <a:p>
            <a:pPr marL="342900" lvl="0" indent="-342900" algn="l" rtl="0">
              <a:lnSpc>
                <a:spcPct val="100000"/>
              </a:lnSpc>
              <a:spcBef>
                <a:spcPts val="1500"/>
              </a:spcBef>
              <a:spcAft>
                <a:spcPts val="0"/>
              </a:spcAft>
              <a:buClr>
                <a:srgbClr val="000000"/>
              </a:buClr>
              <a:buSzPts val="2000"/>
              <a:buChar char="-"/>
            </a:pPr>
            <a:r>
              <a:rPr lang="fr-CH" sz="2000" dirty="0" err="1"/>
              <a:t>Athletes</a:t>
            </a:r>
            <a:r>
              <a:rPr lang="fr-CH" sz="2000" dirty="0"/>
              <a:t> </a:t>
            </a:r>
            <a:r>
              <a:rPr lang="fr-CH" sz="2000" dirty="0" err="1"/>
              <a:t>will</a:t>
            </a:r>
            <a:r>
              <a:rPr lang="fr-CH" sz="2000" dirty="0"/>
              <a:t> not </a:t>
            </a:r>
            <a:r>
              <a:rPr lang="fr-CH" sz="2000" dirty="0" err="1"/>
              <a:t>be</a:t>
            </a:r>
            <a:r>
              <a:rPr lang="fr-CH" sz="2000" dirty="0"/>
              <a:t> able to </a:t>
            </a:r>
            <a:r>
              <a:rPr lang="fr-CH" sz="2000" dirty="0" err="1"/>
              <a:t>remove</a:t>
            </a:r>
            <a:r>
              <a:rPr lang="fr-CH" sz="2000" dirty="0"/>
              <a:t> the </a:t>
            </a:r>
            <a:r>
              <a:rPr lang="fr-CH" sz="2000" dirty="0" err="1"/>
              <a:t>shirt</a:t>
            </a:r>
            <a:r>
              <a:rPr lang="fr-CH" sz="2000" dirty="0"/>
              <a:t> at </a:t>
            </a:r>
            <a:r>
              <a:rPr lang="fr-CH" sz="2000" dirty="0" err="1"/>
              <a:t>any</a:t>
            </a:r>
            <a:r>
              <a:rPr lang="fr-CH" sz="2000" dirty="0"/>
              <a:t> time </a:t>
            </a:r>
            <a:r>
              <a:rPr lang="fr-CH" sz="2000" dirty="0" err="1"/>
              <a:t>during</a:t>
            </a:r>
            <a:r>
              <a:rPr lang="fr-CH" sz="2000" dirty="0"/>
              <a:t> the </a:t>
            </a:r>
            <a:r>
              <a:rPr lang="fr-CH" sz="2000" dirty="0" err="1"/>
              <a:t>event</a:t>
            </a:r>
            <a:endParaRPr dirty="0"/>
          </a:p>
          <a:p>
            <a:pPr marL="342900" lvl="0" indent="-342900" algn="l" rtl="0">
              <a:lnSpc>
                <a:spcPct val="100000"/>
              </a:lnSpc>
              <a:spcBef>
                <a:spcPts val="1500"/>
              </a:spcBef>
              <a:spcAft>
                <a:spcPts val="0"/>
              </a:spcAft>
              <a:buClr>
                <a:srgbClr val="000000"/>
              </a:buClr>
              <a:buSzPts val="2000"/>
              <a:buChar char="-"/>
            </a:pPr>
            <a:r>
              <a:rPr lang="fr-CH" sz="2000" dirty="0"/>
              <a:t>Arm </a:t>
            </a:r>
            <a:r>
              <a:rPr lang="fr-CH" sz="2000" dirty="0" err="1"/>
              <a:t>covers</a:t>
            </a:r>
            <a:r>
              <a:rPr lang="fr-CH" sz="2000" dirty="0"/>
              <a:t> can </a:t>
            </a:r>
            <a:r>
              <a:rPr lang="fr-CH" sz="2000" dirty="0" err="1"/>
              <a:t>be</a:t>
            </a:r>
            <a:r>
              <a:rPr lang="fr-CH" sz="2000" dirty="0"/>
              <a:t> </a:t>
            </a:r>
            <a:r>
              <a:rPr lang="fr-CH" sz="2000" dirty="0" err="1"/>
              <a:t>worn</a:t>
            </a:r>
            <a:r>
              <a:rPr lang="fr-CH" sz="2000" dirty="0"/>
              <a:t> and can </a:t>
            </a:r>
            <a:r>
              <a:rPr lang="fr-CH" sz="2000" dirty="0" err="1"/>
              <a:t>be</a:t>
            </a:r>
            <a:r>
              <a:rPr lang="fr-CH" sz="2000" dirty="0"/>
              <a:t> </a:t>
            </a:r>
            <a:r>
              <a:rPr lang="fr-CH" sz="2000" dirty="0" err="1"/>
              <a:t>removed</a:t>
            </a:r>
            <a:r>
              <a:rPr lang="fr-CH" sz="2000" dirty="0"/>
              <a:t> </a:t>
            </a:r>
            <a:r>
              <a:rPr lang="fr-CH" sz="2000" dirty="0" err="1"/>
              <a:t>during</a:t>
            </a:r>
            <a:r>
              <a:rPr lang="fr-CH" sz="2000" dirty="0"/>
              <a:t> the </a:t>
            </a:r>
            <a:r>
              <a:rPr lang="fr-CH" sz="2000" dirty="0" err="1"/>
              <a:t>event</a:t>
            </a:r>
            <a:r>
              <a:rPr lang="fr-CH" sz="2000" dirty="0"/>
              <a:t> </a:t>
            </a:r>
            <a:r>
              <a:rPr lang="fr-CH" sz="2000" b="1" dirty="0">
                <a:solidFill>
                  <a:schemeClr val="dk1"/>
                </a:solidFill>
              </a:rPr>
              <a:t>BUT </a:t>
            </a:r>
            <a:r>
              <a:rPr lang="fr-CH" sz="2000" b="1" dirty="0" err="1">
                <a:solidFill>
                  <a:schemeClr val="dk1"/>
                </a:solidFill>
              </a:rPr>
              <a:t>only</a:t>
            </a:r>
            <a:r>
              <a:rPr lang="fr-CH" sz="2000" b="1" dirty="0">
                <a:solidFill>
                  <a:schemeClr val="dk1"/>
                </a:solidFill>
              </a:rPr>
              <a:t> in Transition</a:t>
            </a:r>
            <a:r>
              <a:rPr lang="fr-CH" sz="2000" dirty="0"/>
              <a:t>. </a:t>
            </a:r>
            <a:br>
              <a:rPr lang="fr-CH" sz="2000" dirty="0"/>
            </a:br>
            <a:r>
              <a:rPr lang="fr-CH" sz="2000" dirty="0">
                <a:solidFill>
                  <a:schemeClr val="dk1"/>
                </a:solidFill>
              </a:rPr>
              <a:t>Removal </a:t>
            </a:r>
            <a:r>
              <a:rPr lang="fr-CH" sz="2000" dirty="0" err="1">
                <a:solidFill>
                  <a:schemeClr val="dk1"/>
                </a:solidFill>
              </a:rPr>
              <a:t>elsewhere</a:t>
            </a:r>
            <a:r>
              <a:rPr lang="fr-CH" sz="2000" dirty="0">
                <a:solidFill>
                  <a:schemeClr val="dk1"/>
                </a:solidFill>
              </a:rPr>
              <a:t> </a:t>
            </a:r>
            <a:r>
              <a:rPr lang="fr-CH" sz="2000" dirty="0" err="1">
                <a:solidFill>
                  <a:schemeClr val="dk1"/>
                </a:solidFill>
              </a:rPr>
              <a:t>during</a:t>
            </a:r>
            <a:r>
              <a:rPr lang="fr-CH" sz="2000" dirty="0">
                <a:solidFill>
                  <a:schemeClr val="dk1"/>
                </a:solidFill>
              </a:rPr>
              <a:t> the race </a:t>
            </a:r>
            <a:r>
              <a:rPr lang="fr-CH" sz="2000" dirty="0" err="1">
                <a:solidFill>
                  <a:schemeClr val="dk1"/>
                </a:solidFill>
              </a:rPr>
              <a:t>will</a:t>
            </a:r>
            <a:r>
              <a:rPr lang="fr-CH" sz="2000" dirty="0">
                <a:solidFill>
                  <a:schemeClr val="dk1"/>
                </a:solidFill>
              </a:rPr>
              <a:t> lead to DSQ</a:t>
            </a:r>
            <a:endParaRPr dirty="0"/>
          </a:p>
          <a:p>
            <a:pPr marL="342900" indent="-342900">
              <a:lnSpc>
                <a:spcPct val="100000"/>
              </a:lnSpc>
              <a:spcBef>
                <a:spcPts val="1500"/>
              </a:spcBef>
            </a:pPr>
            <a:r>
              <a:rPr lang="fr-CH" dirty="0"/>
              <a:t>PTVI 1 </a:t>
            </a:r>
            <a:r>
              <a:rPr lang="fr-CH" dirty="0" err="1"/>
              <a:t>athletes</a:t>
            </a:r>
            <a:r>
              <a:rPr lang="fr-CH" dirty="0"/>
              <a:t> must wear black-out glasses on the bike and run segments. </a:t>
            </a:r>
            <a:br>
              <a:rPr lang="fr-CH" dirty="0"/>
            </a:br>
            <a:r>
              <a:rPr lang="en-US" dirty="0">
                <a:solidFill>
                  <a:schemeClr val="tx1"/>
                </a:solidFill>
                <a:highlight>
                  <a:srgbClr val="C0C0C0"/>
                </a:highlight>
              </a:rPr>
              <a:t>Logos are allowed only on the frame.</a:t>
            </a:r>
          </a:p>
        </p:txBody>
      </p:sp>
      <p:sp>
        <p:nvSpPr>
          <p:cNvPr id="250" name="Google Shape;250;p1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18</a:t>
            </a:fld>
            <a:endParaRPr/>
          </a:p>
        </p:txBody>
      </p:sp>
      <p:sp>
        <p:nvSpPr>
          <p:cNvPr id="251" name="Google Shape;251;p1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Check-in procedures</a:t>
            </a:r>
            <a:endParaRPr>
              <a:solidFill>
                <a:schemeClr val="accent2"/>
              </a:solidFill>
            </a:endParaRPr>
          </a:p>
        </p:txBody>
      </p:sp>
      <p:sp>
        <p:nvSpPr>
          <p:cNvPr id="257" name="Google Shape;257;p18"/>
          <p:cNvSpPr txBox="1">
            <a:spLocks noGrp="1"/>
          </p:cNvSpPr>
          <p:nvPr>
            <p:ph type="body" idx="1"/>
          </p:nvPr>
        </p:nvSpPr>
        <p:spPr>
          <a:xfrm>
            <a:off x="656963" y="1985554"/>
            <a:ext cx="11203023" cy="3616375"/>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fr-CH" b="1">
                <a:latin typeface="Arial"/>
                <a:ea typeface="Arial"/>
                <a:cs typeface="Arial"/>
                <a:sym typeface="Arial"/>
              </a:rPr>
              <a:t>Transition Area	</a:t>
            </a:r>
            <a:endParaRPr/>
          </a:p>
          <a:p>
            <a:pPr marL="342900" lvl="0" indent="-342900" algn="l" rtl="0">
              <a:lnSpc>
                <a:spcPct val="100000"/>
              </a:lnSpc>
              <a:spcBef>
                <a:spcPts val="900"/>
              </a:spcBef>
              <a:spcAft>
                <a:spcPts val="0"/>
              </a:spcAft>
              <a:buClr>
                <a:srgbClr val="000000"/>
              </a:buClr>
              <a:buSzPts val="2000"/>
              <a:buChar char="-"/>
            </a:pPr>
            <a:r>
              <a:rPr lang="fr-CH" sz="2000"/>
              <a:t>A folding chair will be provided to athletes if required</a:t>
            </a:r>
            <a:endParaRPr/>
          </a:p>
          <a:p>
            <a:pPr marL="342900" lvl="0" indent="-342900" algn="l" rtl="0">
              <a:lnSpc>
                <a:spcPct val="100000"/>
              </a:lnSpc>
              <a:spcBef>
                <a:spcPts val="900"/>
              </a:spcBef>
              <a:spcAft>
                <a:spcPts val="0"/>
              </a:spcAft>
              <a:buClr>
                <a:srgbClr val="000000"/>
              </a:buClr>
              <a:buSzPts val="2000"/>
              <a:buChar char="-"/>
            </a:pPr>
            <a:r>
              <a:rPr lang="fr-CH" sz="2000"/>
              <a:t>To add any equipment to the bike, approval  is to be obtained from the TD at the end of the athletes’ briefing.</a:t>
            </a:r>
            <a:endParaRPr/>
          </a:p>
          <a:p>
            <a:pPr marL="342900" lvl="0" indent="-342900" algn="l" rtl="0">
              <a:lnSpc>
                <a:spcPct val="100000"/>
              </a:lnSpc>
              <a:spcBef>
                <a:spcPts val="900"/>
              </a:spcBef>
              <a:spcAft>
                <a:spcPts val="0"/>
              </a:spcAft>
              <a:buClr>
                <a:schemeClr val="dk1"/>
              </a:buClr>
              <a:buSzPts val="2000"/>
              <a:buChar char="-"/>
            </a:pPr>
            <a:r>
              <a:rPr lang="fr-CH" sz="2000">
                <a:solidFill>
                  <a:schemeClr val="dk1"/>
                </a:solidFill>
              </a:rPr>
              <a:t>Only athletes and their handlers will be allowed in the Transition Area </a:t>
            </a:r>
            <a:endParaRPr/>
          </a:p>
          <a:p>
            <a:pPr marL="342900" lvl="0" indent="-342900" algn="l" rtl="0">
              <a:lnSpc>
                <a:spcPct val="100000"/>
              </a:lnSpc>
              <a:spcBef>
                <a:spcPts val="900"/>
              </a:spcBef>
              <a:spcAft>
                <a:spcPts val="0"/>
              </a:spcAft>
              <a:buClr>
                <a:srgbClr val="000000"/>
              </a:buClr>
              <a:buSzPts val="2000"/>
              <a:buChar char="-"/>
            </a:pPr>
            <a:r>
              <a:rPr lang="fr-CH" sz="2000"/>
              <a:t>Helmet check – Don’t leave your helmet fastened in the transition</a:t>
            </a:r>
            <a:br>
              <a:rPr lang="fr-CH" sz="2000"/>
            </a:br>
            <a:r>
              <a:rPr lang="fr-CH" sz="2000">
                <a:solidFill>
                  <a:schemeClr val="dk1"/>
                </a:solidFill>
              </a:rPr>
              <a:t>The athlete who do not comply with this rule will receive a time penalty of 10 seconds in TA1.</a:t>
            </a:r>
            <a:endParaRPr/>
          </a:p>
          <a:p>
            <a:pPr marL="342900" lvl="0" indent="-342900" algn="l" rtl="0">
              <a:lnSpc>
                <a:spcPct val="100000"/>
              </a:lnSpc>
              <a:spcBef>
                <a:spcPts val="900"/>
              </a:spcBef>
              <a:spcAft>
                <a:spcPts val="0"/>
              </a:spcAft>
              <a:buClr>
                <a:srgbClr val="000000"/>
              </a:buClr>
              <a:buSzPts val="2000"/>
              <a:buChar char="-"/>
            </a:pPr>
            <a:r>
              <a:rPr lang="fr-CH" sz="2000"/>
              <a:t>Running Shoes on the ground, helmet on the bike</a:t>
            </a:r>
            <a:endParaRPr/>
          </a:p>
          <a:p>
            <a:pPr marL="342900" lvl="0" indent="-342900" algn="l" rtl="0">
              <a:lnSpc>
                <a:spcPct val="100000"/>
              </a:lnSpc>
              <a:spcBef>
                <a:spcPts val="900"/>
              </a:spcBef>
              <a:spcAft>
                <a:spcPts val="0"/>
              </a:spcAft>
              <a:buClr>
                <a:srgbClr val="000000"/>
              </a:buClr>
              <a:buSzPts val="2000"/>
              <a:buChar char="-"/>
            </a:pPr>
            <a:r>
              <a:rPr lang="fr-CH" sz="2000"/>
              <a:t>Spare wheels collected at bike check &amp; returned to Athletes Lounge</a:t>
            </a:r>
            <a:endParaRPr/>
          </a:p>
        </p:txBody>
      </p:sp>
      <p:sp>
        <p:nvSpPr>
          <p:cNvPr id="258" name="Google Shape;258;p1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19</a:t>
            </a:fld>
            <a:endParaRPr/>
          </a:p>
        </p:txBody>
      </p:sp>
      <p:sp>
        <p:nvSpPr>
          <p:cNvPr id="259" name="Google Shape;259;p1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body" idx="1"/>
          </p:nvPr>
        </p:nvSpPr>
        <p:spPr>
          <a:xfrm>
            <a:off x="648000" y="2004204"/>
            <a:ext cx="4947730"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760"/>
              </a:spcBef>
              <a:spcAft>
                <a:spcPts val="0"/>
              </a:spcAft>
              <a:buClr>
                <a:schemeClr val="lt1"/>
              </a:buClr>
              <a:buSzPts val="3800"/>
              <a:buFont typeface="Arial"/>
              <a:buNone/>
            </a:pPr>
            <a:r>
              <a:rPr lang="fr-CH">
                <a:solidFill>
                  <a:schemeClr val="accent2"/>
                </a:solidFill>
              </a:rPr>
              <a:t>&lt;insert date of briefing&gt;</a:t>
            </a:r>
            <a:endParaRPr/>
          </a:p>
        </p:txBody>
      </p:sp>
      <p:sp>
        <p:nvSpPr>
          <p:cNvPr id="130" name="Google Shape;130;p2"/>
          <p:cNvSpPr txBox="1">
            <a:spLocks noGrp="1"/>
          </p:cNvSpPr>
          <p:nvPr>
            <p:ph type="body" idx="2"/>
          </p:nvPr>
        </p:nvSpPr>
        <p:spPr>
          <a:xfrm>
            <a:off x="648000" y="1127774"/>
            <a:ext cx="7056667"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fr-CH" sz="4000" b="1">
                <a:solidFill>
                  <a:schemeClr val="lt1"/>
                </a:solidFill>
              </a:rPr>
              <a:t>Elite Para triathlon briefing</a:t>
            </a:r>
            <a:endParaRPr sz="4000" b="1">
              <a:solidFill>
                <a:schemeClr val="lt1"/>
              </a:solidFill>
            </a:endParaRPr>
          </a:p>
        </p:txBody>
      </p:sp>
      <p:sp>
        <p:nvSpPr>
          <p:cNvPr id="131" name="Google Shape;131;p2"/>
          <p:cNvSpPr txBox="1"/>
          <p:nvPr/>
        </p:nvSpPr>
        <p:spPr>
          <a:xfrm>
            <a:off x="8686800" y="5553075"/>
            <a:ext cx="3135086" cy="85725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CH" sz="1400" b="0" i="0" u="none" strike="noStrike" cap="none">
                <a:solidFill>
                  <a:schemeClr val="dk2"/>
                </a:solidFill>
                <a:latin typeface="Arial"/>
                <a:ea typeface="Arial"/>
                <a:cs typeface="Arial"/>
                <a:sym typeface="Arial"/>
              </a:rPr>
              <a:t>Insert official World Triathlon event logo, white version</a:t>
            </a: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Transition Area Map</a:t>
            </a:r>
            <a:endParaRPr/>
          </a:p>
        </p:txBody>
      </p:sp>
      <p:sp>
        <p:nvSpPr>
          <p:cNvPr id="265" name="Google Shape;265;p1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266" name="Google Shape;266;p1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20</a:t>
            </a:fld>
            <a:endParaRPr/>
          </a:p>
        </p:txBody>
      </p:sp>
      <p:sp>
        <p:nvSpPr>
          <p:cNvPr id="267" name="Google Shape;267;p1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68" name="Google Shape;268;p19"/>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map and point the transition zone, showing the places of the different categories and the place of the TA check-in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Venue</a:t>
            </a:r>
            <a:endParaRPr/>
          </a:p>
        </p:txBody>
      </p:sp>
      <p:sp>
        <p:nvSpPr>
          <p:cNvPr id="274" name="Google Shape;274;p20"/>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275" name="Google Shape;275;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21</a:t>
            </a:fld>
            <a:endParaRPr/>
          </a:p>
        </p:txBody>
      </p:sp>
      <p:sp>
        <p:nvSpPr>
          <p:cNvPr id="276" name="Google Shape;276;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77" name="Google Shape;277;p20"/>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Trebuchet MS"/>
              <a:buNone/>
            </a:pPr>
            <a:r>
              <a:rPr lang="fr-CH" sz="1400" b="0" i="0" u="none" strike="noStrike" cap="none">
                <a:solidFill>
                  <a:srgbClr val="000000"/>
                </a:solidFill>
                <a:latin typeface="Trebuchet MS"/>
                <a:ea typeface="Trebuchet MS"/>
                <a:cs typeface="Trebuchet MS"/>
                <a:sym typeface="Trebuchet MS"/>
              </a:rPr>
              <a:t>&lt;Insert map and point the transition zone, the athletes lounge, the start area and the finish&gt;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Pre-start Procedures</a:t>
            </a:r>
            <a:endParaRPr/>
          </a:p>
        </p:txBody>
      </p:sp>
      <p:sp>
        <p:nvSpPr>
          <p:cNvPr id="283" name="Google Shape;283;p21"/>
          <p:cNvSpPr txBox="1">
            <a:spLocks noGrp="1"/>
          </p:cNvSpPr>
          <p:nvPr>
            <p:ph type="body" idx="1"/>
          </p:nvPr>
        </p:nvSpPr>
        <p:spPr>
          <a:xfrm>
            <a:off x="656963" y="1985554"/>
            <a:ext cx="10869109" cy="403649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Athletes’ line-up</a:t>
            </a:r>
            <a:endParaRPr b="1">
              <a:latin typeface="Arial"/>
              <a:ea typeface="Arial"/>
              <a:cs typeface="Arial"/>
              <a:sym typeface="Arial"/>
            </a:endParaRPr>
          </a:p>
          <a:p>
            <a:pPr marL="363538" lvl="0" indent="-363538" algn="l" rtl="0">
              <a:lnSpc>
                <a:spcPct val="100000"/>
              </a:lnSpc>
              <a:spcBef>
                <a:spcPts val="1500"/>
              </a:spcBef>
              <a:spcAft>
                <a:spcPts val="0"/>
              </a:spcAft>
              <a:buClr>
                <a:srgbClr val="000000"/>
              </a:buClr>
              <a:buSzPts val="2000"/>
              <a:buChar char="-"/>
            </a:pPr>
            <a:r>
              <a:rPr lang="fr-CH" sz="2000"/>
              <a:t>10 minutes before your start, line up before entrance to start area (tent)</a:t>
            </a:r>
            <a:endParaRPr/>
          </a:p>
          <a:p>
            <a:pPr marL="363538" lvl="0" indent="-363538" algn="l" rtl="0">
              <a:lnSpc>
                <a:spcPct val="100000"/>
              </a:lnSpc>
              <a:spcBef>
                <a:spcPts val="1500"/>
              </a:spcBef>
              <a:spcAft>
                <a:spcPts val="0"/>
              </a:spcAft>
              <a:buClr>
                <a:srgbClr val="000000"/>
              </a:buClr>
              <a:buSzPts val="2000"/>
              <a:buChar char="-"/>
            </a:pPr>
            <a:r>
              <a:rPr lang="fr-CH" sz="2000"/>
              <a:t>Order will be wave number, then category, then race number</a:t>
            </a:r>
            <a:endParaRPr/>
          </a:p>
          <a:p>
            <a:pPr marL="363538" lvl="0" indent="-363538" algn="l" rtl="0">
              <a:lnSpc>
                <a:spcPct val="100000"/>
              </a:lnSpc>
              <a:spcBef>
                <a:spcPts val="1500"/>
              </a:spcBef>
              <a:spcAft>
                <a:spcPts val="0"/>
              </a:spcAft>
              <a:buClr>
                <a:srgbClr val="000000"/>
              </a:buClr>
              <a:buSzPts val="2000"/>
              <a:buChar char="-"/>
            </a:pPr>
            <a:r>
              <a:rPr lang="fr-CH" sz="2000"/>
              <a:t>Move to the swim start when you are introduced, select a position and stay behind the line! </a:t>
            </a:r>
            <a:r>
              <a:rPr lang="fr-CH" sz="2000" b="1">
                <a:solidFill>
                  <a:schemeClr val="dk1"/>
                </a:solidFill>
              </a:rPr>
              <a:t>(inside the water)  </a:t>
            </a:r>
            <a:endParaRPr/>
          </a:p>
          <a:p>
            <a:pPr marL="363538" lvl="0" indent="-363538" algn="l" rtl="0">
              <a:lnSpc>
                <a:spcPct val="100000"/>
              </a:lnSpc>
              <a:spcBef>
                <a:spcPts val="1500"/>
              </a:spcBef>
              <a:spcAft>
                <a:spcPts val="0"/>
              </a:spcAft>
              <a:buClr>
                <a:schemeClr val="dk1"/>
              </a:buClr>
              <a:buSzPts val="2000"/>
              <a:buChar char="-"/>
            </a:pPr>
            <a:r>
              <a:rPr lang="fr-CH" sz="2000">
                <a:solidFill>
                  <a:schemeClr val="dk1"/>
                </a:solidFill>
              </a:rPr>
              <a:t>Officials/ Coaches </a:t>
            </a:r>
            <a:r>
              <a:rPr lang="fr-CH" sz="2000"/>
              <a:t>can  take your prosthesis, crutches, etc. to pre-transition. </a:t>
            </a:r>
            <a:br>
              <a:rPr lang="fr-CH" sz="2000"/>
            </a:br>
            <a:r>
              <a:rPr lang="fr-CH" sz="2000"/>
              <a:t>These items need to be clearly numbered!</a:t>
            </a:r>
            <a:endParaRPr/>
          </a:p>
          <a:p>
            <a:pPr marL="363538" lvl="0" indent="-363538" algn="l" rtl="0">
              <a:lnSpc>
                <a:spcPct val="100000"/>
              </a:lnSpc>
              <a:spcBef>
                <a:spcPts val="1500"/>
              </a:spcBef>
              <a:spcAft>
                <a:spcPts val="0"/>
              </a:spcAft>
              <a:buClr>
                <a:srgbClr val="000000"/>
              </a:buClr>
              <a:buSzPts val="2000"/>
              <a:buChar char="-"/>
            </a:pPr>
            <a:r>
              <a:rPr lang="fr-CH" sz="2000"/>
              <a:t>Prosthesis covers/socks are NOT allowed in the swim unless pins are covered. </a:t>
            </a:r>
            <a:br>
              <a:rPr lang="fr-CH" sz="2000"/>
            </a:br>
            <a:r>
              <a:rPr lang="fr-CH" sz="2000"/>
              <a:t>Not covered covers/socks will be removed at the pontoon.</a:t>
            </a:r>
            <a:endParaRPr/>
          </a:p>
        </p:txBody>
      </p:sp>
      <p:sp>
        <p:nvSpPr>
          <p:cNvPr id="284" name="Google Shape;284;p2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22</a:t>
            </a:fld>
            <a:endParaRPr/>
          </a:p>
        </p:txBody>
      </p:sp>
      <p:sp>
        <p:nvSpPr>
          <p:cNvPr id="285" name="Google Shape;285;p2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Pre-start Procedures</a:t>
            </a:r>
            <a:endParaRPr/>
          </a:p>
        </p:txBody>
      </p:sp>
      <p:sp>
        <p:nvSpPr>
          <p:cNvPr id="291" name="Google Shape;291;p22"/>
          <p:cNvSpPr txBox="1">
            <a:spLocks noGrp="1"/>
          </p:cNvSpPr>
          <p:nvPr>
            <p:ph type="body" idx="1"/>
          </p:nvPr>
        </p:nvSpPr>
        <p:spPr>
          <a:xfrm>
            <a:off x="656963" y="1985554"/>
            <a:ext cx="10869000" cy="40575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dirty="0" err="1"/>
              <a:t>Wave</a:t>
            </a:r>
            <a:r>
              <a:rPr lang="fr-CH" sz="2400" b="1" dirty="0"/>
              <a:t> starts - </a:t>
            </a:r>
            <a:r>
              <a:rPr lang="fr-CH" sz="2400" b="1" dirty="0" err="1"/>
              <a:t>Athletes</a:t>
            </a:r>
            <a:r>
              <a:rPr lang="fr-CH" sz="2400" b="1" dirty="0"/>
              <a:t>’ line-up</a:t>
            </a:r>
            <a:endParaRPr b="1" dirty="0">
              <a:latin typeface="Arial"/>
              <a:ea typeface="Arial"/>
              <a:cs typeface="Arial"/>
              <a:sym typeface="Arial"/>
            </a:endParaRPr>
          </a:p>
          <a:p>
            <a:pPr marL="363538" lvl="0" indent="-363538" algn="l" rtl="0">
              <a:lnSpc>
                <a:spcPct val="100000"/>
              </a:lnSpc>
              <a:spcBef>
                <a:spcPts val="1500"/>
              </a:spcBef>
              <a:spcAft>
                <a:spcPts val="0"/>
              </a:spcAft>
              <a:buClr>
                <a:srgbClr val="000000"/>
              </a:buClr>
              <a:buSzPts val="2000"/>
              <a:buChar char="-"/>
            </a:pPr>
            <a:r>
              <a:rPr lang="fr-CH" sz="2000" dirty="0" err="1"/>
              <a:t>Interval</a:t>
            </a:r>
            <a:r>
              <a:rPr lang="fr-CH" sz="2000" dirty="0"/>
              <a:t> Start System PTVI &amp; PTWC</a:t>
            </a:r>
            <a:endParaRPr dirty="0"/>
          </a:p>
          <a:p>
            <a:pPr marL="363538" lvl="0" indent="-363538" algn="l" rtl="0">
              <a:lnSpc>
                <a:spcPct val="100000"/>
              </a:lnSpc>
              <a:spcBef>
                <a:spcPts val="1500"/>
              </a:spcBef>
              <a:spcAft>
                <a:spcPts val="0"/>
              </a:spcAft>
              <a:buClr>
                <a:srgbClr val="000000"/>
              </a:buClr>
              <a:buSzPts val="2000"/>
              <a:buChar char="-"/>
            </a:pPr>
            <a:r>
              <a:rPr lang="fr-CH" sz="2000" dirty="0" err="1"/>
              <a:t>Each</a:t>
            </a:r>
            <a:r>
              <a:rPr lang="fr-CH" sz="2000" dirty="0"/>
              <a:t> </a:t>
            </a:r>
            <a:r>
              <a:rPr lang="fr-CH" sz="2000" dirty="0" err="1"/>
              <a:t>wave</a:t>
            </a:r>
            <a:r>
              <a:rPr lang="fr-CH" sz="2000" dirty="0"/>
              <a:t> </a:t>
            </a:r>
            <a:r>
              <a:rPr lang="fr-CH" sz="2000" dirty="0" err="1"/>
              <a:t>will</a:t>
            </a:r>
            <a:r>
              <a:rPr lang="fr-CH" sz="2000" dirty="0"/>
              <a:t> start at an exact time</a:t>
            </a:r>
            <a:endParaRPr dirty="0"/>
          </a:p>
          <a:p>
            <a:pPr marL="363538" lvl="0" indent="-363538" algn="l" rtl="0">
              <a:lnSpc>
                <a:spcPct val="100000"/>
              </a:lnSpc>
              <a:spcBef>
                <a:spcPts val="1500"/>
              </a:spcBef>
              <a:spcAft>
                <a:spcPts val="0"/>
              </a:spcAft>
              <a:buClr>
                <a:srgbClr val="000000"/>
              </a:buClr>
              <a:buSzPts val="2000"/>
              <a:buChar char="-"/>
            </a:pPr>
            <a:r>
              <a:rPr lang="fr-CH" sz="2000" dirty="0" err="1"/>
              <a:t>Please</a:t>
            </a:r>
            <a:r>
              <a:rPr lang="fr-CH" sz="2000" dirty="0"/>
              <a:t> follow instructions </a:t>
            </a:r>
            <a:r>
              <a:rPr lang="fr-CH" sz="2000" dirty="0" err="1"/>
              <a:t>promptly</a:t>
            </a:r>
            <a:endParaRPr dirty="0"/>
          </a:p>
          <a:p>
            <a:pPr marL="363538" lvl="0" indent="-236538" algn="l" rtl="0">
              <a:lnSpc>
                <a:spcPct val="100000"/>
              </a:lnSpc>
              <a:spcBef>
                <a:spcPts val="1500"/>
              </a:spcBef>
              <a:spcAft>
                <a:spcPts val="0"/>
              </a:spcAft>
              <a:buClr>
                <a:srgbClr val="000000"/>
              </a:buClr>
              <a:buSzPts val="2000"/>
              <a:buNone/>
            </a:pPr>
            <a:endParaRPr dirty="0"/>
          </a:p>
          <a:p>
            <a:pPr marL="0" lvl="0" indent="0" algn="l" rtl="0">
              <a:lnSpc>
                <a:spcPct val="120000"/>
              </a:lnSpc>
              <a:spcBef>
                <a:spcPts val="600"/>
              </a:spcBef>
              <a:spcAft>
                <a:spcPts val="0"/>
              </a:spcAft>
              <a:buClr>
                <a:srgbClr val="000000"/>
              </a:buClr>
              <a:buSzPts val="2400"/>
              <a:buNone/>
            </a:pPr>
            <a:r>
              <a:rPr lang="fr-CH" sz="2400" b="1" dirty="0"/>
              <a:t>New Water </a:t>
            </a:r>
            <a:r>
              <a:rPr lang="fr-CH" sz="2400" b="1" dirty="0" err="1"/>
              <a:t>temperature</a:t>
            </a:r>
            <a:r>
              <a:rPr lang="fr-CH" sz="2400" b="1" dirty="0"/>
              <a:t> </a:t>
            </a:r>
            <a:r>
              <a:rPr lang="fr-CH" sz="2400" b="1" dirty="0" err="1"/>
              <a:t>limit</a:t>
            </a:r>
            <a:r>
              <a:rPr lang="fr-CH" sz="2400" b="1" dirty="0"/>
              <a:t> for </a:t>
            </a:r>
            <a:r>
              <a:rPr lang="fr-CH" sz="2400" b="1" dirty="0" err="1"/>
              <a:t>wetsuit</a:t>
            </a:r>
            <a:r>
              <a:rPr lang="fr-CH" sz="2400" b="1" dirty="0"/>
              <a:t> use:</a:t>
            </a:r>
            <a:endParaRPr dirty="0"/>
          </a:p>
          <a:p>
            <a:pPr marL="363538" lvl="0" indent="-363538" algn="l" rtl="0">
              <a:lnSpc>
                <a:spcPct val="100000"/>
              </a:lnSpc>
              <a:spcBef>
                <a:spcPts val="1500"/>
              </a:spcBef>
              <a:spcAft>
                <a:spcPts val="0"/>
              </a:spcAft>
              <a:buClr>
                <a:srgbClr val="000000"/>
              </a:buClr>
              <a:buSzPts val="2000"/>
              <a:buChar char="-"/>
            </a:pPr>
            <a:r>
              <a:rPr lang="fr-CH" sz="2000" dirty="0"/>
              <a:t>24.6º</a:t>
            </a:r>
            <a:endParaRPr dirty="0"/>
          </a:p>
          <a:p>
            <a:pPr marL="363538" lvl="0" indent="-363538" algn="l" rtl="0">
              <a:lnSpc>
                <a:spcPct val="100000"/>
              </a:lnSpc>
              <a:spcBef>
                <a:spcPts val="1500"/>
              </a:spcBef>
              <a:spcAft>
                <a:spcPts val="0"/>
              </a:spcAft>
              <a:buClr>
                <a:srgbClr val="000000"/>
              </a:buClr>
              <a:buSzPts val="2000"/>
              <a:buChar char="-"/>
            </a:pPr>
            <a:r>
              <a:rPr lang="fr-CH" sz="2000" dirty="0"/>
              <a:t>PTWC </a:t>
            </a:r>
            <a:r>
              <a:rPr lang="fr-CH" sz="2000" dirty="0" err="1"/>
              <a:t>wetsuit</a:t>
            </a:r>
            <a:r>
              <a:rPr lang="fr-CH" sz="2000" dirty="0"/>
              <a:t> </a:t>
            </a:r>
            <a:r>
              <a:rPr lang="fr-CH" sz="2000" dirty="0" err="1"/>
              <a:t>bottoms</a:t>
            </a:r>
            <a:r>
              <a:rPr lang="fr-CH" sz="2000" dirty="0"/>
              <a:t> </a:t>
            </a:r>
            <a:r>
              <a:rPr lang="fr-CH" sz="2000" dirty="0" err="1"/>
              <a:t>always</a:t>
            </a:r>
            <a:r>
              <a:rPr lang="fr-CH" sz="2000" dirty="0"/>
              <a:t> </a:t>
            </a:r>
            <a:r>
              <a:rPr lang="fr-CH" sz="2000" dirty="0" err="1"/>
              <a:t>allowed</a:t>
            </a:r>
            <a:r>
              <a:rPr lang="fr-CH" sz="2000" dirty="0"/>
              <a:t> if the </a:t>
            </a:r>
            <a:r>
              <a:rPr lang="fr-CH" sz="2000" dirty="0" err="1"/>
              <a:t>swim</a:t>
            </a:r>
            <a:r>
              <a:rPr lang="fr-CH" sz="2000" dirty="0"/>
              <a:t> </a:t>
            </a:r>
            <a:r>
              <a:rPr lang="fr-CH" sz="2000" dirty="0" err="1"/>
              <a:t>takes</a:t>
            </a:r>
            <a:r>
              <a:rPr lang="fr-CH" sz="2000" dirty="0"/>
              <a:t> place</a:t>
            </a:r>
            <a:endParaRPr dirty="0"/>
          </a:p>
        </p:txBody>
      </p:sp>
      <p:sp>
        <p:nvSpPr>
          <p:cNvPr id="292" name="Google Shape;292;p2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23</a:t>
            </a:fld>
            <a:endParaRPr/>
          </a:p>
        </p:txBody>
      </p:sp>
      <p:sp>
        <p:nvSpPr>
          <p:cNvPr id="293" name="Google Shape;293;p2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Pre-start to start area</a:t>
            </a:r>
            <a:endParaRPr/>
          </a:p>
        </p:txBody>
      </p:sp>
      <p:sp>
        <p:nvSpPr>
          <p:cNvPr id="299" name="Google Shape;299;p23"/>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00" name="Google Shape;300;p2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24</a:t>
            </a:fld>
            <a:endParaRPr/>
          </a:p>
        </p:txBody>
      </p:sp>
      <p:sp>
        <p:nvSpPr>
          <p:cNvPr id="301" name="Google Shape;301;p2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02" name="Google Shape;302;p23"/>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Trebuchet MS"/>
              <a:buNone/>
            </a:pPr>
            <a:r>
              <a:rPr lang="fr-CH" sz="1400" b="0" i="0" u="none" strike="noStrike" cap="none">
                <a:solidFill>
                  <a:srgbClr val="000000"/>
                </a:solidFill>
                <a:latin typeface="Trebuchet MS"/>
                <a:ea typeface="Trebuchet MS"/>
                <a:cs typeface="Trebuchet MS"/>
                <a:sym typeface="Trebuchet MS"/>
              </a:rPr>
              <a:t>{Insert map indicating: athletes lounge, line up area, start area}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Para triathlon – Warm-up</a:t>
            </a:r>
            <a:endParaRPr/>
          </a:p>
        </p:txBody>
      </p:sp>
      <p:sp>
        <p:nvSpPr>
          <p:cNvPr id="308" name="Google Shape;308;p24"/>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09" name="Google Shape;309;p2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25</a:t>
            </a:fld>
            <a:endParaRPr/>
          </a:p>
        </p:txBody>
      </p:sp>
      <p:sp>
        <p:nvSpPr>
          <p:cNvPr id="310" name="Google Shape;310;p2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11" name="Google Shape;311;p24"/>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Trebuchet MS"/>
              <a:buNone/>
            </a:pPr>
            <a:r>
              <a:rPr lang="fr-CH" sz="1400" b="0" i="0" u="none" strike="noStrike" cap="none">
                <a:solidFill>
                  <a:srgbClr val="000000"/>
                </a:solidFill>
                <a:latin typeface="Trebuchet MS"/>
                <a:ea typeface="Trebuchet MS"/>
                <a:cs typeface="Trebuchet MS"/>
                <a:sym typeface="Trebuchet MS"/>
              </a:rPr>
              <a:t>{Insert map indicating: warm up area}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Start Procedures</a:t>
            </a:r>
            <a:endParaRPr/>
          </a:p>
        </p:txBody>
      </p:sp>
      <p:sp>
        <p:nvSpPr>
          <p:cNvPr id="317" name="Google Shape;317;p25"/>
          <p:cNvSpPr txBox="1">
            <a:spLocks noGrp="1"/>
          </p:cNvSpPr>
          <p:nvPr>
            <p:ph type="body" idx="1"/>
          </p:nvPr>
        </p:nvSpPr>
        <p:spPr>
          <a:xfrm>
            <a:off x="656963" y="1985554"/>
            <a:ext cx="10869109" cy="334399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Athlete in position in the water</a:t>
            </a:r>
            <a:endParaRPr b="1">
              <a:latin typeface="Arial"/>
              <a:ea typeface="Arial"/>
              <a:cs typeface="Arial"/>
              <a:sym typeface="Arial"/>
            </a:endParaRPr>
          </a:p>
          <a:p>
            <a:pPr marL="363538" lvl="0" indent="-363538" algn="l" rtl="0">
              <a:lnSpc>
                <a:spcPct val="100000"/>
              </a:lnSpc>
              <a:spcBef>
                <a:spcPts val="1500"/>
              </a:spcBef>
              <a:spcAft>
                <a:spcPts val="0"/>
              </a:spcAft>
              <a:buClr>
                <a:srgbClr val="000000"/>
              </a:buClr>
              <a:buSzPts val="2000"/>
              <a:buChar char="-"/>
            </a:pPr>
            <a:r>
              <a:rPr lang="fr-CH"/>
              <a:t>Deep water start between the two starting buoys</a:t>
            </a:r>
            <a:endParaRPr/>
          </a:p>
          <a:p>
            <a:pPr marL="363538" lvl="0" indent="-363538" algn="l" rtl="0">
              <a:lnSpc>
                <a:spcPct val="100000"/>
              </a:lnSpc>
              <a:spcBef>
                <a:spcPts val="1500"/>
              </a:spcBef>
              <a:spcAft>
                <a:spcPts val="0"/>
              </a:spcAft>
              <a:buClr>
                <a:srgbClr val="000000"/>
              </a:buClr>
              <a:buSzPts val="2000"/>
              <a:buChar char="-"/>
            </a:pPr>
            <a:r>
              <a:rPr lang="fr-CH" sz="2000"/>
              <a:t>The start can be given any time after the Head Referee announces </a:t>
            </a:r>
            <a:br>
              <a:rPr lang="fr-CH" sz="2000"/>
            </a:br>
            <a:r>
              <a:rPr lang="fr-CH" sz="2000"/>
              <a:t>”On your mark”</a:t>
            </a:r>
            <a:endParaRPr/>
          </a:p>
          <a:p>
            <a:pPr marL="363538" lvl="0" indent="-363538" algn="l" rtl="0">
              <a:lnSpc>
                <a:spcPct val="100000"/>
              </a:lnSpc>
              <a:spcBef>
                <a:spcPts val="1500"/>
              </a:spcBef>
              <a:spcAft>
                <a:spcPts val="0"/>
              </a:spcAft>
              <a:buClr>
                <a:srgbClr val="000000"/>
              </a:buClr>
              <a:buSzPts val="2000"/>
              <a:buChar char="-"/>
            </a:pPr>
            <a:r>
              <a:rPr lang="fr-CH" sz="2000"/>
              <a:t>Electronic horn blast / Air horn blast </a:t>
            </a:r>
            <a:r>
              <a:rPr lang="fr-CH" sz="2000">
                <a:solidFill>
                  <a:schemeClr val="accent2"/>
                </a:solidFill>
              </a:rPr>
              <a:t>{choose the correct}</a:t>
            </a:r>
            <a:endParaRPr/>
          </a:p>
          <a:p>
            <a:pPr marL="363538" lvl="0" indent="-363538" algn="l" rtl="0">
              <a:lnSpc>
                <a:spcPct val="100000"/>
              </a:lnSpc>
              <a:spcBef>
                <a:spcPts val="1500"/>
              </a:spcBef>
              <a:spcAft>
                <a:spcPts val="0"/>
              </a:spcAft>
              <a:buClr>
                <a:srgbClr val="000000"/>
              </a:buClr>
              <a:buSzPts val="2000"/>
              <a:buChar char="-"/>
            </a:pPr>
            <a:r>
              <a:rPr lang="fr-CH" sz="2000"/>
              <a:t>The race starts</a:t>
            </a:r>
            <a:endParaRPr/>
          </a:p>
          <a:p>
            <a:pPr marL="0" lvl="0" indent="0" algn="l" rtl="0">
              <a:lnSpc>
                <a:spcPct val="100000"/>
              </a:lnSpc>
              <a:spcBef>
                <a:spcPts val="1500"/>
              </a:spcBef>
              <a:spcAft>
                <a:spcPts val="0"/>
              </a:spcAft>
              <a:buClr>
                <a:schemeClr val="dk1"/>
              </a:buClr>
              <a:buSzPts val="2000"/>
              <a:buNone/>
            </a:pPr>
            <a:r>
              <a:rPr lang="fr-CH" sz="2000">
                <a:solidFill>
                  <a:schemeClr val="dk1"/>
                </a:solidFill>
              </a:rPr>
              <a:t>	Athletes not moving forward at the start will receive a time penalty in TA1.</a:t>
            </a:r>
            <a:endParaRPr/>
          </a:p>
        </p:txBody>
      </p:sp>
      <p:sp>
        <p:nvSpPr>
          <p:cNvPr id="318" name="Google Shape;318;p2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26</a:t>
            </a:fld>
            <a:endParaRPr/>
          </a:p>
        </p:txBody>
      </p:sp>
      <p:sp>
        <p:nvSpPr>
          <p:cNvPr id="319" name="Google Shape;319;p2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False-start Procedures</a:t>
            </a:r>
            <a:endParaRPr/>
          </a:p>
        </p:txBody>
      </p:sp>
      <p:sp>
        <p:nvSpPr>
          <p:cNvPr id="325" name="Google Shape;325;p26"/>
          <p:cNvSpPr txBox="1">
            <a:spLocks noGrp="1"/>
          </p:cNvSpPr>
          <p:nvPr>
            <p:ph type="body" idx="1"/>
          </p:nvPr>
        </p:nvSpPr>
        <p:spPr>
          <a:xfrm>
            <a:off x="656963" y="1985554"/>
            <a:ext cx="10869109" cy="392876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False-start (many athletes)</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fr-CH" sz="2000"/>
              <a:t>Several horn blasts</a:t>
            </a:r>
            <a:endParaRPr/>
          </a:p>
          <a:p>
            <a:pPr marL="363538" lvl="0" indent="-363538" algn="l" rtl="0">
              <a:lnSpc>
                <a:spcPct val="100000"/>
              </a:lnSpc>
              <a:spcBef>
                <a:spcPts val="900"/>
              </a:spcBef>
              <a:spcAft>
                <a:spcPts val="0"/>
              </a:spcAft>
              <a:buClr>
                <a:srgbClr val="000000"/>
              </a:buClr>
              <a:buSzPts val="2000"/>
              <a:buChar char="-"/>
            </a:pPr>
            <a:r>
              <a:rPr lang="fr-CH" sz="2000"/>
              <a:t>Kayaks move in front of you</a:t>
            </a:r>
            <a:endParaRPr/>
          </a:p>
          <a:p>
            <a:pPr marL="363538" lvl="0" indent="-363538" algn="l" rtl="0">
              <a:lnSpc>
                <a:spcPct val="100000"/>
              </a:lnSpc>
              <a:spcBef>
                <a:spcPts val="900"/>
              </a:spcBef>
              <a:spcAft>
                <a:spcPts val="0"/>
              </a:spcAft>
              <a:buClr>
                <a:srgbClr val="000000"/>
              </a:buClr>
              <a:buSzPts val="2000"/>
              <a:buChar char="-"/>
            </a:pPr>
            <a:r>
              <a:rPr lang="fr-CH" sz="2000"/>
              <a:t>Everyone goes back to her/his original start spot</a:t>
            </a:r>
            <a:endParaRPr/>
          </a:p>
          <a:p>
            <a:pPr marL="0" lvl="0" indent="0" algn="l" rtl="0">
              <a:lnSpc>
                <a:spcPct val="100000"/>
              </a:lnSpc>
              <a:spcBef>
                <a:spcPts val="900"/>
              </a:spcBef>
              <a:spcAft>
                <a:spcPts val="0"/>
              </a:spcAft>
              <a:buClr>
                <a:srgbClr val="000000"/>
              </a:buClr>
              <a:buSzPts val="2000"/>
              <a:buNone/>
            </a:pPr>
            <a:endParaRPr b="1"/>
          </a:p>
          <a:p>
            <a:pPr marL="0" lvl="0" indent="0" algn="l" rtl="0">
              <a:lnSpc>
                <a:spcPct val="100000"/>
              </a:lnSpc>
              <a:spcBef>
                <a:spcPts val="900"/>
              </a:spcBef>
              <a:spcAft>
                <a:spcPts val="0"/>
              </a:spcAft>
              <a:buClr>
                <a:srgbClr val="000000"/>
              </a:buClr>
              <a:buSzPts val="2000"/>
              <a:buNone/>
            </a:pPr>
            <a:r>
              <a:rPr lang="fr-CH" b="1"/>
              <a:t>Valid start with early starters</a:t>
            </a:r>
            <a:endParaRPr/>
          </a:p>
          <a:p>
            <a:pPr marL="363538" lvl="0" indent="-363538" algn="l" rtl="0">
              <a:lnSpc>
                <a:spcPct val="100000"/>
              </a:lnSpc>
              <a:spcBef>
                <a:spcPts val="900"/>
              </a:spcBef>
              <a:spcAft>
                <a:spcPts val="0"/>
              </a:spcAft>
              <a:buClr>
                <a:srgbClr val="000000"/>
              </a:buClr>
              <a:buSzPts val="2000"/>
              <a:buChar char="-"/>
            </a:pPr>
            <a:r>
              <a:rPr lang="fr-CH" sz="2000"/>
              <a:t>If a few athletes start before the horn and everyone else starts with the horn, </a:t>
            </a:r>
            <a:r>
              <a:rPr lang="fr-CH" sz="2000">
                <a:solidFill>
                  <a:schemeClr val="dk1"/>
                </a:solidFill>
              </a:rPr>
              <a:t>the false starter(s) will receive a 10 seconds penalty in TA1.  </a:t>
            </a:r>
            <a:endParaRPr/>
          </a:p>
          <a:p>
            <a:pPr marL="363538" lvl="0" indent="-363538" algn="l" rtl="0">
              <a:lnSpc>
                <a:spcPct val="100000"/>
              </a:lnSpc>
              <a:spcBef>
                <a:spcPts val="900"/>
              </a:spcBef>
              <a:spcAft>
                <a:spcPts val="0"/>
              </a:spcAft>
              <a:buClr>
                <a:schemeClr val="dk1"/>
              </a:buClr>
              <a:buSzPts val="2000"/>
              <a:buChar char="-"/>
            </a:pPr>
            <a:r>
              <a:rPr lang="fr-CH" sz="2000">
                <a:solidFill>
                  <a:schemeClr val="dk1"/>
                </a:solidFill>
              </a:rPr>
              <a:t>During the time penalty, the athlete CANNOT touch any equipment.</a:t>
            </a:r>
            <a:endParaRPr/>
          </a:p>
        </p:txBody>
      </p:sp>
      <p:sp>
        <p:nvSpPr>
          <p:cNvPr id="326" name="Google Shape;326;p2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27</a:t>
            </a:fld>
            <a:endParaRPr/>
          </a:p>
        </p:txBody>
      </p:sp>
      <p:sp>
        <p:nvSpPr>
          <p:cNvPr id="327" name="Google Shape;327;p2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course</a:t>
            </a:r>
            <a:endParaRPr/>
          </a:p>
        </p:txBody>
      </p:sp>
      <p:sp>
        <p:nvSpPr>
          <p:cNvPr id="333" name="Google Shape;333;p27"/>
          <p:cNvSpPr txBox="1">
            <a:spLocks noGrp="1"/>
          </p:cNvSpPr>
          <p:nvPr>
            <p:ph type="body" idx="1"/>
          </p:nvPr>
        </p:nvSpPr>
        <p:spPr>
          <a:xfrm>
            <a:off x="656963" y="1985554"/>
            <a:ext cx="10869000" cy="21858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b="1"/>
              <a:t>Swim</a:t>
            </a:r>
            <a:r>
              <a:rPr lang="fr-CH"/>
              <a:t>		&lt;number&gt; lap(s) of &lt;length of one lap&gt;m</a:t>
            </a:r>
            <a:endParaRPr/>
          </a:p>
          <a:p>
            <a:pPr marL="0" lvl="0" indent="0" algn="l" rtl="0">
              <a:lnSpc>
                <a:spcPct val="120000"/>
              </a:lnSpc>
              <a:spcBef>
                <a:spcPts val="600"/>
              </a:spcBef>
              <a:spcAft>
                <a:spcPts val="0"/>
              </a:spcAft>
              <a:buClr>
                <a:srgbClr val="000000"/>
              </a:buClr>
              <a:buSzPts val="2000"/>
              <a:buFont typeface="Arial"/>
              <a:buNone/>
            </a:pPr>
            <a:endParaRPr/>
          </a:p>
          <a:p>
            <a:pPr marL="0" lvl="0" indent="0" algn="l" rtl="0">
              <a:lnSpc>
                <a:spcPct val="120000"/>
              </a:lnSpc>
              <a:spcBef>
                <a:spcPts val="600"/>
              </a:spcBef>
              <a:spcAft>
                <a:spcPts val="0"/>
              </a:spcAft>
              <a:buClr>
                <a:srgbClr val="000000"/>
              </a:buClr>
              <a:buSzPts val="2000"/>
              <a:buFont typeface="Arial"/>
              <a:buNone/>
            </a:pPr>
            <a:r>
              <a:rPr lang="fr-CH" b="1"/>
              <a:t>Bike</a:t>
            </a:r>
            <a:r>
              <a:rPr lang="fr-CH"/>
              <a:t>		&lt;number&gt; laps of &lt;length of one lap&gt;km</a:t>
            </a:r>
            <a:endParaRPr/>
          </a:p>
          <a:p>
            <a:pPr marL="0" lvl="0" indent="0" algn="l" rtl="0">
              <a:lnSpc>
                <a:spcPct val="120000"/>
              </a:lnSpc>
              <a:spcBef>
                <a:spcPts val="600"/>
              </a:spcBef>
              <a:spcAft>
                <a:spcPts val="0"/>
              </a:spcAft>
              <a:buClr>
                <a:srgbClr val="000000"/>
              </a:buClr>
              <a:buSzPts val="2000"/>
              <a:buFont typeface="Arial"/>
              <a:buNone/>
            </a:pPr>
            <a:endParaRPr/>
          </a:p>
          <a:p>
            <a:pPr marL="0" lvl="0" indent="0" algn="l" rtl="0">
              <a:lnSpc>
                <a:spcPct val="120000"/>
              </a:lnSpc>
              <a:spcBef>
                <a:spcPts val="600"/>
              </a:spcBef>
              <a:spcAft>
                <a:spcPts val="0"/>
              </a:spcAft>
              <a:buClr>
                <a:srgbClr val="000000"/>
              </a:buClr>
              <a:buSzPts val="2000"/>
              <a:buFont typeface="Arial"/>
              <a:buNone/>
            </a:pPr>
            <a:r>
              <a:rPr lang="fr-CH" b="1"/>
              <a:t>Run		</a:t>
            </a:r>
            <a:r>
              <a:rPr lang="fr-CH"/>
              <a:t>&lt;number&gt; laps of &lt;length of one lap&gt;km</a:t>
            </a:r>
            <a:endParaRPr/>
          </a:p>
        </p:txBody>
      </p:sp>
      <p:sp>
        <p:nvSpPr>
          <p:cNvPr id="334" name="Google Shape;334;p2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course</a:t>
            </a:r>
            <a:endParaRPr/>
          </a:p>
        </p:txBody>
      </p:sp>
      <p:sp>
        <p:nvSpPr>
          <p:cNvPr id="340" name="Google Shape;340;p2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29</a:t>
            </a:fld>
            <a:endParaRPr/>
          </a:p>
        </p:txBody>
      </p:sp>
      <p:sp>
        <p:nvSpPr>
          <p:cNvPr id="341" name="Google Shape;341;p28"/>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a:p>
        </p:txBody>
      </p:sp>
      <p:sp>
        <p:nvSpPr>
          <p:cNvPr id="342" name="Google Shape;342;p28"/>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212121"/>
                </a:solidFill>
                <a:latin typeface="Trebuchet MS"/>
                <a:ea typeface="Trebuchet MS"/>
                <a:cs typeface="Trebuchet MS"/>
                <a:sym typeface="Trebuchet MS"/>
              </a:rPr>
              <a:t>&lt;Insert TV Show Animation/map, if applicable&gt;</a:t>
            </a:r>
            <a:endParaRPr>
              <a:solidFill>
                <a:srgbClr val="212121"/>
              </a:solidFill>
            </a:endParaRPr>
          </a:p>
        </p:txBody>
      </p:sp>
      <p:sp>
        <p:nvSpPr>
          <p:cNvPr id="343" name="Google Shape;343;p2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body" idx="1"/>
          </p:nvPr>
        </p:nvSpPr>
        <p:spPr>
          <a:xfrm>
            <a:off x="648000" y="1145796"/>
            <a:ext cx="6419262" cy="419871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600"/>
              </a:spcBef>
              <a:spcAft>
                <a:spcPts val="0"/>
              </a:spcAft>
              <a:buSzPts val="3800"/>
              <a:buNone/>
            </a:pPr>
            <a:r>
              <a:rPr lang="fr-CH"/>
              <a:t>Welcome and Introductions</a:t>
            </a:r>
            <a:endParaRPr/>
          </a:p>
          <a:p>
            <a:pPr marL="0" lvl="0" indent="0" algn="l" rtl="0">
              <a:lnSpc>
                <a:spcPct val="120000"/>
              </a:lnSpc>
              <a:spcBef>
                <a:spcPts val="600"/>
              </a:spcBef>
              <a:spcAft>
                <a:spcPts val="0"/>
              </a:spcAft>
              <a:buSzPts val="3800"/>
              <a:buNone/>
            </a:pPr>
            <a:r>
              <a:rPr lang="fr-CH"/>
              <a:t>Competition Jury</a:t>
            </a:r>
            <a:endParaRPr/>
          </a:p>
          <a:p>
            <a:pPr marL="0" lvl="0" indent="0" algn="l" rtl="0">
              <a:lnSpc>
                <a:spcPct val="120000"/>
              </a:lnSpc>
              <a:spcBef>
                <a:spcPts val="600"/>
              </a:spcBef>
              <a:spcAft>
                <a:spcPts val="0"/>
              </a:spcAft>
              <a:buSzPts val="3800"/>
              <a:buNone/>
            </a:pPr>
            <a:r>
              <a:rPr lang="fr-CH"/>
              <a:t>Schedules and Timetables</a:t>
            </a:r>
            <a:endParaRPr/>
          </a:p>
          <a:p>
            <a:pPr marL="0" lvl="0" indent="0" algn="l" rtl="0">
              <a:lnSpc>
                <a:spcPct val="120000"/>
              </a:lnSpc>
              <a:spcBef>
                <a:spcPts val="600"/>
              </a:spcBef>
              <a:spcAft>
                <a:spcPts val="0"/>
              </a:spcAft>
              <a:buSzPts val="3800"/>
              <a:buNone/>
            </a:pPr>
            <a:r>
              <a:rPr lang="fr-CH"/>
              <a:t>Check-in and Procedures</a:t>
            </a:r>
            <a:endParaRPr/>
          </a:p>
          <a:p>
            <a:pPr marL="0" lvl="0" indent="0" algn="l" rtl="0">
              <a:lnSpc>
                <a:spcPct val="120000"/>
              </a:lnSpc>
              <a:spcBef>
                <a:spcPts val="600"/>
              </a:spcBef>
              <a:spcAft>
                <a:spcPts val="0"/>
              </a:spcAft>
              <a:buSzPts val="3800"/>
              <a:buNone/>
            </a:pPr>
            <a:r>
              <a:rPr lang="fr-CH"/>
              <a:t>The Course</a:t>
            </a:r>
            <a:endParaRPr/>
          </a:p>
          <a:p>
            <a:pPr marL="0" lvl="0" indent="0" algn="l" rtl="0">
              <a:lnSpc>
                <a:spcPct val="120000"/>
              </a:lnSpc>
              <a:spcBef>
                <a:spcPts val="600"/>
              </a:spcBef>
              <a:spcAft>
                <a:spcPts val="0"/>
              </a:spcAft>
              <a:buSzPts val="3800"/>
              <a:buNone/>
            </a:pPr>
            <a:r>
              <a:rPr lang="fr-CH"/>
              <a:t>Post-Race Procedures</a:t>
            </a:r>
            <a:endParaRPr/>
          </a:p>
          <a:p>
            <a:pPr marL="0" lvl="0" indent="0" algn="l" rtl="0">
              <a:lnSpc>
                <a:spcPct val="120000"/>
              </a:lnSpc>
              <a:spcBef>
                <a:spcPts val="600"/>
              </a:spcBef>
              <a:spcAft>
                <a:spcPts val="0"/>
              </a:spcAft>
              <a:buSzPts val="3800"/>
              <a:buNone/>
            </a:pPr>
            <a:r>
              <a:rPr lang="fr-CH"/>
              <a:t>Water Quality Test Results</a:t>
            </a:r>
            <a:endParaRPr/>
          </a:p>
          <a:p>
            <a:pPr marL="0" lvl="0" indent="0" algn="l" rtl="0">
              <a:lnSpc>
                <a:spcPct val="120000"/>
              </a:lnSpc>
              <a:spcBef>
                <a:spcPts val="600"/>
              </a:spcBef>
              <a:spcAft>
                <a:spcPts val="0"/>
              </a:spcAft>
              <a:buSzPts val="3800"/>
              <a:buNone/>
            </a:pPr>
            <a:r>
              <a:rPr lang="fr-CH"/>
              <a:t>Weather forecast</a:t>
            </a:r>
            <a:endParaRPr/>
          </a:p>
          <a:p>
            <a:pPr marL="0" marR="0" lvl="0" indent="0" algn="l" rtl="0">
              <a:lnSpc>
                <a:spcPct val="100000"/>
              </a:lnSpc>
              <a:spcBef>
                <a:spcPts val="760"/>
              </a:spcBef>
              <a:spcAft>
                <a:spcPts val="0"/>
              </a:spcAft>
              <a:buClr>
                <a:schemeClr val="lt1"/>
              </a:buClr>
              <a:buSzPts val="3800"/>
              <a:buFont typeface="Arial"/>
              <a:buNone/>
            </a:pPr>
            <a:endParaRPr/>
          </a:p>
        </p:txBody>
      </p:sp>
      <p:sp>
        <p:nvSpPr>
          <p:cNvPr id="137" name="Google Shape;137;p3"/>
          <p:cNvSpPr txBox="1">
            <a:spLocks noGrp="1"/>
          </p:cNvSpPr>
          <p:nvPr>
            <p:ph type="body" idx="2"/>
          </p:nvPr>
        </p:nvSpPr>
        <p:spPr>
          <a:xfrm>
            <a:off x="648000" y="427651"/>
            <a:ext cx="6419262" cy="7181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fr-CH"/>
              <a:t>Agenda</a:t>
            </a:r>
            <a:endParaRPr/>
          </a:p>
        </p:txBody>
      </p:sp>
      <p:sp>
        <p:nvSpPr>
          <p:cNvPr id="138" name="Google Shape;138;p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Swim course</a:t>
            </a:r>
            <a:endParaRPr sz="2400">
              <a:solidFill>
                <a:schemeClr val="accent2"/>
              </a:solidFill>
              <a:latin typeface="Arial"/>
              <a:ea typeface="Arial"/>
              <a:cs typeface="Arial"/>
              <a:sym typeface="Arial"/>
            </a:endParaRPr>
          </a:p>
        </p:txBody>
      </p:sp>
      <p:sp>
        <p:nvSpPr>
          <p:cNvPr id="290" name="Google Shape;290;p24"/>
          <p:cNvSpPr txBox="1">
            <a:spLocks noGrp="1"/>
          </p:cNvSpPr>
          <p:nvPr>
            <p:ph type="body" idx="1"/>
          </p:nvPr>
        </p:nvSpPr>
        <p:spPr>
          <a:xfrm>
            <a:off x="656963" y="1985554"/>
            <a:ext cx="10869000" cy="374713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dirty="0"/>
              <a:t>On </a:t>
            </a:r>
            <a:r>
              <a:rPr lang="en-US" sz="2000" dirty="0">
                <a:solidFill>
                  <a:schemeClr val="accent2"/>
                </a:solidFill>
              </a:rPr>
              <a:t>{date} </a:t>
            </a:r>
            <a:r>
              <a:rPr lang="en-US" sz="2000" dirty="0"/>
              <a:t>at </a:t>
            </a:r>
            <a:r>
              <a:rPr lang="en-US" sz="2000" dirty="0">
                <a:solidFill>
                  <a:schemeClr val="accent2"/>
                </a:solidFill>
              </a:rPr>
              <a:t>{</a:t>
            </a:r>
            <a:r>
              <a:rPr lang="en-US" sz="2000" dirty="0" err="1">
                <a:solidFill>
                  <a:schemeClr val="accent2"/>
                </a:solidFill>
              </a:rPr>
              <a:t>hh:mm</a:t>
            </a:r>
            <a:r>
              <a:rPr lang="en-US" sz="2000" dirty="0">
                <a:solidFill>
                  <a:schemeClr val="accent2"/>
                </a:solidFill>
              </a:rPr>
              <a:t>}</a:t>
            </a:r>
            <a:r>
              <a:rPr lang="en-US" sz="2000" dirty="0"/>
              <a:t>: 	Water: 	&lt;water temperature&gt; °C</a:t>
            </a:r>
            <a:endParaRPr dirty="0"/>
          </a:p>
          <a:p>
            <a:pPr marL="0" lvl="0" indent="0" algn="l" rtl="0">
              <a:lnSpc>
                <a:spcPct val="100000"/>
              </a:lnSpc>
              <a:spcBef>
                <a:spcPts val="900"/>
              </a:spcBef>
              <a:spcAft>
                <a:spcPts val="0"/>
              </a:spcAft>
              <a:buClr>
                <a:srgbClr val="000000"/>
              </a:buClr>
              <a:buSzPts val="2000"/>
              <a:buNone/>
            </a:pPr>
            <a:r>
              <a:rPr lang="en-US" sz="2000" dirty="0"/>
              <a:t>				Air:	&lt;air temperature&gt; °C</a:t>
            </a:r>
          </a:p>
          <a:p>
            <a:pPr marL="0" indent="0">
              <a:lnSpc>
                <a:spcPct val="100000"/>
              </a:lnSpc>
              <a:spcBef>
                <a:spcPts val="900"/>
              </a:spcBef>
              <a:buSzPts val="2000"/>
              <a:buNone/>
            </a:pPr>
            <a:r>
              <a:rPr lang="en-US" sz="2000" dirty="0"/>
              <a:t>				WBGT:	&lt;reading&gt; °C</a:t>
            </a:r>
            <a:endParaRPr sz="2000" dirty="0"/>
          </a:p>
          <a:p>
            <a:pPr marL="363538" lvl="0" indent="-363538" algn="l" rtl="0">
              <a:lnSpc>
                <a:spcPct val="100000"/>
              </a:lnSpc>
              <a:spcBef>
                <a:spcPts val="900"/>
              </a:spcBef>
              <a:spcAft>
                <a:spcPts val="0"/>
              </a:spcAft>
              <a:buClr>
                <a:srgbClr val="000000"/>
              </a:buClr>
              <a:buSzPts val="2000"/>
              <a:buChar char="-"/>
            </a:pPr>
            <a:r>
              <a:rPr lang="en-US" sz="2000" dirty="0"/>
              <a:t>Wetsuit allowed / Wetsuit not allowed </a:t>
            </a:r>
            <a:r>
              <a:rPr lang="en-US" sz="2000" dirty="0">
                <a:solidFill>
                  <a:schemeClr val="accent2"/>
                </a:solidFill>
              </a:rPr>
              <a:t>{choose the correct or mention decision taken 1h before the race}</a:t>
            </a:r>
            <a:endParaRPr dirty="0">
              <a:solidFill>
                <a:schemeClr val="accent2"/>
              </a:solidFill>
            </a:endParaRPr>
          </a:p>
          <a:p>
            <a:pPr marL="363538" lvl="0" indent="-363538" algn="l" rtl="0">
              <a:lnSpc>
                <a:spcPct val="100000"/>
              </a:lnSpc>
              <a:spcBef>
                <a:spcPts val="900"/>
              </a:spcBef>
              <a:spcAft>
                <a:spcPts val="0"/>
              </a:spcAft>
              <a:buClr>
                <a:srgbClr val="000000"/>
              </a:buClr>
              <a:buSzPts val="2000"/>
              <a:buChar char="-"/>
            </a:pPr>
            <a:r>
              <a:rPr lang="en-US" sz="2000" dirty="0"/>
              <a:t>&lt;number of laps&gt; laps (total distance of &lt;total length of the swim in meter&gt;m)</a:t>
            </a:r>
            <a:endParaRPr dirty="0"/>
          </a:p>
          <a:p>
            <a:pPr marL="363538" lvl="0" indent="-363538" algn="l" rtl="0">
              <a:lnSpc>
                <a:spcPct val="100000"/>
              </a:lnSpc>
              <a:spcBef>
                <a:spcPts val="900"/>
              </a:spcBef>
              <a:spcAft>
                <a:spcPts val="0"/>
              </a:spcAft>
              <a:buClr>
                <a:srgbClr val="000000"/>
              </a:buClr>
              <a:buSzPts val="2000"/>
              <a:buChar char="-"/>
            </a:pPr>
            <a:r>
              <a:rPr lang="en-US" sz="2000" dirty="0"/>
              <a:t>Distance to the first turn buoy &lt;length in meter&gt;m</a:t>
            </a:r>
            <a:endParaRPr dirty="0"/>
          </a:p>
          <a:p>
            <a:pPr marL="363538" indent="-363538">
              <a:lnSpc>
                <a:spcPct val="100000"/>
              </a:lnSpc>
              <a:spcBef>
                <a:spcPts val="900"/>
              </a:spcBef>
            </a:pPr>
            <a:r>
              <a:rPr lang="en-US" sz="2000" strike="sngStrike" dirty="0"/>
              <a:t>Water exit with swim exit assistants</a:t>
            </a:r>
            <a:endParaRPr lang="en-US" strike="sngStrike" dirty="0"/>
          </a:p>
          <a:p>
            <a:pPr marL="363538" lvl="0" indent="-363538" algn="l" rtl="0">
              <a:lnSpc>
                <a:spcPct val="100000"/>
              </a:lnSpc>
              <a:spcBef>
                <a:spcPts val="900"/>
              </a:spcBef>
              <a:spcAft>
                <a:spcPts val="0"/>
              </a:spcAft>
              <a:buClr>
                <a:srgbClr val="000000"/>
              </a:buClr>
              <a:buSzPts val="2000"/>
              <a:buChar char="-"/>
            </a:pPr>
            <a:r>
              <a:rPr lang="en-US" sz="2000" dirty="0"/>
              <a:t>Take cap, goggles to transition into your box</a:t>
            </a:r>
            <a:endParaRPr dirty="0"/>
          </a:p>
        </p:txBody>
      </p:sp>
      <p:sp>
        <p:nvSpPr>
          <p:cNvPr id="291" name="Google Shape;291;p2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30</a:t>
            </a:fld>
            <a:endParaRPr/>
          </a:p>
        </p:txBody>
      </p:sp>
      <p:sp>
        <p:nvSpPr>
          <p:cNvPr id="292" name="Google Shape;292;p2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3" name="Picture 2" descr="A red and white sign&#10;&#10;Description automatically generated with low confidence">
            <a:extLst>
              <a:ext uri="{FF2B5EF4-FFF2-40B4-BE49-F238E27FC236}">
                <a16:creationId xmlns:a16="http://schemas.microsoft.com/office/drawing/2014/main" id="{70C57837-03A0-57E2-C2B8-5D7E818D0E79}"/>
              </a:ext>
            </a:extLst>
          </p:cNvPr>
          <p:cNvPicPr>
            <a:picLocks noChangeAspect="1"/>
          </p:cNvPicPr>
          <p:nvPr/>
        </p:nvPicPr>
        <p:blipFill>
          <a:blip r:embed="rId3"/>
          <a:stretch>
            <a:fillRect/>
          </a:stretch>
        </p:blipFill>
        <p:spPr>
          <a:xfrm rot="5400000">
            <a:off x="9432165" y="1742507"/>
            <a:ext cx="398298" cy="168211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2245A07-BCF4-D171-8544-3E7BD6D9BEAF}"/>
              </a:ext>
            </a:extLst>
          </p:cNvPr>
          <p:cNvPicPr>
            <a:picLocks noChangeAspect="1"/>
          </p:cNvPicPr>
          <p:nvPr/>
        </p:nvPicPr>
        <p:blipFill>
          <a:blip r:embed="rId4"/>
          <a:stretch>
            <a:fillRect/>
          </a:stretch>
        </p:blipFill>
        <p:spPr>
          <a:xfrm rot="5400000">
            <a:off x="9432165" y="2176944"/>
            <a:ext cx="398298" cy="1682112"/>
          </a:xfrm>
          <a:prstGeom prst="rect">
            <a:avLst/>
          </a:prstGeom>
        </p:spPr>
      </p:pic>
      <p:pic>
        <p:nvPicPr>
          <p:cNvPr id="5" name="Picture 4" descr="Icon&#10;&#10;Description automatically generated">
            <a:extLst>
              <a:ext uri="{FF2B5EF4-FFF2-40B4-BE49-F238E27FC236}">
                <a16:creationId xmlns:a16="http://schemas.microsoft.com/office/drawing/2014/main" id="{DC0B4145-770C-79EE-E412-7022E9009EBD}"/>
              </a:ext>
            </a:extLst>
          </p:cNvPr>
          <p:cNvPicPr>
            <a:picLocks noChangeAspect="1"/>
          </p:cNvPicPr>
          <p:nvPr/>
        </p:nvPicPr>
        <p:blipFill>
          <a:blip r:embed="rId5"/>
          <a:stretch>
            <a:fillRect/>
          </a:stretch>
        </p:blipFill>
        <p:spPr>
          <a:xfrm rot="5400000">
            <a:off x="9432165" y="1308070"/>
            <a:ext cx="398298" cy="1682112"/>
          </a:xfrm>
          <a:prstGeom prst="rect">
            <a:avLst/>
          </a:prstGeom>
        </p:spPr>
      </p:pic>
      <p:pic>
        <p:nvPicPr>
          <p:cNvPr id="6" name="Picture 5" descr="Icon&#10;&#10;Description automatically generated">
            <a:extLst>
              <a:ext uri="{FF2B5EF4-FFF2-40B4-BE49-F238E27FC236}">
                <a16:creationId xmlns:a16="http://schemas.microsoft.com/office/drawing/2014/main" id="{01984311-CF42-877B-5189-0FBFD7014346}"/>
              </a:ext>
            </a:extLst>
          </p:cNvPr>
          <p:cNvPicPr>
            <a:picLocks noChangeAspect="1"/>
          </p:cNvPicPr>
          <p:nvPr/>
        </p:nvPicPr>
        <p:blipFill>
          <a:blip r:embed="rId6"/>
          <a:stretch>
            <a:fillRect/>
          </a:stretch>
        </p:blipFill>
        <p:spPr>
          <a:xfrm rot="5400000">
            <a:off x="9432274" y="438182"/>
            <a:ext cx="398080" cy="1682112"/>
          </a:xfrm>
          <a:prstGeom prst="rect">
            <a:avLst/>
          </a:prstGeom>
        </p:spPr>
      </p:pic>
      <p:pic>
        <p:nvPicPr>
          <p:cNvPr id="7" name="Picture 6" descr="Icon&#10;&#10;Description automatically generated">
            <a:extLst>
              <a:ext uri="{FF2B5EF4-FFF2-40B4-BE49-F238E27FC236}">
                <a16:creationId xmlns:a16="http://schemas.microsoft.com/office/drawing/2014/main" id="{85452F1F-7B95-1E9E-0456-89464CE28EBD}"/>
              </a:ext>
            </a:extLst>
          </p:cNvPr>
          <p:cNvPicPr>
            <a:picLocks noChangeAspect="1"/>
          </p:cNvPicPr>
          <p:nvPr/>
        </p:nvPicPr>
        <p:blipFill>
          <a:blip r:embed="rId7"/>
          <a:stretch>
            <a:fillRect/>
          </a:stretch>
        </p:blipFill>
        <p:spPr>
          <a:xfrm rot="5400000">
            <a:off x="9432165" y="873071"/>
            <a:ext cx="398298" cy="1682112"/>
          </a:xfrm>
          <a:prstGeom prst="rect">
            <a:avLst/>
          </a:prstGeom>
        </p:spPr>
      </p:pic>
      <p:sp>
        <p:nvSpPr>
          <p:cNvPr id="8" name="TextBox 7">
            <a:extLst>
              <a:ext uri="{FF2B5EF4-FFF2-40B4-BE49-F238E27FC236}">
                <a16:creationId xmlns:a16="http://schemas.microsoft.com/office/drawing/2014/main" id="{CE9C103D-876F-1C67-AA25-77A3BA749286}"/>
              </a:ext>
            </a:extLst>
          </p:cNvPr>
          <p:cNvSpPr txBox="1"/>
          <p:nvPr/>
        </p:nvSpPr>
        <p:spPr>
          <a:xfrm>
            <a:off x="10540482" y="1351523"/>
            <a:ext cx="1512277" cy="1600438"/>
          </a:xfrm>
          <a:prstGeom prst="rect">
            <a:avLst/>
          </a:prstGeom>
          <a:noFill/>
        </p:spPr>
        <p:txBody>
          <a:bodyPr wrap="square" rtlCol="0">
            <a:spAutoFit/>
          </a:bodyPr>
          <a:lstStyle/>
          <a:p>
            <a:r>
              <a:rPr lang="fr-CH" dirty="0" err="1">
                <a:solidFill>
                  <a:schemeClr val="accent2"/>
                </a:solidFill>
              </a:rPr>
              <a:t>Keep</a:t>
            </a:r>
            <a:r>
              <a:rPr lang="fr-CH" dirty="0">
                <a:solidFill>
                  <a:schemeClr val="accent2"/>
                </a:solidFill>
              </a:rPr>
              <a:t> </a:t>
            </a:r>
            <a:r>
              <a:rPr lang="fr-CH" dirty="0" err="1">
                <a:solidFill>
                  <a:schemeClr val="accent2"/>
                </a:solidFill>
              </a:rPr>
              <a:t>only</a:t>
            </a:r>
            <a:r>
              <a:rPr lang="fr-CH" dirty="0">
                <a:solidFill>
                  <a:schemeClr val="accent2"/>
                </a:solidFill>
              </a:rPr>
              <a:t> the flag </a:t>
            </a:r>
            <a:r>
              <a:rPr lang="fr-CH" dirty="0" err="1">
                <a:solidFill>
                  <a:schemeClr val="accent2"/>
                </a:solidFill>
              </a:rPr>
              <a:t>corresponding</a:t>
            </a:r>
            <a:r>
              <a:rPr lang="fr-CH" dirty="0">
                <a:solidFill>
                  <a:schemeClr val="accent2"/>
                </a:solidFill>
              </a:rPr>
              <a:t> to the WBGT </a:t>
            </a:r>
            <a:r>
              <a:rPr lang="fr-CH" dirty="0" err="1">
                <a:solidFill>
                  <a:schemeClr val="accent2"/>
                </a:solidFill>
              </a:rPr>
              <a:t>reading</a:t>
            </a:r>
            <a:r>
              <a:rPr lang="fr-CH" dirty="0">
                <a:solidFill>
                  <a:schemeClr val="accent2"/>
                </a:solidFill>
              </a:rPr>
              <a:t> and </a:t>
            </a:r>
            <a:r>
              <a:rPr lang="fr-CH" dirty="0" err="1">
                <a:solidFill>
                  <a:schemeClr val="accent2"/>
                </a:solidFill>
              </a:rPr>
              <a:t>remove</a:t>
            </a:r>
            <a:r>
              <a:rPr lang="fr-CH" dirty="0">
                <a:solidFill>
                  <a:schemeClr val="accent2"/>
                </a:solidFill>
              </a:rPr>
              <a:t> the </a:t>
            </a:r>
            <a:r>
              <a:rPr lang="fr-CH" dirty="0" err="1">
                <a:solidFill>
                  <a:schemeClr val="accent2"/>
                </a:solidFill>
              </a:rPr>
              <a:t>others</a:t>
            </a:r>
            <a:endParaRPr lang="fr-CH" dirty="0">
              <a:solidFill>
                <a:schemeClr val="accen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Swim course map</a:t>
            </a:r>
            <a:endParaRPr sz="2400">
              <a:solidFill>
                <a:schemeClr val="accent2"/>
              </a:solidFill>
              <a:latin typeface="Arial"/>
              <a:ea typeface="Arial"/>
              <a:cs typeface="Arial"/>
              <a:sym typeface="Arial"/>
            </a:endParaRPr>
          </a:p>
        </p:txBody>
      </p:sp>
      <p:sp>
        <p:nvSpPr>
          <p:cNvPr id="357" name="Google Shape;357;p30"/>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58" name="Google Shape;358;p3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31</a:t>
            </a:fld>
            <a:endParaRPr/>
          </a:p>
        </p:txBody>
      </p:sp>
      <p:sp>
        <p:nvSpPr>
          <p:cNvPr id="359" name="Google Shape;359;p3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60" name="Google Shape;360;p30"/>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Course Map with the warm up area&gt;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31" descr="A close up of text on a white background&#10;&#10;Description automatically generated"/>
          <p:cNvPicPr preferRelativeResize="0"/>
          <p:nvPr/>
        </p:nvPicPr>
        <p:blipFill rotWithShape="1">
          <a:blip r:embed="rId3">
            <a:alphaModFix/>
          </a:blip>
          <a:srcRect r="54004"/>
          <a:stretch/>
        </p:blipFill>
        <p:spPr>
          <a:xfrm>
            <a:off x="7174181" y="889779"/>
            <a:ext cx="3617383" cy="5516563"/>
          </a:xfrm>
          <a:prstGeom prst="rect">
            <a:avLst/>
          </a:prstGeom>
          <a:noFill/>
          <a:ln>
            <a:noFill/>
          </a:ln>
        </p:spPr>
      </p:pic>
      <p:sp>
        <p:nvSpPr>
          <p:cNvPr id="366" name="Google Shape;366;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PTVI Swim Conduct</a:t>
            </a:r>
            <a:endParaRPr/>
          </a:p>
        </p:txBody>
      </p:sp>
      <p:sp>
        <p:nvSpPr>
          <p:cNvPr id="367" name="Google Shape;367;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32</a:t>
            </a:fld>
            <a:endParaRPr/>
          </a:p>
        </p:txBody>
      </p:sp>
      <p:sp>
        <p:nvSpPr>
          <p:cNvPr id="368" name="Google Shape;368;p3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69" name="Google Shape;369;p31"/>
          <p:cNvSpPr txBox="1">
            <a:spLocks noGrp="1"/>
          </p:cNvSpPr>
          <p:nvPr>
            <p:ph type="body" idx="1"/>
          </p:nvPr>
        </p:nvSpPr>
        <p:spPr>
          <a:xfrm>
            <a:off x="656964" y="1610225"/>
            <a:ext cx="6184103"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000"/>
              <a:buChar char="-"/>
            </a:pPr>
            <a:r>
              <a:rPr lang="fr-CH"/>
              <a:t>Each athlete must be tethered to their own guide during the swim.</a:t>
            </a:r>
            <a:endParaRPr/>
          </a:p>
          <a:p>
            <a:pPr marL="342900" lvl="0" indent="-342900" algn="l" rtl="0">
              <a:lnSpc>
                <a:spcPct val="90000"/>
              </a:lnSpc>
              <a:spcBef>
                <a:spcPts val="1500"/>
              </a:spcBef>
              <a:spcAft>
                <a:spcPts val="0"/>
              </a:spcAft>
              <a:buClr>
                <a:schemeClr val="dk1"/>
              </a:buClr>
              <a:buSzPts val="2000"/>
              <a:buChar char="-"/>
            </a:pPr>
            <a:r>
              <a:rPr lang="fr-CH">
                <a:solidFill>
                  <a:schemeClr val="dk1"/>
                </a:solidFill>
              </a:rPr>
              <a:t>At no time may a guide led or pace the competitor nor propel them forward by pulling or pushing.</a:t>
            </a:r>
            <a:endParaRPr/>
          </a:p>
          <a:p>
            <a:pPr marL="342900" lvl="0" indent="-342900" algn="l" rtl="0">
              <a:lnSpc>
                <a:spcPct val="90000"/>
              </a:lnSpc>
              <a:spcBef>
                <a:spcPts val="1500"/>
              </a:spcBef>
              <a:spcAft>
                <a:spcPts val="0"/>
              </a:spcAft>
              <a:buClr>
                <a:srgbClr val="000000"/>
              </a:buClr>
              <a:buSzPts val="2000"/>
              <a:buChar char="-"/>
            </a:pPr>
            <a:r>
              <a:rPr lang="fr-CH"/>
              <a:t>The guide must swim next to the athlete within a maximum separation of </a:t>
            </a:r>
            <a:r>
              <a:rPr lang="fr-CH">
                <a:solidFill>
                  <a:schemeClr val="dk1"/>
                </a:solidFill>
              </a:rPr>
              <a:t>1.5m from the athlete's head to the guide's head</a:t>
            </a:r>
            <a:r>
              <a:rPr lang="fr-CH"/>
              <a:t>.</a:t>
            </a:r>
            <a:endParaRPr/>
          </a:p>
          <a:p>
            <a:pPr marL="342900" lvl="0" indent="-342900" algn="l" rtl="0">
              <a:lnSpc>
                <a:spcPct val="90000"/>
              </a:lnSpc>
              <a:spcBef>
                <a:spcPts val="1500"/>
              </a:spcBef>
              <a:spcAft>
                <a:spcPts val="0"/>
              </a:spcAft>
              <a:buClr>
                <a:srgbClr val="000000"/>
              </a:buClr>
              <a:buSzPts val="2000"/>
              <a:buChar char="-"/>
            </a:pPr>
            <a:r>
              <a:rPr lang="fr-CH"/>
              <a:t>The tether shall be elastic rope with bright or reflective colour and </a:t>
            </a:r>
            <a:r>
              <a:rPr lang="fr-CH">
                <a:solidFill>
                  <a:schemeClr val="dk1"/>
                </a:solidFill>
              </a:rPr>
              <a:t>80cm long </a:t>
            </a:r>
            <a:r>
              <a:rPr lang="fr-CH"/>
              <a:t>when measured with no tension. It can be fixed at any point of the athlete’s body.</a:t>
            </a:r>
            <a:endParaRPr/>
          </a:p>
          <a:p>
            <a:pPr marL="342900" lvl="0" indent="-342900" algn="l" rtl="0">
              <a:lnSpc>
                <a:spcPct val="90000"/>
              </a:lnSpc>
              <a:spcBef>
                <a:spcPts val="1500"/>
              </a:spcBef>
              <a:spcAft>
                <a:spcPts val="0"/>
              </a:spcAft>
              <a:buClr>
                <a:srgbClr val="000000"/>
              </a:buClr>
              <a:buSzPts val="2000"/>
              <a:buChar char="-"/>
            </a:pPr>
            <a:r>
              <a:rPr lang="fr-CH"/>
              <a:t>Guide’s head can be at any point with the two red hemispheres next to the athlete, as shown in the drawing. If outside these areas it will be considered as a violation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Swim conduct</a:t>
            </a:r>
            <a:endParaRPr/>
          </a:p>
        </p:txBody>
      </p:sp>
      <p:sp>
        <p:nvSpPr>
          <p:cNvPr id="298" name="Google Shape;298;p20"/>
          <p:cNvSpPr txBox="1">
            <a:spLocks noGrp="1"/>
          </p:cNvSpPr>
          <p:nvPr>
            <p:ph type="body" idx="1"/>
          </p:nvPr>
        </p:nvSpPr>
        <p:spPr>
          <a:xfrm>
            <a:off x="656963" y="1985554"/>
            <a:ext cx="10869109" cy="3459409"/>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§4.1: </a:t>
            </a:r>
            <a:endParaRPr dirty="0"/>
          </a:p>
          <a:p>
            <a:pPr marL="0" lvl="0" indent="0" algn="l" rtl="0">
              <a:lnSpc>
                <a:spcPct val="100000"/>
              </a:lnSpc>
              <a:spcBef>
                <a:spcPts val="900"/>
              </a:spcBef>
              <a:spcAft>
                <a:spcPts val="0"/>
              </a:spcAft>
              <a:buClr>
                <a:srgbClr val="000000"/>
              </a:buClr>
              <a:buSzPts val="2000"/>
              <a:buNone/>
            </a:pPr>
            <a:r>
              <a:rPr lang="en-US" sz="2000" dirty="0"/>
              <a:t>e.) Athletes may sportingly maintain their own space in the water: </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make accidental contact in the swim and then immediately afterwards move apart no penalty will be incurred; </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make contact in the swim, and an athlete continues to impede the progress of the other athlete without moving apart, this action will result in a time penalty;</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deliberately target another athlete to impede their progress, gain unfair advantage and potentially cause harm will result in disqualification and may be reported to World Triathlon Arbitration Tribunal for potential suspension or expulsion. </a:t>
            </a:r>
            <a:endParaRPr dirty="0"/>
          </a:p>
        </p:txBody>
      </p:sp>
      <p:sp>
        <p:nvSpPr>
          <p:cNvPr id="299" name="Google Shape;299;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33</a:t>
            </a:fld>
            <a:endParaRPr dirty="0"/>
          </a:p>
        </p:txBody>
      </p:sp>
      <p:sp>
        <p:nvSpPr>
          <p:cNvPr id="300" name="Google Shape;300;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Swim Exit Handling</a:t>
            </a:r>
            <a:endParaRPr/>
          </a:p>
        </p:txBody>
      </p:sp>
      <p:sp>
        <p:nvSpPr>
          <p:cNvPr id="375" name="Google Shape;375;p3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34</a:t>
            </a:fld>
            <a:endParaRPr/>
          </a:p>
        </p:txBody>
      </p:sp>
      <p:sp>
        <p:nvSpPr>
          <p:cNvPr id="376" name="Google Shape;376;p3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77" name="Google Shape;377;p32"/>
          <p:cNvSpPr txBox="1">
            <a:spLocks noGrp="1"/>
          </p:cNvSpPr>
          <p:nvPr>
            <p:ph type="body" idx="1"/>
          </p:nvPr>
        </p:nvSpPr>
        <p:spPr>
          <a:xfrm>
            <a:off x="656964" y="1610225"/>
            <a:ext cx="10515600"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000"/>
              <a:buChar char="-"/>
            </a:pPr>
            <a:r>
              <a:rPr lang="fr-CH"/>
              <a:t>Swim exit handling only  by the LOC swim exit assistants.</a:t>
            </a:r>
            <a:endParaRPr/>
          </a:p>
          <a:p>
            <a:pPr marL="342900" lvl="0" indent="-342900" algn="l" rtl="0">
              <a:lnSpc>
                <a:spcPct val="100000"/>
              </a:lnSpc>
              <a:spcBef>
                <a:spcPts val="1500"/>
              </a:spcBef>
              <a:spcAft>
                <a:spcPts val="0"/>
              </a:spcAft>
              <a:buClr>
                <a:srgbClr val="000000"/>
              </a:buClr>
              <a:buSzPts val="2000"/>
              <a:buChar char="-"/>
            </a:pPr>
            <a:r>
              <a:rPr lang="fr-CH"/>
              <a:t>They will provide support to all athletes according to their swim cap colour.</a:t>
            </a:r>
            <a:endParaRPr/>
          </a:p>
          <a:p>
            <a:pPr marL="342900" lvl="0" indent="-342900" algn="l" rtl="0">
              <a:lnSpc>
                <a:spcPct val="100000"/>
              </a:lnSpc>
              <a:spcBef>
                <a:spcPts val="1500"/>
              </a:spcBef>
              <a:spcAft>
                <a:spcPts val="0"/>
              </a:spcAft>
              <a:buClr>
                <a:srgbClr val="000000"/>
              </a:buClr>
              <a:buSzPts val="2000"/>
              <a:buChar char="-"/>
            </a:pPr>
            <a:r>
              <a:rPr lang="fr-CH"/>
              <a:t>No personal handlers allowed to assist at swim exit.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Pre-Transition Area</a:t>
            </a:r>
            <a:endParaRPr/>
          </a:p>
        </p:txBody>
      </p:sp>
      <p:sp>
        <p:nvSpPr>
          <p:cNvPr id="383" name="Google Shape;383;p3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35</a:t>
            </a:fld>
            <a:endParaRPr/>
          </a:p>
        </p:txBody>
      </p:sp>
      <p:sp>
        <p:nvSpPr>
          <p:cNvPr id="384" name="Google Shape;384;p3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85" name="Google Shape;385;p33"/>
          <p:cNvSpPr txBox="1">
            <a:spLocks noGrp="1"/>
          </p:cNvSpPr>
          <p:nvPr>
            <p:ph type="body" idx="1"/>
          </p:nvPr>
        </p:nvSpPr>
        <p:spPr>
          <a:xfrm>
            <a:off x="656964" y="1610225"/>
            <a:ext cx="10515600"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000"/>
              <a:buChar char="-"/>
            </a:pPr>
            <a:r>
              <a:rPr lang="fr-CH" dirty="0" err="1"/>
              <a:t>Athlete’s</a:t>
            </a:r>
            <a:r>
              <a:rPr lang="fr-CH" dirty="0"/>
              <a:t> </a:t>
            </a:r>
            <a:r>
              <a:rPr lang="fr-CH" dirty="0" err="1"/>
              <a:t>registered</a:t>
            </a:r>
            <a:r>
              <a:rPr lang="fr-CH" dirty="0"/>
              <a:t> </a:t>
            </a:r>
            <a:r>
              <a:rPr lang="fr-CH" dirty="0" err="1"/>
              <a:t>equipment</a:t>
            </a:r>
            <a:r>
              <a:rPr lang="fr-CH" dirty="0"/>
              <a:t> (</a:t>
            </a:r>
            <a:r>
              <a:rPr lang="fr-CH" dirty="0" err="1"/>
              <a:t>prosthesis</a:t>
            </a:r>
            <a:r>
              <a:rPr lang="fr-CH" dirty="0"/>
              <a:t>, </a:t>
            </a:r>
            <a:r>
              <a:rPr lang="fr-CH" dirty="0" err="1"/>
              <a:t>crutches</a:t>
            </a:r>
            <a:r>
              <a:rPr lang="fr-CH" dirty="0"/>
              <a:t>, </a:t>
            </a:r>
            <a:r>
              <a:rPr lang="fr-CH" dirty="0" err="1"/>
              <a:t>day</a:t>
            </a:r>
            <a:r>
              <a:rPr lang="fr-CH" dirty="0"/>
              <a:t> chairs)</a:t>
            </a:r>
            <a:endParaRPr dirty="0"/>
          </a:p>
          <a:p>
            <a:pPr marL="342900" lvl="0" indent="-342900" algn="l" rtl="0">
              <a:lnSpc>
                <a:spcPct val="100000"/>
              </a:lnSpc>
              <a:spcBef>
                <a:spcPts val="1500"/>
              </a:spcBef>
              <a:spcAft>
                <a:spcPts val="0"/>
              </a:spcAft>
              <a:buClr>
                <a:srgbClr val="000000"/>
              </a:buClr>
              <a:buSzPts val="2000"/>
              <a:buChar char="-"/>
            </a:pPr>
            <a:r>
              <a:rPr lang="fr-CH" dirty="0"/>
              <a:t>Chair </a:t>
            </a:r>
            <a:r>
              <a:rPr lang="fr-CH" dirty="0" err="1"/>
              <a:t>number</a:t>
            </a:r>
            <a:r>
              <a:rPr lang="fr-CH" dirty="0"/>
              <a:t>  (0-9) corresponds to last digit of race </a:t>
            </a:r>
            <a:r>
              <a:rPr lang="fr-CH" dirty="0" err="1"/>
              <a:t>number</a:t>
            </a:r>
            <a:endParaRPr dirty="0"/>
          </a:p>
          <a:p>
            <a:pPr marL="342900" lvl="0" indent="-342900" algn="l" rtl="0">
              <a:lnSpc>
                <a:spcPct val="100000"/>
              </a:lnSpc>
              <a:spcBef>
                <a:spcPts val="1500"/>
              </a:spcBef>
              <a:spcAft>
                <a:spcPts val="0"/>
              </a:spcAft>
              <a:buClr>
                <a:srgbClr val="000000"/>
              </a:buClr>
              <a:buSzPts val="2000"/>
              <a:buChar char="-"/>
            </a:pPr>
            <a:r>
              <a:rPr lang="fr-CH" dirty="0"/>
              <a:t>Chairs for </a:t>
            </a:r>
            <a:r>
              <a:rPr lang="fr-CH" dirty="0" err="1"/>
              <a:t>wetsuit</a:t>
            </a:r>
            <a:r>
              <a:rPr lang="fr-CH" dirty="0"/>
              <a:t> </a:t>
            </a:r>
            <a:r>
              <a:rPr lang="fr-CH" dirty="0" err="1"/>
              <a:t>removal</a:t>
            </a:r>
            <a:endParaRPr dirty="0"/>
          </a:p>
          <a:p>
            <a:pPr marL="342900" lvl="0" indent="-342900" algn="l" rtl="0">
              <a:lnSpc>
                <a:spcPct val="100000"/>
              </a:lnSpc>
              <a:spcBef>
                <a:spcPts val="1500"/>
              </a:spcBef>
              <a:spcAft>
                <a:spcPts val="0"/>
              </a:spcAft>
              <a:buClr>
                <a:srgbClr val="000000"/>
              </a:buClr>
              <a:buSzPts val="2000"/>
              <a:buChar char="-"/>
            </a:pPr>
            <a:r>
              <a:rPr lang="fr-CH" dirty="0"/>
              <a:t>PTVI </a:t>
            </a:r>
            <a:r>
              <a:rPr lang="fr-CH" dirty="0" err="1"/>
              <a:t>athletes</a:t>
            </a:r>
            <a:r>
              <a:rPr lang="fr-CH" dirty="0"/>
              <a:t> are not </a:t>
            </a:r>
            <a:r>
              <a:rPr lang="fr-CH" dirty="0" err="1"/>
              <a:t>allowed</a:t>
            </a:r>
            <a:r>
              <a:rPr lang="fr-CH" dirty="0"/>
              <a:t> to use the </a:t>
            </a:r>
            <a:r>
              <a:rPr lang="fr-CH" dirty="0" err="1"/>
              <a:t>pre</a:t>
            </a:r>
            <a:r>
              <a:rPr lang="fr-CH" dirty="0"/>
              <a:t>-transition area</a:t>
            </a:r>
            <a:endParaRPr dirty="0"/>
          </a:p>
          <a:p>
            <a:pPr marL="342900" lvl="0" indent="-342900" algn="l" rtl="0">
              <a:lnSpc>
                <a:spcPct val="100000"/>
              </a:lnSpc>
              <a:spcBef>
                <a:spcPts val="1500"/>
              </a:spcBef>
              <a:spcAft>
                <a:spcPts val="0"/>
              </a:spcAft>
              <a:buClr>
                <a:srgbClr val="000000"/>
              </a:buClr>
              <a:buSzPts val="2000"/>
              <a:buChar char="-"/>
            </a:pPr>
            <a:r>
              <a:rPr lang="fr-CH" dirty="0" err="1"/>
              <a:t>Only</a:t>
            </a:r>
            <a:r>
              <a:rPr lang="fr-CH" dirty="0"/>
              <a:t> PTWC </a:t>
            </a:r>
            <a:r>
              <a:rPr lang="fr-CH" dirty="0" err="1"/>
              <a:t>personal</a:t>
            </a:r>
            <a:r>
              <a:rPr lang="fr-CH" dirty="0"/>
              <a:t> handlers are </a:t>
            </a:r>
            <a:r>
              <a:rPr lang="fr-CH" dirty="0" err="1"/>
              <a:t>allowed</a:t>
            </a:r>
            <a:r>
              <a:rPr lang="fr-CH" dirty="0"/>
              <a:t> in </a:t>
            </a:r>
            <a:r>
              <a:rPr lang="fr-CH" dirty="0" err="1"/>
              <a:t>this</a:t>
            </a:r>
            <a:r>
              <a:rPr lang="fr-CH" dirty="0"/>
              <a:t> area (can push </a:t>
            </a:r>
            <a:r>
              <a:rPr lang="fr-CH" dirty="0" err="1"/>
              <a:t>athlete</a:t>
            </a:r>
            <a:r>
              <a:rPr lang="fr-CH" dirty="0"/>
              <a:t> up </a:t>
            </a:r>
            <a:r>
              <a:rPr lang="fr-CH" dirty="0" err="1"/>
              <a:t>ramps</a:t>
            </a:r>
            <a:r>
              <a:rPr lang="fr-CH" dirty="0"/>
              <a:t> or </a:t>
            </a:r>
            <a:r>
              <a:rPr lang="fr-CH" dirty="0" err="1"/>
              <a:t>bumps</a:t>
            </a:r>
            <a:r>
              <a:rPr lang="fr-CH" dirty="0"/>
              <a:t> if </a:t>
            </a:r>
            <a:r>
              <a:rPr lang="fr-CH" dirty="0" err="1"/>
              <a:t>approved</a:t>
            </a:r>
            <a:r>
              <a:rPr lang="fr-CH" dirty="0"/>
              <a:t> by </a:t>
            </a:r>
            <a:r>
              <a:rPr lang="fr-CH" dirty="0">
                <a:solidFill>
                  <a:schemeClr val="accent2"/>
                </a:solidFill>
              </a:rPr>
              <a:t>TD {if not applicable </a:t>
            </a:r>
            <a:r>
              <a:rPr lang="fr-CH" dirty="0" err="1">
                <a:solidFill>
                  <a:schemeClr val="accent2"/>
                </a:solidFill>
              </a:rPr>
              <a:t>delete</a:t>
            </a:r>
            <a:r>
              <a:rPr lang="fr-CH" dirty="0">
                <a:solidFill>
                  <a:schemeClr val="accent2"/>
                </a:solidFill>
              </a:rPr>
              <a:t>}</a:t>
            </a:r>
            <a:r>
              <a:rPr lang="fr-CH" dirty="0"/>
              <a:t>, as </a:t>
            </a:r>
            <a:r>
              <a:rPr lang="fr-CH" dirty="0" err="1"/>
              <a:t>well</a:t>
            </a:r>
            <a:r>
              <a:rPr lang="fr-CH" dirty="0"/>
              <a:t> as carry </a:t>
            </a:r>
            <a:r>
              <a:rPr lang="fr-CH" dirty="0" err="1"/>
              <a:t>athletes</a:t>
            </a:r>
            <a:r>
              <a:rPr lang="fr-CH" dirty="0"/>
              <a:t>’ </a:t>
            </a:r>
            <a:r>
              <a:rPr lang="fr-CH" dirty="0" err="1"/>
              <a:t>gear</a:t>
            </a:r>
            <a:r>
              <a:rPr lang="fr-CH" dirty="0"/>
              <a:t>)</a:t>
            </a:r>
            <a:endParaRPr dirty="0"/>
          </a:p>
          <a:p>
            <a:pPr marL="342900" lvl="0" indent="-342900" algn="l" rtl="0">
              <a:lnSpc>
                <a:spcPct val="100000"/>
              </a:lnSpc>
              <a:spcBef>
                <a:spcPts val="1500"/>
              </a:spcBef>
              <a:spcAft>
                <a:spcPts val="0"/>
              </a:spcAft>
              <a:buClr>
                <a:srgbClr val="000000"/>
              </a:buClr>
              <a:buSzPts val="2000"/>
              <a:buChar char="-"/>
            </a:pPr>
            <a:r>
              <a:rPr lang="fr-CH" dirty="0"/>
              <a:t>No </a:t>
            </a:r>
            <a:r>
              <a:rPr lang="fr-CH" dirty="0" err="1"/>
              <a:t>wetsuit</a:t>
            </a:r>
            <a:r>
              <a:rPr lang="fr-CH" dirty="0"/>
              <a:t> </a:t>
            </a:r>
            <a:r>
              <a:rPr lang="fr-CH" dirty="0" err="1"/>
              <a:t>removal</a:t>
            </a:r>
            <a:r>
              <a:rPr lang="fr-CH" dirty="0"/>
              <a:t> by </a:t>
            </a:r>
            <a:r>
              <a:rPr lang="fr-CH" dirty="0" err="1"/>
              <a:t>TOs</a:t>
            </a:r>
            <a:r>
              <a:rPr lang="fr-CH" dirty="0"/>
              <a:t> </a:t>
            </a:r>
            <a:r>
              <a:rPr lang="fr-CH" dirty="0" err="1"/>
              <a:t>nor</a:t>
            </a:r>
            <a:r>
              <a:rPr lang="fr-CH" dirty="0"/>
              <a:t> </a:t>
            </a:r>
            <a:r>
              <a:rPr lang="fr-CH" dirty="0" err="1"/>
              <a:t>swim</a:t>
            </a:r>
            <a:r>
              <a:rPr lang="fr-CH" dirty="0"/>
              <a:t> exit assistants/</a:t>
            </a:r>
            <a:r>
              <a:rPr lang="fr-CH" dirty="0" err="1"/>
              <a:t>volunteers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Swim exit to TA</a:t>
            </a:r>
            <a:endParaRPr sz="2400">
              <a:solidFill>
                <a:schemeClr val="accent2"/>
              </a:solidFill>
              <a:latin typeface="Arial"/>
              <a:ea typeface="Arial"/>
              <a:cs typeface="Arial"/>
              <a:sym typeface="Arial"/>
            </a:endParaRPr>
          </a:p>
        </p:txBody>
      </p:sp>
      <p:sp>
        <p:nvSpPr>
          <p:cNvPr id="391" name="Google Shape;391;p34"/>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92" name="Google Shape;392;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36</a:t>
            </a:fld>
            <a:endParaRPr/>
          </a:p>
        </p:txBody>
      </p:sp>
      <p:sp>
        <p:nvSpPr>
          <p:cNvPr id="393" name="Google Shape;393;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94" name="Google Shape;394;p34"/>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Exit to TZ Map&gt;</a:t>
            </a:r>
            <a:endParaRPr/>
          </a:p>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&lt;Include the location of the pre-transition area&gt;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Area </a:t>
            </a:r>
            <a:endParaRPr sz="2400">
              <a:solidFill>
                <a:schemeClr val="accent2"/>
              </a:solidFill>
              <a:latin typeface="Arial"/>
              <a:ea typeface="Arial"/>
              <a:cs typeface="Arial"/>
              <a:sym typeface="Arial"/>
            </a:endParaRPr>
          </a:p>
        </p:txBody>
      </p:sp>
      <p:sp>
        <p:nvSpPr>
          <p:cNvPr id="400" name="Google Shape;400;p35"/>
          <p:cNvSpPr txBox="1">
            <a:spLocks noGrp="1"/>
          </p:cNvSpPr>
          <p:nvPr>
            <p:ph type="body" idx="1"/>
          </p:nvPr>
        </p:nvSpPr>
        <p:spPr>
          <a:xfrm>
            <a:off x="656963" y="1985554"/>
            <a:ext cx="10869109" cy="5132134"/>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Individual</a:t>
            </a:r>
            <a:r>
              <a:rPr lang="fr-CH" sz="2000" dirty="0"/>
              <a:t>/ </a:t>
            </a:r>
            <a:r>
              <a:rPr lang="fr-CH" sz="2000" dirty="0" err="1"/>
              <a:t>Traditional</a:t>
            </a:r>
            <a:r>
              <a:rPr lang="fr-CH" sz="2000" dirty="0">
                <a:solidFill>
                  <a:schemeClr val="accent2"/>
                </a:solidFill>
              </a:rPr>
              <a:t> {</a:t>
            </a:r>
            <a:r>
              <a:rPr lang="fr-CH" sz="2000" dirty="0" err="1">
                <a:solidFill>
                  <a:schemeClr val="accent2"/>
                </a:solidFill>
              </a:rPr>
              <a:t>choose</a:t>
            </a:r>
            <a:r>
              <a:rPr lang="fr-CH" sz="2000" dirty="0">
                <a:solidFill>
                  <a:schemeClr val="accent2"/>
                </a:solidFill>
              </a:rPr>
              <a:t> correct} </a:t>
            </a:r>
            <a:r>
              <a:rPr lang="fr-CH" sz="2000" dirty="0"/>
              <a:t>bike racks </a:t>
            </a:r>
            <a:endParaRPr dirty="0"/>
          </a:p>
          <a:p>
            <a:pPr marL="363538" lvl="0" indent="-363538" algn="l" rtl="0">
              <a:lnSpc>
                <a:spcPct val="100000"/>
              </a:lnSpc>
              <a:spcBef>
                <a:spcPts val="1500"/>
              </a:spcBef>
              <a:spcAft>
                <a:spcPts val="0"/>
              </a:spcAft>
              <a:buClr>
                <a:srgbClr val="000000"/>
              </a:buClr>
              <a:buSzPts val="2000"/>
              <a:buChar char="-"/>
            </a:pPr>
            <a:r>
              <a:rPr lang="fr-CH" sz="2000" dirty="0"/>
              <a:t>Name, </a:t>
            </a:r>
            <a:r>
              <a:rPr lang="fr-CH" sz="2000" dirty="0" err="1"/>
              <a:t>number</a:t>
            </a:r>
            <a:r>
              <a:rPr lang="fr-CH" sz="2000" dirty="0"/>
              <a:t>, country code and flag</a:t>
            </a:r>
            <a:endParaRPr dirty="0"/>
          </a:p>
          <a:p>
            <a:pPr marL="363538" lvl="0" indent="-363538" algn="l" rtl="0">
              <a:lnSpc>
                <a:spcPct val="100000"/>
              </a:lnSpc>
              <a:spcBef>
                <a:spcPts val="1500"/>
              </a:spcBef>
              <a:spcAft>
                <a:spcPts val="0"/>
              </a:spcAft>
              <a:buClr>
                <a:srgbClr val="000000"/>
              </a:buClr>
              <a:buSzPts val="2000"/>
              <a:buChar char="-"/>
            </a:pPr>
            <a:r>
              <a:rPr lang="fr-CH" sz="2000" dirty="0"/>
              <a:t>Mount line at the end of the TA (</a:t>
            </a:r>
            <a:r>
              <a:rPr lang="fr-CH" sz="2000" b="1" dirty="0">
                <a:solidFill>
                  <a:schemeClr val="accent2"/>
                </a:solidFill>
              </a:rPr>
              <a:t>GREEN</a:t>
            </a:r>
            <a:r>
              <a:rPr lang="fr-CH" sz="2000" dirty="0"/>
              <a:t> LINE)</a:t>
            </a:r>
            <a:endParaRPr dirty="0"/>
          </a:p>
          <a:p>
            <a:pPr marL="363538" lvl="0" indent="-363538" algn="l" rtl="0">
              <a:lnSpc>
                <a:spcPct val="100000"/>
              </a:lnSpc>
              <a:spcBef>
                <a:spcPts val="1500"/>
              </a:spcBef>
              <a:spcAft>
                <a:spcPts val="0"/>
              </a:spcAft>
              <a:buClr>
                <a:srgbClr val="000000"/>
              </a:buClr>
              <a:buSzPts val="2000"/>
              <a:buChar char="-"/>
            </a:pPr>
            <a:r>
              <a:rPr lang="fr-CH" sz="2000" dirty="0" err="1"/>
              <a:t>Dismount</a:t>
            </a:r>
            <a:r>
              <a:rPr lang="fr-CH" sz="2000" dirty="0"/>
              <a:t> line at the </a:t>
            </a:r>
            <a:r>
              <a:rPr lang="fr-CH" sz="2000" dirty="0" err="1"/>
              <a:t>beginning</a:t>
            </a:r>
            <a:r>
              <a:rPr lang="fr-CH" sz="2000" dirty="0"/>
              <a:t> of TA (</a:t>
            </a:r>
            <a:r>
              <a:rPr lang="fr-CH" sz="2000" b="1" dirty="0">
                <a:solidFill>
                  <a:srgbClr val="FF0000"/>
                </a:solidFill>
              </a:rPr>
              <a:t>RED</a:t>
            </a:r>
            <a:r>
              <a:rPr lang="fr-CH" sz="2000" dirty="0"/>
              <a:t> LINE) </a:t>
            </a:r>
            <a:endParaRPr dirty="0"/>
          </a:p>
          <a:p>
            <a:pPr marL="363538" lvl="0" indent="-363538" algn="l" rtl="0">
              <a:lnSpc>
                <a:spcPct val="100000"/>
              </a:lnSpc>
              <a:spcBef>
                <a:spcPts val="1500"/>
              </a:spcBef>
              <a:spcAft>
                <a:spcPts val="0"/>
              </a:spcAft>
              <a:buClr>
                <a:schemeClr val="dk1"/>
              </a:buClr>
              <a:buSzPts val="2000"/>
              <a:buChar char="-"/>
            </a:pPr>
            <a:r>
              <a:rPr lang="fr-CH" sz="2000" dirty="0">
                <a:solidFill>
                  <a:schemeClr val="dk1"/>
                </a:solidFill>
              </a:rPr>
              <a:t>PTWC </a:t>
            </a:r>
            <a:r>
              <a:rPr lang="fr-CH" sz="2000" dirty="0" err="1">
                <a:solidFill>
                  <a:schemeClr val="dk1"/>
                </a:solidFill>
              </a:rPr>
              <a:t>shall</a:t>
            </a:r>
            <a:r>
              <a:rPr lang="fr-CH" sz="2000" dirty="0">
                <a:solidFill>
                  <a:schemeClr val="dk1"/>
                </a:solidFill>
              </a:rPr>
              <a:t> stop </a:t>
            </a:r>
            <a:r>
              <a:rPr lang="fr-CH" sz="2000" dirty="0" err="1">
                <a:solidFill>
                  <a:schemeClr val="dk1"/>
                </a:solidFill>
              </a:rPr>
              <a:t>completely</a:t>
            </a:r>
            <a:r>
              <a:rPr lang="fr-CH" sz="2000" dirty="0">
                <a:solidFill>
                  <a:schemeClr val="dk1"/>
                </a:solidFill>
              </a:rPr>
              <a:t> at </a:t>
            </a:r>
            <a:r>
              <a:rPr lang="fr-CH" sz="2000" dirty="0" err="1">
                <a:solidFill>
                  <a:schemeClr val="dk1"/>
                </a:solidFill>
              </a:rPr>
              <a:t>mount</a:t>
            </a:r>
            <a:r>
              <a:rPr lang="fr-CH" sz="2000" dirty="0">
                <a:solidFill>
                  <a:schemeClr val="dk1"/>
                </a:solidFill>
              </a:rPr>
              <a:t> and </a:t>
            </a:r>
            <a:r>
              <a:rPr lang="fr-CH" sz="2000" dirty="0" err="1">
                <a:solidFill>
                  <a:schemeClr val="dk1"/>
                </a:solidFill>
              </a:rPr>
              <a:t>dismount</a:t>
            </a:r>
            <a:r>
              <a:rPr lang="fr-CH" sz="2000" dirty="0">
                <a:solidFill>
                  <a:schemeClr val="dk1"/>
                </a:solidFill>
              </a:rPr>
              <a:t> </a:t>
            </a:r>
            <a:r>
              <a:rPr lang="fr-CH" sz="2000" dirty="0" err="1">
                <a:solidFill>
                  <a:schemeClr val="dk1"/>
                </a:solidFill>
              </a:rPr>
              <a:t>lines</a:t>
            </a:r>
            <a:endParaRPr lang="fr-CH" sz="2000" dirty="0">
              <a:solidFill>
                <a:schemeClr val="dk1"/>
              </a:solidFill>
            </a:endParaRPr>
          </a:p>
          <a:p>
            <a:pPr marL="363538" indent="-363538">
              <a:lnSpc>
                <a:spcPct val="100000"/>
              </a:lnSpc>
              <a:spcBef>
                <a:spcPts val="1500"/>
              </a:spcBef>
            </a:pPr>
            <a:r>
              <a:rPr lang="fr-CH" dirty="0"/>
              <a:t>All </a:t>
            </a:r>
            <a:r>
              <a:rPr lang="fr-CH" dirty="0" err="1"/>
              <a:t>mobility</a:t>
            </a:r>
            <a:r>
              <a:rPr lang="fr-CH" dirty="0"/>
              <a:t> </a:t>
            </a:r>
            <a:r>
              <a:rPr lang="fr-CH" dirty="0" err="1"/>
              <a:t>equipment</a:t>
            </a:r>
            <a:r>
              <a:rPr lang="fr-CH" dirty="0"/>
              <a:t> </a:t>
            </a:r>
            <a:r>
              <a:rPr lang="fr-CH" dirty="0" err="1"/>
              <a:t>shall</a:t>
            </a:r>
            <a:r>
              <a:rPr lang="fr-CH" dirty="0"/>
              <a:t> </a:t>
            </a:r>
            <a:r>
              <a:rPr lang="fr-CH" dirty="0" err="1"/>
              <a:t>remain</a:t>
            </a:r>
            <a:r>
              <a:rPr lang="fr-CH" dirty="0"/>
              <a:t> </a:t>
            </a:r>
            <a:r>
              <a:rPr lang="fr-CH" dirty="0" err="1"/>
              <a:t>within</a:t>
            </a:r>
            <a:r>
              <a:rPr lang="fr-CH" dirty="0"/>
              <a:t> the  </a:t>
            </a:r>
            <a:r>
              <a:rPr lang="fr-CH" dirty="0" err="1"/>
              <a:t>assigned</a:t>
            </a:r>
            <a:r>
              <a:rPr lang="fr-CH" dirty="0"/>
              <a:t> </a:t>
            </a:r>
            <a:r>
              <a:rPr lang="fr-CH" dirty="0" err="1"/>
              <a:t>space</a:t>
            </a:r>
            <a:r>
              <a:rPr lang="fr-CH" dirty="0"/>
              <a:t> in transition. </a:t>
            </a:r>
            <a:r>
              <a:rPr lang="fr-CH" dirty="0" err="1"/>
              <a:t>Used</a:t>
            </a:r>
            <a:r>
              <a:rPr lang="fr-CH" dirty="0"/>
              <a:t> </a:t>
            </a:r>
            <a:r>
              <a:rPr lang="fr-CH" dirty="0" err="1"/>
              <a:t>swim</a:t>
            </a:r>
            <a:r>
              <a:rPr lang="fr-CH" dirty="0"/>
              <a:t> caps, </a:t>
            </a:r>
            <a:r>
              <a:rPr lang="fr-CH" dirty="0" err="1"/>
              <a:t>goggles</a:t>
            </a:r>
            <a:r>
              <a:rPr lang="fr-CH" dirty="0"/>
              <a:t>, </a:t>
            </a:r>
            <a:r>
              <a:rPr lang="fr-CH" dirty="0" err="1"/>
              <a:t>wetsuits</a:t>
            </a:r>
            <a:r>
              <a:rPr lang="fr-CH" dirty="0"/>
              <a:t>, </a:t>
            </a:r>
            <a:r>
              <a:rPr lang="fr-CH" dirty="0" err="1"/>
              <a:t>tethers</a:t>
            </a:r>
            <a:r>
              <a:rPr lang="fr-CH" dirty="0"/>
              <a:t>, </a:t>
            </a:r>
            <a:r>
              <a:rPr lang="fr-CH" dirty="0" err="1"/>
              <a:t>helmets</a:t>
            </a:r>
            <a:r>
              <a:rPr lang="fr-CH" dirty="0"/>
              <a:t> in the box;</a:t>
            </a:r>
            <a:br>
              <a:rPr lang="fr-CH" dirty="0"/>
            </a:br>
            <a:r>
              <a:rPr lang="fr-CH" dirty="0">
                <a:solidFill>
                  <a:schemeClr val="tx1"/>
                </a:solidFill>
              </a:rPr>
              <a:t>Failure to do </a:t>
            </a:r>
            <a:r>
              <a:rPr lang="fr-CH" dirty="0" err="1">
                <a:solidFill>
                  <a:schemeClr val="tx1"/>
                </a:solidFill>
              </a:rPr>
              <a:t>so</a:t>
            </a:r>
            <a:r>
              <a:rPr lang="fr-CH" dirty="0">
                <a:solidFill>
                  <a:schemeClr val="tx1"/>
                </a:solidFill>
              </a:rPr>
              <a:t> = 10 second penalty on run</a:t>
            </a:r>
          </a:p>
          <a:p>
            <a:pPr marL="363538" indent="-363538">
              <a:lnSpc>
                <a:spcPct val="100000"/>
              </a:lnSpc>
              <a:spcBef>
                <a:spcPts val="1500"/>
              </a:spcBef>
            </a:pPr>
            <a:r>
              <a:rPr lang="en-US" dirty="0">
                <a:solidFill>
                  <a:schemeClr val="tx1"/>
                </a:solidFill>
              </a:rPr>
              <a:t>All used equipment must be placed into the bin. </a:t>
            </a:r>
            <a:br>
              <a:rPr lang="en-US" dirty="0">
                <a:solidFill>
                  <a:schemeClr val="tx1"/>
                </a:solidFill>
              </a:rPr>
            </a:br>
            <a:r>
              <a:rPr lang="en-US" dirty="0">
                <a:solidFill>
                  <a:schemeClr val="tx1"/>
                </a:solidFill>
              </a:rPr>
              <a:t>By the end of the last transition, ALL equipment (</a:t>
            </a:r>
            <a:r>
              <a:rPr lang="en-US" b="1" dirty="0">
                <a:solidFill>
                  <a:schemeClr val="tx1"/>
                </a:solidFill>
              </a:rPr>
              <a:t>used + unused</a:t>
            </a:r>
            <a:r>
              <a:rPr lang="en-US" dirty="0">
                <a:solidFill>
                  <a:schemeClr val="tx1"/>
                </a:solidFill>
              </a:rPr>
              <a:t>) must be deposited in the corresponding bin.</a:t>
            </a:r>
          </a:p>
          <a:p>
            <a:pPr marL="363538" lvl="0" indent="-363538" algn="l" rtl="0">
              <a:lnSpc>
                <a:spcPct val="100000"/>
              </a:lnSpc>
              <a:spcBef>
                <a:spcPts val="1500"/>
              </a:spcBef>
              <a:spcAft>
                <a:spcPts val="0"/>
              </a:spcAft>
              <a:buClr>
                <a:schemeClr val="dk1"/>
              </a:buClr>
              <a:buSzPts val="2000"/>
              <a:buChar char="-"/>
            </a:pPr>
            <a:endParaRPr dirty="0"/>
          </a:p>
        </p:txBody>
      </p:sp>
      <p:sp>
        <p:nvSpPr>
          <p:cNvPr id="401" name="Google Shape;401;p3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37</a:t>
            </a:fld>
            <a:endParaRPr/>
          </a:p>
        </p:txBody>
      </p:sp>
      <p:sp>
        <p:nvSpPr>
          <p:cNvPr id="402" name="Google Shape;402;p3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Area </a:t>
            </a:r>
            <a:endParaRPr sz="2400">
              <a:solidFill>
                <a:schemeClr val="accent2"/>
              </a:solidFill>
              <a:latin typeface="Arial"/>
              <a:ea typeface="Arial"/>
              <a:cs typeface="Arial"/>
              <a:sym typeface="Arial"/>
            </a:endParaRPr>
          </a:p>
        </p:txBody>
      </p:sp>
      <p:sp>
        <p:nvSpPr>
          <p:cNvPr id="408" name="Google Shape;408;p36"/>
          <p:cNvSpPr txBox="1">
            <a:spLocks noGrp="1"/>
          </p:cNvSpPr>
          <p:nvPr>
            <p:ph type="body" idx="1"/>
          </p:nvPr>
        </p:nvSpPr>
        <p:spPr>
          <a:xfrm>
            <a:off x="656963" y="1985554"/>
            <a:ext cx="10869109" cy="2708393"/>
          </a:xfrm>
          <a:prstGeom prst="rect">
            <a:avLst/>
          </a:prstGeom>
          <a:noFill/>
          <a:ln>
            <a:noFill/>
          </a:ln>
        </p:spPr>
        <p:txBody>
          <a:bodyPr spcFirstLastPara="1" wrap="square" lIns="91425" tIns="45700" rIns="91425" bIns="45700" anchor="t" anchorCtr="0">
            <a:spAutoFit/>
          </a:bodyPr>
          <a:lstStyle/>
          <a:p>
            <a:pPr marL="363538" indent="-363538">
              <a:lnSpc>
                <a:spcPct val="100000"/>
              </a:lnSpc>
              <a:spcBef>
                <a:spcPts val="1500"/>
              </a:spcBef>
            </a:pPr>
            <a:r>
              <a:rPr lang="en-US" sz="2000" dirty="0">
                <a:solidFill>
                  <a:schemeClr val="tx1"/>
                </a:solidFill>
              </a:rPr>
              <a:t>Athletes cannot touch the locking mechanism of their helmet from the time they remove their bike from the rack until they have placed it back on the rack and let go after the finish of the bike segment. </a:t>
            </a:r>
          </a:p>
          <a:p>
            <a:pPr marL="363538" lvl="0" indent="-363538" algn="l" rtl="0">
              <a:lnSpc>
                <a:spcPct val="100000"/>
              </a:lnSpc>
              <a:spcBef>
                <a:spcPts val="1500"/>
              </a:spcBef>
              <a:spcAft>
                <a:spcPts val="0"/>
              </a:spcAft>
              <a:buClr>
                <a:srgbClr val="000000"/>
              </a:buClr>
              <a:buSzPts val="2000"/>
              <a:buChar char="-"/>
            </a:pPr>
            <a:r>
              <a:rPr lang="fr-CH" sz="2000" dirty="0"/>
              <a:t>Bike </a:t>
            </a:r>
            <a:r>
              <a:rPr lang="fr-CH" sz="2000" dirty="0" err="1"/>
              <a:t>shoes</a:t>
            </a:r>
            <a:r>
              <a:rPr lang="fr-CH" sz="2000" dirty="0"/>
              <a:t> must </a:t>
            </a:r>
            <a:r>
              <a:rPr lang="fr-CH" sz="2000" dirty="0" err="1"/>
              <a:t>be</a:t>
            </a:r>
            <a:r>
              <a:rPr lang="fr-CH" sz="2000" dirty="0"/>
              <a:t> </a:t>
            </a:r>
            <a:r>
              <a:rPr lang="fr-CH" sz="2000" dirty="0" err="1"/>
              <a:t>left</a:t>
            </a:r>
            <a:r>
              <a:rPr lang="fr-CH" sz="2000" dirty="0"/>
              <a:t> in the </a:t>
            </a:r>
            <a:r>
              <a:rPr lang="fr-CH" sz="2000" dirty="0" err="1"/>
              <a:t>assigned</a:t>
            </a:r>
            <a:r>
              <a:rPr lang="fr-CH" sz="2000" dirty="0"/>
              <a:t> </a:t>
            </a:r>
            <a:r>
              <a:rPr lang="fr-CH" sz="2000" dirty="0" err="1"/>
              <a:t>space</a:t>
            </a:r>
            <a:r>
              <a:rPr lang="fr-CH" sz="2000" dirty="0"/>
              <a:t> in transition area </a:t>
            </a:r>
            <a:r>
              <a:rPr lang="fr-CH" sz="2000" dirty="0" err="1"/>
              <a:t>before</a:t>
            </a:r>
            <a:r>
              <a:rPr lang="fr-CH" sz="2000" dirty="0"/>
              <a:t> and </a:t>
            </a:r>
            <a:r>
              <a:rPr lang="fr-CH" sz="2000" dirty="0" err="1"/>
              <a:t>after</a:t>
            </a:r>
            <a:r>
              <a:rPr lang="fr-CH" sz="2000" dirty="0"/>
              <a:t> bike leg</a:t>
            </a:r>
            <a:endParaRPr dirty="0"/>
          </a:p>
          <a:p>
            <a:pPr marL="363538" lvl="0" indent="-363538" algn="l" rtl="0">
              <a:lnSpc>
                <a:spcPct val="100000"/>
              </a:lnSpc>
              <a:spcBef>
                <a:spcPts val="1500"/>
              </a:spcBef>
              <a:spcAft>
                <a:spcPts val="0"/>
              </a:spcAft>
              <a:buClr>
                <a:srgbClr val="000000"/>
              </a:buClr>
              <a:buSzPts val="2000"/>
              <a:buChar char="-"/>
            </a:pPr>
            <a:r>
              <a:rPr lang="fr-CH" sz="2000" dirty="0" err="1"/>
              <a:t>Personal</a:t>
            </a:r>
            <a:r>
              <a:rPr lang="fr-CH" sz="2000" dirty="0"/>
              <a:t> Handlers </a:t>
            </a:r>
            <a:r>
              <a:rPr lang="fr-CH" sz="2000" dirty="0" err="1"/>
              <a:t>moving</a:t>
            </a:r>
            <a:r>
              <a:rPr lang="fr-CH" sz="2000" dirty="0"/>
              <a:t> to the Wheel Stop </a:t>
            </a:r>
            <a:r>
              <a:rPr lang="fr-CH" sz="2000" dirty="0" err="1"/>
              <a:t>should</a:t>
            </a:r>
            <a:r>
              <a:rPr lang="fr-CH" sz="2000" dirty="0"/>
              <a:t> </a:t>
            </a:r>
            <a:r>
              <a:rPr lang="fr-CH" sz="2000" dirty="0" err="1"/>
              <a:t>inform</a:t>
            </a:r>
            <a:r>
              <a:rPr lang="fr-CH" sz="2000" dirty="0"/>
              <a:t> the </a:t>
            </a:r>
            <a:r>
              <a:rPr lang="fr-CH" sz="2000" dirty="0" err="1"/>
              <a:t>TOs</a:t>
            </a:r>
            <a:r>
              <a:rPr lang="fr-CH" sz="2000" dirty="0"/>
              <a:t> </a:t>
            </a:r>
            <a:r>
              <a:rPr lang="fr-CH" sz="2000" dirty="0" err="1"/>
              <a:t>before</a:t>
            </a:r>
            <a:r>
              <a:rPr lang="fr-CH" sz="2000" dirty="0"/>
              <a:t> </a:t>
            </a:r>
            <a:r>
              <a:rPr lang="fr-CH" sz="2000" dirty="0" err="1"/>
              <a:t>going</a:t>
            </a:r>
            <a:r>
              <a:rPr lang="fr-CH" sz="2000" dirty="0"/>
              <a:t> </a:t>
            </a:r>
            <a:r>
              <a:rPr lang="fr-CH" sz="2000" dirty="0" err="1"/>
              <a:t>there</a:t>
            </a:r>
            <a:endParaRPr dirty="0"/>
          </a:p>
          <a:p>
            <a:pPr marL="363538" lvl="0" indent="-363538" algn="l" rtl="0">
              <a:lnSpc>
                <a:spcPct val="100000"/>
              </a:lnSpc>
              <a:spcBef>
                <a:spcPts val="1500"/>
              </a:spcBef>
              <a:spcAft>
                <a:spcPts val="0"/>
              </a:spcAft>
              <a:buClr>
                <a:srgbClr val="000000"/>
              </a:buClr>
              <a:buSzPts val="2000"/>
              <a:buChar char="-"/>
            </a:pPr>
            <a:r>
              <a:rPr lang="fr-CH" sz="2000" dirty="0"/>
              <a:t>PTWC </a:t>
            </a:r>
            <a:r>
              <a:rPr lang="fr-CH" sz="2000" dirty="0" err="1"/>
              <a:t>athletes</a:t>
            </a:r>
            <a:r>
              <a:rPr lang="fr-CH" sz="2000" dirty="0"/>
              <a:t> must put the bib on the hand cycle</a:t>
            </a:r>
          </a:p>
        </p:txBody>
      </p:sp>
      <p:sp>
        <p:nvSpPr>
          <p:cNvPr id="409" name="Google Shape;409;p3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38</a:t>
            </a:fld>
            <a:endParaRPr/>
          </a:p>
        </p:txBody>
      </p:sp>
      <p:sp>
        <p:nvSpPr>
          <p:cNvPr id="410" name="Google Shape;410;p3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Post Transition Area </a:t>
            </a:r>
            <a:endParaRPr sz="2400" dirty="0">
              <a:solidFill>
                <a:schemeClr val="accent2"/>
              </a:solidFill>
              <a:latin typeface="Arial"/>
              <a:ea typeface="Arial"/>
              <a:cs typeface="Arial"/>
              <a:sym typeface="Arial"/>
            </a:endParaRPr>
          </a:p>
        </p:txBody>
      </p:sp>
      <p:sp>
        <p:nvSpPr>
          <p:cNvPr id="408" name="Google Shape;408;p36"/>
          <p:cNvSpPr txBox="1">
            <a:spLocks noGrp="1"/>
          </p:cNvSpPr>
          <p:nvPr>
            <p:ph type="body" idx="1"/>
          </p:nvPr>
        </p:nvSpPr>
        <p:spPr>
          <a:xfrm>
            <a:off x="656963" y="1985554"/>
            <a:ext cx="10869109" cy="1785064"/>
          </a:xfrm>
          <a:prstGeom prst="rect">
            <a:avLst/>
          </a:prstGeom>
          <a:noFill/>
          <a:ln>
            <a:noFill/>
          </a:ln>
        </p:spPr>
        <p:txBody>
          <a:bodyPr spcFirstLastPara="1" wrap="square" lIns="91425" tIns="45700" rIns="91425" bIns="45700" anchor="t" anchorCtr="0">
            <a:spAutoFit/>
          </a:bodyPr>
          <a:lstStyle/>
          <a:p>
            <a:pPr marL="363538" indent="-363538">
              <a:lnSpc>
                <a:spcPct val="110000"/>
              </a:lnSpc>
              <a:spcBef>
                <a:spcPts val="0"/>
              </a:spcBef>
            </a:pPr>
            <a:r>
              <a:rPr lang="en-US" dirty="0">
                <a:solidFill>
                  <a:schemeClr val="tx1"/>
                </a:solidFill>
              </a:rPr>
              <a:t>A post-transition area after the first transition spot and before the mount line will be provided to drop off prosthetic legs used for athletes who do not wish to hop a long distance in transition. That equipment would move back to the athletes' space in the transition zone by a technical official or an authorized person by the TD to perform this action. That equipment must be clearly identified with the athletes' race number. </a:t>
            </a:r>
          </a:p>
        </p:txBody>
      </p:sp>
      <p:sp>
        <p:nvSpPr>
          <p:cNvPr id="409" name="Google Shape;409;p3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39</a:t>
            </a:fld>
            <a:endParaRPr/>
          </a:p>
        </p:txBody>
      </p:sp>
      <p:sp>
        <p:nvSpPr>
          <p:cNvPr id="410" name="Google Shape;410;p3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2472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Welcome and introductions</a:t>
            </a:r>
            <a:endParaRPr/>
          </a:p>
        </p:txBody>
      </p:sp>
      <p:sp>
        <p:nvSpPr>
          <p:cNvPr id="144" name="Google Shape;144;p4"/>
          <p:cNvSpPr txBox="1">
            <a:spLocks noGrp="1"/>
          </p:cNvSpPr>
          <p:nvPr>
            <p:ph type="body" idx="1"/>
          </p:nvPr>
        </p:nvSpPr>
        <p:spPr>
          <a:xfrm>
            <a:off x="656963" y="1990725"/>
            <a:ext cx="11203023" cy="4218078"/>
          </a:xfrm>
          <a:prstGeom prst="rect">
            <a:avLst/>
          </a:prstGeom>
          <a:noFill/>
          <a:ln>
            <a:noFill/>
          </a:ln>
        </p:spPr>
        <p:txBody>
          <a:bodyPr spcFirstLastPara="1" wrap="square" lIns="91425" tIns="45700" rIns="91425" bIns="45700" anchor="t" anchorCtr="0">
            <a:spAutoFit/>
          </a:bodyPr>
          <a:lstStyle/>
          <a:p>
            <a:pPr marL="363538" lvl="0" indent="-363538" algn="l" rtl="0">
              <a:lnSpc>
                <a:spcPct val="130000"/>
              </a:lnSpc>
              <a:spcBef>
                <a:spcPts val="0"/>
              </a:spcBef>
              <a:spcAft>
                <a:spcPts val="0"/>
              </a:spcAft>
              <a:buClr>
                <a:srgbClr val="000000"/>
              </a:buClr>
              <a:buSzPts val="2000"/>
              <a:buChar char="-"/>
            </a:pPr>
            <a:r>
              <a:rPr lang="fr-CH" sz="2000"/>
              <a:t>&lt;Insert name&gt;, &lt;highest ranked World Triathlon/ Continental Executive Board representative&gt;</a:t>
            </a:r>
            <a:endParaRPr/>
          </a:p>
          <a:p>
            <a:pPr marL="363538" lvl="0" indent="-363538" algn="l" rtl="0">
              <a:lnSpc>
                <a:spcPct val="130000"/>
              </a:lnSpc>
              <a:spcBef>
                <a:spcPts val="1500"/>
              </a:spcBef>
              <a:spcAft>
                <a:spcPts val="0"/>
              </a:spcAft>
              <a:buClr>
                <a:srgbClr val="000000"/>
              </a:buClr>
              <a:buSzPts val="2000"/>
              <a:buChar char="-"/>
            </a:pPr>
            <a:r>
              <a:rPr lang="fr-CH" sz="2000"/>
              <a:t>&lt;Insert name&gt;, World Triathlon Team Leader </a:t>
            </a:r>
            <a:r>
              <a:rPr lang="fr-CH" sz="2000">
                <a:solidFill>
                  <a:schemeClr val="accent2"/>
                </a:solidFill>
              </a:rPr>
              <a:t>{if applicable}</a:t>
            </a:r>
            <a:endParaRPr/>
          </a:p>
          <a:p>
            <a:pPr marL="363538" lvl="0" indent="-363538" algn="l" rtl="0">
              <a:lnSpc>
                <a:spcPct val="130000"/>
              </a:lnSpc>
              <a:spcBef>
                <a:spcPts val="1500"/>
              </a:spcBef>
              <a:spcAft>
                <a:spcPts val="0"/>
              </a:spcAft>
              <a:buClr>
                <a:srgbClr val="000000"/>
              </a:buClr>
              <a:buSzPts val="2000"/>
              <a:buChar char="-"/>
            </a:pPr>
            <a:r>
              <a:rPr lang="fr-CH" sz="2000"/>
              <a:t>&lt;Insert name&gt;, World Triathlon Technical Delegate</a:t>
            </a:r>
            <a:endParaRPr sz="2000"/>
          </a:p>
          <a:p>
            <a:pPr marL="363538" lvl="0" indent="-363538" algn="l" rtl="0">
              <a:lnSpc>
                <a:spcPct val="130000"/>
              </a:lnSpc>
              <a:spcBef>
                <a:spcPts val="1500"/>
              </a:spcBef>
              <a:spcAft>
                <a:spcPts val="0"/>
              </a:spcAft>
              <a:buClr>
                <a:srgbClr val="000000"/>
              </a:buClr>
              <a:buSzPts val="2000"/>
              <a:buChar char="-"/>
            </a:pPr>
            <a:r>
              <a:rPr lang="fr-CH" sz="2000"/>
              <a:t>&lt;Insert name&gt;, World Triathlon Medical Delegate </a:t>
            </a:r>
            <a:r>
              <a:rPr lang="fr-CH" sz="2000">
                <a:solidFill>
                  <a:schemeClr val="accent2"/>
                </a:solidFill>
              </a:rPr>
              <a:t>{if applicable}</a:t>
            </a:r>
            <a:endParaRPr sz="2000"/>
          </a:p>
          <a:p>
            <a:pPr marL="363538" lvl="0" indent="-363538" algn="l" rtl="0">
              <a:lnSpc>
                <a:spcPct val="130000"/>
              </a:lnSpc>
              <a:spcBef>
                <a:spcPts val="1500"/>
              </a:spcBef>
              <a:spcAft>
                <a:spcPts val="0"/>
              </a:spcAft>
              <a:buClr>
                <a:srgbClr val="000000"/>
              </a:buClr>
              <a:buSzPts val="2000"/>
              <a:buChar char="-"/>
            </a:pPr>
            <a:r>
              <a:rPr lang="fr-CH" sz="2000"/>
              <a:t>&lt;Insert name&gt;, World Triathlon Head Referee</a:t>
            </a:r>
            <a:endParaRPr/>
          </a:p>
          <a:p>
            <a:pPr marL="363538" lvl="0" indent="-363538" algn="l" rtl="0">
              <a:lnSpc>
                <a:spcPct val="130000"/>
              </a:lnSpc>
              <a:spcBef>
                <a:spcPts val="1500"/>
              </a:spcBef>
              <a:spcAft>
                <a:spcPts val="0"/>
              </a:spcAft>
              <a:buClr>
                <a:srgbClr val="000000"/>
              </a:buClr>
              <a:buSzPts val="2000"/>
              <a:buChar char="-"/>
            </a:pPr>
            <a:r>
              <a:rPr lang="fr-CH" sz="2000"/>
              <a:t>&lt;Insert name&gt;, LOC Director</a:t>
            </a:r>
            <a:endParaRPr sz="2000"/>
          </a:p>
          <a:p>
            <a:pPr marL="363538" lvl="0" indent="-338138" algn="l" rtl="0">
              <a:lnSpc>
                <a:spcPct val="90000"/>
              </a:lnSpc>
              <a:spcBef>
                <a:spcPts val="600"/>
              </a:spcBef>
              <a:spcAft>
                <a:spcPts val="0"/>
              </a:spcAft>
              <a:buClr>
                <a:srgbClr val="000000"/>
              </a:buClr>
              <a:buSzPts val="400"/>
              <a:buNone/>
            </a:pPr>
            <a:endParaRPr sz="400">
              <a:solidFill>
                <a:srgbClr val="112E68"/>
              </a:solidFill>
            </a:endParaRPr>
          </a:p>
          <a:p>
            <a:pPr marL="0" lvl="0" indent="0" algn="l" rtl="0">
              <a:lnSpc>
                <a:spcPct val="90000"/>
              </a:lnSpc>
              <a:spcBef>
                <a:spcPts val="600"/>
              </a:spcBef>
              <a:spcAft>
                <a:spcPts val="0"/>
              </a:spcAft>
              <a:buClr>
                <a:schemeClr val="accent2"/>
              </a:buClr>
              <a:buSzPts val="2000"/>
              <a:buNone/>
            </a:pPr>
            <a:r>
              <a:rPr lang="fr-CH" sz="2000">
                <a:solidFill>
                  <a:schemeClr val="accent2"/>
                </a:solidFill>
              </a:rPr>
              <a:t>{comment – to be deleted: Insert the names of the officials that are attending the briefing and delete the rest}</a:t>
            </a:r>
            <a:endParaRPr/>
          </a:p>
        </p:txBody>
      </p:sp>
      <p:sp>
        <p:nvSpPr>
          <p:cNvPr id="145" name="Google Shape;145;p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a:t>
            </a:fld>
            <a:endParaRPr/>
          </a:p>
        </p:txBody>
      </p:sp>
      <p:sp>
        <p:nvSpPr>
          <p:cNvPr id="146" name="Google Shape;146;p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Flow</a:t>
            </a:r>
            <a:endParaRPr sz="2400">
              <a:solidFill>
                <a:schemeClr val="accent2"/>
              </a:solidFill>
              <a:latin typeface="Arial"/>
              <a:ea typeface="Arial"/>
              <a:cs typeface="Arial"/>
              <a:sym typeface="Arial"/>
            </a:endParaRPr>
          </a:p>
        </p:txBody>
      </p:sp>
      <p:sp>
        <p:nvSpPr>
          <p:cNvPr id="416" name="Google Shape;416;p37"/>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417" name="Google Shape;417;p3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40</a:t>
            </a:fld>
            <a:endParaRPr/>
          </a:p>
        </p:txBody>
      </p:sp>
      <p:sp>
        <p:nvSpPr>
          <p:cNvPr id="418" name="Google Shape;418;p3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419" name="Google Shape;419;p37"/>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TZ to Bike entrance map&gt;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a:t>
            </a:r>
            <a:endParaRPr sz="2400">
              <a:solidFill>
                <a:schemeClr val="accent2"/>
              </a:solidFill>
              <a:latin typeface="Arial"/>
              <a:ea typeface="Arial"/>
              <a:cs typeface="Arial"/>
              <a:sym typeface="Arial"/>
            </a:endParaRPr>
          </a:p>
        </p:txBody>
      </p:sp>
      <p:sp>
        <p:nvSpPr>
          <p:cNvPr id="425" name="Google Shape;425;p38"/>
          <p:cNvSpPr txBox="1">
            <a:spLocks noGrp="1"/>
          </p:cNvSpPr>
          <p:nvPr>
            <p:ph type="body" idx="1"/>
          </p:nvPr>
        </p:nvSpPr>
        <p:spPr>
          <a:xfrm>
            <a:off x="656963" y="1985554"/>
            <a:ext cx="10869109" cy="4401205"/>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&lt;number of laps&gt; laps (total distance of &lt;total length of the bike in kilometer&gt;km)</a:t>
            </a:r>
            <a:endParaRPr/>
          </a:p>
          <a:p>
            <a:pPr marL="363538" lvl="0" indent="-363538" algn="l" rtl="0">
              <a:lnSpc>
                <a:spcPct val="100000"/>
              </a:lnSpc>
              <a:spcBef>
                <a:spcPts val="1500"/>
              </a:spcBef>
              <a:spcAft>
                <a:spcPts val="0"/>
              </a:spcAft>
              <a:buClr>
                <a:srgbClr val="000000"/>
              </a:buClr>
              <a:buSzPts val="2000"/>
              <a:buChar char="-"/>
            </a:pPr>
            <a:r>
              <a:rPr lang="fr-CH" sz="2000"/>
              <a:t>Hilly / flat and technical / not technical </a:t>
            </a:r>
            <a:r>
              <a:rPr lang="fr-CH" sz="2000">
                <a:solidFill>
                  <a:schemeClr val="accent2"/>
                </a:solidFill>
              </a:rPr>
              <a:t>{choose the correct}</a:t>
            </a:r>
            <a:endParaRPr/>
          </a:p>
          <a:p>
            <a:pPr marL="363538" lvl="0" indent="-363538" algn="l" rtl="0">
              <a:lnSpc>
                <a:spcPct val="100000"/>
              </a:lnSpc>
              <a:spcBef>
                <a:spcPts val="1500"/>
              </a:spcBef>
              <a:spcAft>
                <a:spcPts val="0"/>
              </a:spcAft>
              <a:buClr>
                <a:srgbClr val="000000"/>
              </a:buClr>
              <a:buSzPts val="2000"/>
              <a:buChar char="-"/>
            </a:pPr>
            <a:r>
              <a:rPr lang="fr-CH" sz="2000"/>
              <a:t>1 Wheel Stations </a:t>
            </a:r>
            <a:r>
              <a:rPr lang="fr-CH" sz="2000">
                <a:solidFill>
                  <a:schemeClr val="accent2"/>
                </a:solidFill>
              </a:rPr>
              <a:t>{if applicable}</a:t>
            </a:r>
            <a:endParaRPr>
              <a:solidFill>
                <a:schemeClr val="accent2"/>
              </a:solidFill>
            </a:endParaRPr>
          </a:p>
          <a:p>
            <a:pPr marL="820738" lvl="1" indent="-363538" algn="l" rtl="0">
              <a:lnSpc>
                <a:spcPct val="100000"/>
              </a:lnSpc>
              <a:spcBef>
                <a:spcPts val="1500"/>
              </a:spcBef>
              <a:spcAft>
                <a:spcPts val="0"/>
              </a:spcAft>
              <a:buClr>
                <a:srgbClr val="000000"/>
              </a:buClr>
              <a:buSzPts val="2000"/>
              <a:buChar char="-"/>
            </a:pPr>
            <a:r>
              <a:rPr lang="fr-CH"/>
              <a:t>For locations see the map</a:t>
            </a:r>
            <a:endParaRPr/>
          </a:p>
          <a:p>
            <a:pPr marL="363538" lvl="0" indent="-363538" algn="l" rtl="0">
              <a:lnSpc>
                <a:spcPct val="100000"/>
              </a:lnSpc>
              <a:spcBef>
                <a:spcPts val="1500"/>
              </a:spcBef>
              <a:spcAft>
                <a:spcPts val="0"/>
              </a:spcAft>
              <a:buClr>
                <a:srgbClr val="000000"/>
              </a:buClr>
              <a:buSzPts val="2000"/>
              <a:buChar char="-"/>
            </a:pPr>
            <a:r>
              <a:rPr lang="fr-CH" sz="2000"/>
              <a:t>Electronic lap control, but you are responsible to count for yourself !</a:t>
            </a:r>
            <a:endParaRPr/>
          </a:p>
          <a:p>
            <a:pPr marL="363538" lvl="0" indent="-363538" algn="l" rtl="0">
              <a:lnSpc>
                <a:spcPct val="100000"/>
              </a:lnSpc>
              <a:spcBef>
                <a:spcPts val="1500"/>
              </a:spcBef>
              <a:spcAft>
                <a:spcPts val="0"/>
              </a:spcAft>
              <a:buClr>
                <a:srgbClr val="000000"/>
              </a:buClr>
              <a:buSzPts val="2000"/>
              <a:buChar char="-"/>
            </a:pPr>
            <a:r>
              <a:rPr lang="fr-CH" sz="2000"/>
              <a:t>Bike Penalty box on the </a:t>
            </a:r>
            <a:r>
              <a:rPr lang="fr-CH" sz="2000">
                <a:solidFill>
                  <a:schemeClr val="accent2"/>
                </a:solidFill>
              </a:rPr>
              <a:t>{insert location}</a:t>
            </a:r>
            <a:endParaRPr/>
          </a:p>
          <a:p>
            <a:pPr marL="363538" lvl="0" indent="-363538" algn="l" rtl="0">
              <a:lnSpc>
                <a:spcPct val="100000"/>
              </a:lnSpc>
              <a:spcBef>
                <a:spcPts val="1500"/>
              </a:spcBef>
              <a:spcAft>
                <a:spcPts val="0"/>
              </a:spcAft>
              <a:buClr>
                <a:srgbClr val="000000"/>
              </a:buClr>
              <a:buSzPts val="2000"/>
              <a:buChar char="-"/>
            </a:pPr>
            <a:r>
              <a:rPr lang="fr-CH" sz="2000"/>
              <a:t>Littering zone </a:t>
            </a:r>
            <a:r>
              <a:rPr lang="fr-CH" sz="2000">
                <a:solidFill>
                  <a:schemeClr val="accent2"/>
                </a:solidFill>
              </a:rPr>
              <a:t>{insert location}</a:t>
            </a:r>
            <a:endParaRPr/>
          </a:p>
          <a:p>
            <a:pPr marL="363538" lvl="0" indent="-363538" algn="l" rtl="0">
              <a:lnSpc>
                <a:spcPct val="100000"/>
              </a:lnSpc>
              <a:spcBef>
                <a:spcPts val="1500"/>
              </a:spcBef>
              <a:spcAft>
                <a:spcPts val="0"/>
              </a:spcAft>
              <a:buClr>
                <a:srgbClr val="000000"/>
              </a:buClr>
              <a:buSzPts val="2000"/>
              <a:buChar char="-"/>
            </a:pPr>
            <a:r>
              <a:rPr lang="fr-CH" sz="2000"/>
              <a:t>Always ride on the right/left, pass on the left/right </a:t>
            </a:r>
            <a:r>
              <a:rPr lang="fr-CH" sz="2000">
                <a:solidFill>
                  <a:schemeClr val="accent2"/>
                </a:solidFill>
              </a:rPr>
              <a:t>{choose the correct}</a:t>
            </a:r>
            <a:endParaRPr/>
          </a:p>
          <a:p>
            <a:pPr marL="363538" lvl="0" indent="-363538" algn="l" rtl="0">
              <a:lnSpc>
                <a:spcPct val="100000"/>
              </a:lnSpc>
              <a:spcBef>
                <a:spcPts val="1500"/>
              </a:spcBef>
              <a:spcAft>
                <a:spcPts val="0"/>
              </a:spcAft>
              <a:buClr>
                <a:srgbClr val="000000"/>
              </a:buClr>
              <a:buSzPts val="2000"/>
              <a:buChar char="-"/>
            </a:pPr>
            <a:r>
              <a:rPr lang="fr-CH" sz="2000"/>
              <a:t>Warn the athlete you want to pass</a:t>
            </a:r>
            <a:endParaRPr/>
          </a:p>
        </p:txBody>
      </p:sp>
      <p:sp>
        <p:nvSpPr>
          <p:cNvPr id="426" name="Google Shape;426;p3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41</a:t>
            </a:fld>
            <a:endParaRPr/>
          </a:p>
        </p:txBody>
      </p:sp>
      <p:sp>
        <p:nvSpPr>
          <p:cNvPr id="427" name="Google Shape;427;p3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428" name="Google Shape;428;p38" descr="Signage Draft v1 (1)_Page_5.jpg"/>
          <p:cNvPicPr preferRelativeResize="0"/>
          <p:nvPr/>
        </p:nvPicPr>
        <p:blipFill rotWithShape="1">
          <a:blip r:embed="rId3">
            <a:alphaModFix/>
          </a:blip>
          <a:srcRect l="6163" t="3999" r="6163" b="56001"/>
          <a:stretch/>
        </p:blipFill>
        <p:spPr>
          <a:xfrm>
            <a:off x="9696450" y="4445114"/>
            <a:ext cx="1750143" cy="112912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a:t>
            </a:r>
            <a:endParaRPr sz="2400">
              <a:solidFill>
                <a:schemeClr val="accent2"/>
              </a:solidFill>
              <a:latin typeface="Arial"/>
              <a:ea typeface="Arial"/>
              <a:cs typeface="Arial"/>
              <a:sym typeface="Arial"/>
            </a:endParaRPr>
          </a:p>
        </p:txBody>
      </p:sp>
      <p:sp>
        <p:nvSpPr>
          <p:cNvPr id="434" name="Google Shape;434;p39"/>
          <p:cNvSpPr txBox="1">
            <a:spLocks noGrp="1"/>
          </p:cNvSpPr>
          <p:nvPr>
            <p:ph type="body" idx="1"/>
          </p:nvPr>
        </p:nvSpPr>
        <p:spPr>
          <a:xfrm>
            <a:off x="656963" y="1985554"/>
            <a:ext cx="10869109" cy="1208023"/>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None/>
            </a:pPr>
            <a:r>
              <a:rPr lang="fr-CH" sz="2000" b="1" dirty="0"/>
              <a:t>PTWC </a:t>
            </a:r>
            <a:r>
              <a:rPr lang="fr-CH" b="1" dirty="0" err="1"/>
              <a:t>handbikes</a:t>
            </a:r>
            <a:endParaRPr sz="2000" b="1" dirty="0"/>
          </a:p>
          <a:p>
            <a:pPr marL="363538" lvl="0" indent="-363538" algn="l" rtl="0">
              <a:lnSpc>
                <a:spcPct val="100000"/>
              </a:lnSpc>
              <a:spcBef>
                <a:spcPts val="1500"/>
              </a:spcBef>
              <a:spcAft>
                <a:spcPts val="0"/>
              </a:spcAft>
              <a:buClr>
                <a:srgbClr val="000000"/>
              </a:buClr>
              <a:buSzPts val="2000"/>
              <a:buChar char="-"/>
            </a:pPr>
            <a:r>
              <a:rPr lang="fr-CH" sz="2000" dirty="0" err="1"/>
              <a:t>Paratriathletes</a:t>
            </a:r>
            <a:r>
              <a:rPr lang="fr-CH" sz="2000" dirty="0"/>
              <a:t> must </a:t>
            </a:r>
            <a:r>
              <a:rPr lang="fr-CH" sz="2000" dirty="0" err="1"/>
              <a:t>ensure</a:t>
            </a:r>
            <a:r>
              <a:rPr lang="fr-CH" sz="2000" dirty="0"/>
              <a:t> </a:t>
            </a:r>
            <a:r>
              <a:rPr lang="fr-CH" sz="2000" dirty="0" err="1"/>
              <a:t>that</a:t>
            </a:r>
            <a:r>
              <a:rPr lang="fr-CH" sz="2000" dirty="0"/>
              <a:t> </a:t>
            </a:r>
            <a:r>
              <a:rPr lang="fr-CH" sz="2000" dirty="0" err="1"/>
              <a:t>their</a:t>
            </a:r>
            <a:r>
              <a:rPr lang="fr-CH" sz="2000" dirty="0"/>
              <a:t> </a:t>
            </a:r>
            <a:r>
              <a:rPr lang="fr-CH" sz="2000" dirty="0" err="1"/>
              <a:t>lower</a:t>
            </a:r>
            <a:r>
              <a:rPr lang="fr-CH" sz="2000" dirty="0"/>
              <a:t> </a:t>
            </a:r>
            <a:r>
              <a:rPr lang="fr-CH" sz="2000" dirty="0" err="1"/>
              <a:t>limbs</a:t>
            </a:r>
            <a:r>
              <a:rPr lang="fr-CH" sz="2000" dirty="0"/>
              <a:t> have </a:t>
            </a:r>
            <a:r>
              <a:rPr lang="fr-CH" sz="2000" dirty="0" err="1"/>
              <a:t>enough</a:t>
            </a:r>
            <a:r>
              <a:rPr lang="fr-CH" sz="2000" dirty="0"/>
              <a:t> support/</a:t>
            </a:r>
            <a:r>
              <a:rPr lang="fr-CH" sz="2000" dirty="0" err="1"/>
              <a:t>bracing</a:t>
            </a:r>
            <a:r>
              <a:rPr lang="fr-CH" sz="2000" dirty="0"/>
              <a:t>/foot </a:t>
            </a:r>
            <a:r>
              <a:rPr lang="fr-CH" sz="2000" dirty="0" err="1"/>
              <a:t>rest</a:t>
            </a:r>
            <a:r>
              <a:rPr lang="fr-CH" sz="2000" dirty="0"/>
              <a:t> to </a:t>
            </a:r>
            <a:r>
              <a:rPr lang="fr-CH" sz="2000" dirty="0" err="1"/>
              <a:t>prevent</a:t>
            </a:r>
            <a:r>
              <a:rPr lang="fr-CH" sz="2000" dirty="0"/>
              <a:t> </a:t>
            </a:r>
            <a:r>
              <a:rPr lang="fr-CH" sz="2000" dirty="0" err="1"/>
              <a:t>them</a:t>
            </a:r>
            <a:r>
              <a:rPr lang="fr-CH" sz="2000" dirty="0"/>
              <a:t> </a:t>
            </a:r>
            <a:r>
              <a:rPr lang="fr-CH" sz="2000" dirty="0" err="1"/>
              <a:t>from</a:t>
            </a:r>
            <a:r>
              <a:rPr lang="fr-CH" sz="2000" dirty="0"/>
              <a:t> </a:t>
            </a:r>
            <a:r>
              <a:rPr lang="fr-CH" sz="2000" dirty="0" err="1"/>
              <a:t>dragging</a:t>
            </a:r>
            <a:r>
              <a:rPr lang="fr-CH" sz="2000" dirty="0"/>
              <a:t> or </a:t>
            </a:r>
            <a:r>
              <a:rPr lang="fr-CH" sz="2000" dirty="0" err="1"/>
              <a:t>making</a:t>
            </a:r>
            <a:r>
              <a:rPr lang="fr-CH" sz="2000" dirty="0"/>
              <a:t> contact </a:t>
            </a:r>
            <a:r>
              <a:rPr lang="fr-CH" sz="2000" dirty="0" err="1"/>
              <a:t>with</a:t>
            </a:r>
            <a:r>
              <a:rPr lang="fr-CH" sz="2000" dirty="0"/>
              <a:t> the </a:t>
            </a:r>
            <a:r>
              <a:rPr lang="fr-CH" sz="2000" dirty="0" err="1"/>
              <a:t>ground</a:t>
            </a:r>
            <a:r>
              <a:rPr lang="fr-CH" sz="2000" dirty="0"/>
              <a:t> </a:t>
            </a:r>
            <a:r>
              <a:rPr lang="fr-CH" sz="2000" dirty="0" err="1"/>
              <a:t>during</a:t>
            </a:r>
            <a:r>
              <a:rPr lang="fr-CH" sz="2000" dirty="0"/>
              <a:t> the </a:t>
            </a:r>
            <a:r>
              <a:rPr lang="fr-CH" sz="2000" dirty="0" err="1"/>
              <a:t>event</a:t>
            </a:r>
            <a:r>
              <a:rPr lang="fr-CH" sz="2000" dirty="0"/>
              <a:t>;</a:t>
            </a:r>
            <a:endParaRPr dirty="0"/>
          </a:p>
        </p:txBody>
      </p:sp>
      <p:sp>
        <p:nvSpPr>
          <p:cNvPr id="435" name="Google Shape;435;p3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42</a:t>
            </a:fld>
            <a:endParaRPr/>
          </a:p>
        </p:txBody>
      </p:sp>
      <p:sp>
        <p:nvSpPr>
          <p:cNvPr id="436" name="Google Shape;436;p3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a:t>
            </a:r>
            <a:endParaRPr sz="2400">
              <a:solidFill>
                <a:schemeClr val="accent2"/>
              </a:solidFill>
              <a:latin typeface="Arial"/>
              <a:ea typeface="Arial"/>
              <a:cs typeface="Arial"/>
              <a:sym typeface="Arial"/>
            </a:endParaRPr>
          </a:p>
        </p:txBody>
      </p:sp>
      <p:sp>
        <p:nvSpPr>
          <p:cNvPr id="442" name="Google Shape;442;p40"/>
          <p:cNvSpPr txBox="1">
            <a:spLocks noGrp="1"/>
          </p:cNvSpPr>
          <p:nvPr>
            <p:ph type="body" idx="1"/>
          </p:nvPr>
        </p:nvSpPr>
        <p:spPr>
          <a:xfrm>
            <a:off x="656963" y="1985554"/>
            <a:ext cx="10869109" cy="3708667"/>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Draft </a:t>
            </a:r>
            <a:r>
              <a:rPr lang="fr-CH" sz="2000" dirty="0" err="1"/>
              <a:t>illegal</a:t>
            </a:r>
            <a:r>
              <a:rPr lang="fr-CH" sz="2000" dirty="0"/>
              <a:t> </a:t>
            </a:r>
            <a:r>
              <a:rPr lang="fr-CH" sz="2000" dirty="0" err="1"/>
              <a:t>event</a:t>
            </a:r>
            <a:endParaRPr dirty="0"/>
          </a:p>
          <a:p>
            <a:pPr marL="363538" lvl="0" indent="-363538" algn="l" rtl="0">
              <a:lnSpc>
                <a:spcPct val="100000"/>
              </a:lnSpc>
              <a:spcBef>
                <a:spcPts val="1500"/>
              </a:spcBef>
              <a:spcAft>
                <a:spcPts val="0"/>
              </a:spcAft>
              <a:buClr>
                <a:srgbClr val="000000"/>
              </a:buClr>
              <a:buSzPts val="2000"/>
              <a:buChar char="-"/>
            </a:pPr>
            <a:r>
              <a:rPr lang="fr-CH" sz="2000" dirty="0"/>
              <a:t>If </a:t>
            </a:r>
            <a:r>
              <a:rPr lang="fr-CH" sz="2000" dirty="0" err="1"/>
              <a:t>shown</a:t>
            </a:r>
            <a:r>
              <a:rPr lang="fr-CH" sz="2000" dirty="0"/>
              <a:t> a </a:t>
            </a:r>
            <a:r>
              <a:rPr lang="fr-CH" sz="2000" b="1" dirty="0">
                <a:solidFill>
                  <a:schemeClr val="dk1"/>
                </a:solidFill>
              </a:rPr>
              <a:t>BLUE</a:t>
            </a:r>
            <a:r>
              <a:rPr lang="fr-CH" sz="2000" dirty="0"/>
              <a:t> </a:t>
            </a:r>
            <a:r>
              <a:rPr lang="fr-CH" sz="2000" dirty="0" err="1"/>
              <a:t>card</a:t>
            </a:r>
            <a:r>
              <a:rPr lang="fr-CH" sz="2000" dirty="0"/>
              <a:t> for drafting, </a:t>
            </a:r>
            <a:r>
              <a:rPr lang="fr-CH" sz="2000" dirty="0" err="1"/>
              <a:t>you</a:t>
            </a:r>
            <a:r>
              <a:rPr lang="fr-CH" sz="2000" dirty="0"/>
              <a:t> </a:t>
            </a:r>
            <a:endParaRPr dirty="0"/>
          </a:p>
          <a:p>
            <a:pPr marL="820738" lvl="1" indent="-363538" algn="l" rtl="0">
              <a:lnSpc>
                <a:spcPct val="100000"/>
              </a:lnSpc>
              <a:spcBef>
                <a:spcPts val="1500"/>
              </a:spcBef>
              <a:spcAft>
                <a:spcPts val="0"/>
              </a:spcAft>
              <a:buClr>
                <a:schemeClr val="dk1"/>
              </a:buClr>
              <a:buSzPts val="2000"/>
              <a:buChar char="-"/>
            </a:pPr>
            <a:r>
              <a:rPr lang="fr-CH" dirty="0">
                <a:solidFill>
                  <a:schemeClr val="dk1"/>
                </a:solidFill>
              </a:rPr>
              <a:t>MUST stop at the </a:t>
            </a:r>
            <a:r>
              <a:rPr lang="fr-CH" dirty="0" err="1">
                <a:solidFill>
                  <a:schemeClr val="dk1"/>
                </a:solidFill>
              </a:rPr>
              <a:t>next</a:t>
            </a:r>
            <a:r>
              <a:rPr lang="fr-CH" dirty="0">
                <a:solidFill>
                  <a:schemeClr val="dk1"/>
                </a:solidFill>
              </a:rPr>
              <a:t> penalty box - 1 min/penalty</a:t>
            </a:r>
            <a:endParaRPr dirty="0"/>
          </a:p>
          <a:p>
            <a:pPr marL="820738" lvl="1" indent="-363538" algn="l" rtl="0">
              <a:lnSpc>
                <a:spcPct val="100000"/>
              </a:lnSpc>
              <a:spcBef>
                <a:spcPts val="1500"/>
              </a:spcBef>
              <a:spcAft>
                <a:spcPts val="0"/>
              </a:spcAft>
              <a:buClr>
                <a:schemeClr val="dk1"/>
              </a:buClr>
              <a:buSzPts val="2000"/>
              <a:buChar char="-"/>
            </a:pPr>
            <a:r>
              <a:rPr lang="fr-CH" dirty="0">
                <a:solidFill>
                  <a:schemeClr val="dk1"/>
                </a:solidFill>
              </a:rPr>
              <a:t>Failure to stop at the </a:t>
            </a:r>
            <a:r>
              <a:rPr lang="fr-CH" dirty="0" err="1">
                <a:solidFill>
                  <a:schemeClr val="dk1"/>
                </a:solidFill>
              </a:rPr>
              <a:t>next</a:t>
            </a:r>
            <a:r>
              <a:rPr lang="fr-CH" dirty="0">
                <a:solidFill>
                  <a:schemeClr val="dk1"/>
                </a:solidFill>
              </a:rPr>
              <a:t> penalty box: DSQ</a:t>
            </a:r>
            <a:endParaRPr dirty="0"/>
          </a:p>
          <a:p>
            <a:pPr marL="363538" lvl="0" indent="-363538" algn="l" rtl="0">
              <a:lnSpc>
                <a:spcPct val="100000"/>
              </a:lnSpc>
              <a:spcBef>
                <a:spcPts val="1500"/>
              </a:spcBef>
              <a:spcAft>
                <a:spcPts val="0"/>
              </a:spcAft>
              <a:buClr>
                <a:srgbClr val="000000"/>
              </a:buClr>
              <a:buSzPts val="2000"/>
              <a:buChar char="-"/>
            </a:pPr>
            <a:r>
              <a:rPr lang="fr-CH" sz="2000" dirty="0"/>
              <a:t>It </a:t>
            </a:r>
            <a:r>
              <a:rPr lang="fr-CH" sz="2000" dirty="0" err="1"/>
              <a:t>is</a:t>
            </a:r>
            <a:r>
              <a:rPr lang="fr-CH" sz="2000" dirty="0"/>
              <a:t> the </a:t>
            </a:r>
            <a:r>
              <a:rPr lang="fr-CH" sz="2000" dirty="0" err="1"/>
              <a:t>athlete's</a:t>
            </a:r>
            <a:r>
              <a:rPr lang="fr-CH" sz="2000" dirty="0"/>
              <a:t> </a:t>
            </a:r>
            <a:r>
              <a:rPr lang="fr-CH" sz="2000" dirty="0" err="1"/>
              <a:t>responsibility</a:t>
            </a:r>
            <a:r>
              <a:rPr lang="fr-CH" sz="2000" dirty="0"/>
              <a:t> to stop at the Penalty Box – </a:t>
            </a:r>
            <a:r>
              <a:rPr lang="fr-CH" sz="2000" dirty="0" err="1"/>
              <a:t>numbers</a:t>
            </a:r>
            <a:r>
              <a:rPr lang="fr-CH" sz="2000" dirty="0"/>
              <a:t> not </a:t>
            </a:r>
            <a:r>
              <a:rPr lang="fr-CH" sz="2000" dirty="0" err="1"/>
              <a:t>posted</a:t>
            </a:r>
            <a:r>
              <a:rPr lang="fr-CH" sz="2000" dirty="0"/>
              <a:t> on </a:t>
            </a:r>
            <a:r>
              <a:rPr lang="fr-CH" sz="2000" dirty="0" err="1"/>
              <a:t>board</a:t>
            </a:r>
            <a:endParaRPr dirty="0"/>
          </a:p>
          <a:p>
            <a:pPr marL="363538" lvl="0" indent="-363538" algn="l" rtl="0">
              <a:lnSpc>
                <a:spcPct val="100000"/>
              </a:lnSpc>
              <a:spcBef>
                <a:spcPts val="1500"/>
              </a:spcBef>
              <a:spcAft>
                <a:spcPts val="0"/>
              </a:spcAft>
              <a:buClr>
                <a:srgbClr val="000000"/>
              </a:buClr>
              <a:buSzPts val="2000"/>
              <a:buChar char="-"/>
            </a:pPr>
            <a:r>
              <a:rPr lang="fr-CH" sz="2000" dirty="0"/>
              <a:t>Time penalties for </a:t>
            </a:r>
            <a:r>
              <a:rPr lang="fr-CH" sz="2000" dirty="0" err="1"/>
              <a:t>littering</a:t>
            </a:r>
            <a:r>
              <a:rPr lang="fr-CH" sz="2000" dirty="0"/>
              <a:t> on bike course </a:t>
            </a:r>
            <a:r>
              <a:rPr lang="fr-CH" sz="2000" dirty="0" err="1"/>
              <a:t>will</a:t>
            </a:r>
            <a:r>
              <a:rPr lang="fr-CH" sz="2000" dirty="0"/>
              <a:t> </a:t>
            </a:r>
            <a:r>
              <a:rPr lang="fr-CH" sz="2000" dirty="0" err="1"/>
              <a:t>be</a:t>
            </a:r>
            <a:r>
              <a:rPr lang="fr-CH" sz="2000" dirty="0"/>
              <a:t> </a:t>
            </a:r>
            <a:r>
              <a:rPr lang="fr-CH" sz="2000" dirty="0" err="1"/>
              <a:t>served</a:t>
            </a:r>
            <a:r>
              <a:rPr lang="fr-CH" sz="2000" dirty="0"/>
              <a:t> </a:t>
            </a:r>
            <a:r>
              <a:rPr lang="fr-CH" sz="2000"/>
              <a:t>at bike </a:t>
            </a:r>
            <a:r>
              <a:rPr lang="fr-CH" sz="2000" dirty="0"/>
              <a:t>penalty box: </a:t>
            </a:r>
            <a:r>
              <a:rPr lang="fr-CH" sz="2000" dirty="0">
                <a:solidFill>
                  <a:schemeClr val="dk1"/>
                </a:solidFill>
              </a:rPr>
              <a:t>10 sec penalties </a:t>
            </a:r>
            <a:r>
              <a:rPr lang="fr-CH" sz="2000" dirty="0"/>
              <a:t>(</a:t>
            </a:r>
            <a:r>
              <a:rPr lang="fr-CH" sz="2000" b="1" dirty="0">
                <a:solidFill>
                  <a:srgbClr val="FFC000"/>
                </a:solidFill>
              </a:rPr>
              <a:t>YELLOW</a:t>
            </a:r>
            <a:r>
              <a:rPr lang="fr-CH" sz="2000" dirty="0"/>
              <a:t> </a:t>
            </a:r>
            <a:r>
              <a:rPr lang="fr-CH" sz="2000" dirty="0" err="1"/>
              <a:t>card</a:t>
            </a:r>
            <a:r>
              <a:rPr lang="fr-CH" sz="2000" dirty="0"/>
              <a:t>)</a:t>
            </a:r>
            <a:endParaRPr dirty="0"/>
          </a:p>
          <a:p>
            <a:pPr marL="363538" lvl="0" indent="-363538" algn="l" rtl="0">
              <a:lnSpc>
                <a:spcPct val="100000"/>
              </a:lnSpc>
              <a:spcBef>
                <a:spcPts val="1500"/>
              </a:spcBef>
              <a:spcAft>
                <a:spcPts val="0"/>
              </a:spcAft>
              <a:buClr>
                <a:srgbClr val="000000"/>
              </a:buClr>
              <a:buSzPts val="2000"/>
              <a:buChar char="-"/>
            </a:pPr>
            <a:r>
              <a:rPr lang="fr-CH" sz="2000" dirty="0"/>
              <a:t>2 </a:t>
            </a:r>
            <a:r>
              <a:rPr lang="fr-CH" sz="2000" dirty="0" err="1"/>
              <a:t>accumulated</a:t>
            </a:r>
            <a:r>
              <a:rPr lang="fr-CH" sz="2000" dirty="0"/>
              <a:t> drafting time penalties = </a:t>
            </a:r>
            <a:r>
              <a:rPr lang="fr-CH" sz="2000" b="1" dirty="0">
                <a:solidFill>
                  <a:schemeClr val="dk1"/>
                </a:solidFill>
              </a:rPr>
              <a:t>DSQ</a:t>
            </a:r>
            <a:endParaRPr dirty="0"/>
          </a:p>
        </p:txBody>
      </p:sp>
      <p:sp>
        <p:nvSpPr>
          <p:cNvPr id="443" name="Google Shape;443;p4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43</a:t>
            </a:fld>
            <a:endParaRPr/>
          </a:p>
        </p:txBody>
      </p:sp>
      <p:sp>
        <p:nvSpPr>
          <p:cNvPr id="444" name="Google Shape;444;p4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Draft Zones</a:t>
            </a:r>
            <a:endParaRPr sz="2400">
              <a:solidFill>
                <a:schemeClr val="accent2"/>
              </a:solidFill>
              <a:latin typeface="Arial"/>
              <a:ea typeface="Arial"/>
              <a:cs typeface="Arial"/>
              <a:sym typeface="Arial"/>
            </a:endParaRPr>
          </a:p>
        </p:txBody>
      </p:sp>
      <p:sp>
        <p:nvSpPr>
          <p:cNvPr id="450" name="Google Shape;450;p4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44</a:t>
            </a:fld>
            <a:endParaRPr/>
          </a:p>
        </p:txBody>
      </p:sp>
      <p:sp>
        <p:nvSpPr>
          <p:cNvPr id="451" name="Google Shape;451;p4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452" name="Google Shape;452;p41"/>
          <p:cNvPicPr preferRelativeResize="0"/>
          <p:nvPr/>
        </p:nvPicPr>
        <p:blipFill rotWithShape="1">
          <a:blip r:embed="rId3">
            <a:alphaModFix/>
          </a:blip>
          <a:srcRect/>
          <a:stretch/>
        </p:blipFill>
        <p:spPr>
          <a:xfrm>
            <a:off x="976312" y="1928812"/>
            <a:ext cx="10239375" cy="3000375"/>
          </a:xfrm>
          <a:prstGeom prst="rect">
            <a:avLst/>
          </a:prstGeom>
          <a:noFill/>
          <a:ln>
            <a:noFill/>
          </a:ln>
        </p:spPr>
      </p:pic>
      <p:sp>
        <p:nvSpPr>
          <p:cNvPr id="453" name="Google Shape;453;p41"/>
          <p:cNvSpPr txBox="1"/>
          <p:nvPr/>
        </p:nvSpPr>
        <p:spPr>
          <a:xfrm>
            <a:off x="5401734" y="5058717"/>
            <a:ext cx="4318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400" b="0" i="0" u="none" strike="noStrike" cap="none">
                <a:solidFill>
                  <a:srgbClr val="000000"/>
                </a:solidFill>
                <a:latin typeface="Arial"/>
                <a:ea typeface="Arial"/>
                <a:cs typeface="Arial"/>
                <a:sym typeface="Arial"/>
              </a:rPr>
              <a:t>20 seconds to overpass</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 Zones</a:t>
            </a:r>
            <a:endParaRPr/>
          </a:p>
        </p:txBody>
      </p:sp>
      <p:sp>
        <p:nvSpPr>
          <p:cNvPr id="354" name="Google Shape;354;p3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SzPts val="1100"/>
              <a:buNone/>
            </a:pPr>
            <a:fld id="{00000000-1234-1234-1234-123412341234}" type="slidenum">
              <a:rPr lang="fr-CH"/>
              <a:t>45</a:t>
            </a:fld>
            <a:endParaRPr/>
          </a:p>
        </p:txBody>
      </p:sp>
      <p:grpSp>
        <p:nvGrpSpPr>
          <p:cNvPr id="355" name="Google Shape;355;p37"/>
          <p:cNvGrpSpPr/>
          <p:nvPr/>
        </p:nvGrpSpPr>
        <p:grpSpPr>
          <a:xfrm>
            <a:off x="1669510" y="1894306"/>
            <a:ext cx="8852980" cy="3469262"/>
            <a:chOff x="1669510" y="1894306"/>
            <a:chExt cx="8852980" cy="3469262"/>
          </a:xfrm>
        </p:grpSpPr>
        <p:pic>
          <p:nvPicPr>
            <p:cNvPr id="356" name="Google Shape;356;p37"/>
            <p:cNvPicPr preferRelativeResize="0"/>
            <p:nvPr/>
          </p:nvPicPr>
          <p:blipFill rotWithShape="1">
            <a:blip r:embed="rId3">
              <a:alphaModFix/>
            </a:blip>
            <a:srcRect/>
            <a:stretch/>
          </p:blipFill>
          <p:spPr>
            <a:xfrm>
              <a:off x="1669510" y="1894306"/>
              <a:ext cx="8852980" cy="3469262"/>
            </a:xfrm>
            <a:prstGeom prst="rect">
              <a:avLst/>
            </a:prstGeom>
            <a:noFill/>
            <a:ln>
              <a:noFill/>
            </a:ln>
          </p:spPr>
        </p:pic>
        <p:pic>
          <p:nvPicPr>
            <p:cNvPr id="357" name="Google Shape;357;p37"/>
            <p:cNvPicPr preferRelativeResize="0"/>
            <p:nvPr/>
          </p:nvPicPr>
          <p:blipFill rotWithShape="1">
            <a:blip r:embed="rId4">
              <a:alphaModFix/>
            </a:blip>
            <a:srcRect/>
            <a:stretch/>
          </p:blipFill>
          <p:spPr>
            <a:xfrm rot="10800000" flipH="1">
              <a:off x="6752645" y="3054648"/>
              <a:ext cx="1497820" cy="283797"/>
            </a:xfrm>
            <a:prstGeom prst="rect">
              <a:avLst/>
            </a:prstGeom>
            <a:noFill/>
            <a:ln>
              <a:noFill/>
            </a:ln>
          </p:spPr>
        </p:pic>
        <p:pic>
          <p:nvPicPr>
            <p:cNvPr id="358" name="Google Shape;358;p37"/>
            <p:cNvPicPr preferRelativeResize="0"/>
            <p:nvPr/>
          </p:nvPicPr>
          <p:blipFill rotWithShape="1">
            <a:blip r:embed="rId4">
              <a:alphaModFix/>
            </a:blip>
            <a:srcRect/>
            <a:stretch/>
          </p:blipFill>
          <p:spPr>
            <a:xfrm rot="10800000" flipH="1">
              <a:off x="6752645" y="4863873"/>
              <a:ext cx="1497820" cy="283797"/>
            </a:xfrm>
            <a:prstGeom prst="rect">
              <a:avLst/>
            </a:prstGeom>
            <a:noFill/>
            <a:ln>
              <a:noFill/>
            </a:ln>
          </p:spPr>
        </p:pic>
        <p:sp>
          <p:nvSpPr>
            <p:cNvPr id="359" name="Google Shape;359;p37"/>
            <p:cNvSpPr/>
            <p:nvPr/>
          </p:nvSpPr>
          <p:spPr>
            <a:xfrm>
              <a:off x="8219114" y="4899171"/>
              <a:ext cx="2118220" cy="1950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0" name="Google Shape;360;p37"/>
            <p:cNvSpPr/>
            <p:nvPr/>
          </p:nvSpPr>
          <p:spPr>
            <a:xfrm>
              <a:off x="8226819" y="3096927"/>
              <a:ext cx="2118220" cy="1950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Map</a:t>
            </a:r>
            <a:endParaRPr sz="2400">
              <a:solidFill>
                <a:schemeClr val="accent2"/>
              </a:solidFill>
              <a:latin typeface="Arial"/>
              <a:ea typeface="Arial"/>
              <a:cs typeface="Arial"/>
              <a:sym typeface="Arial"/>
            </a:endParaRPr>
          </a:p>
        </p:txBody>
      </p:sp>
      <p:sp>
        <p:nvSpPr>
          <p:cNvPr id="459" name="Google Shape;459;p42"/>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460" name="Google Shape;460;p4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46</a:t>
            </a:fld>
            <a:endParaRPr/>
          </a:p>
        </p:txBody>
      </p:sp>
      <p:sp>
        <p:nvSpPr>
          <p:cNvPr id="461" name="Google Shape;461;p42"/>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Bike Course Map (show locations of wheel station, lap counter, littering zones, penalty box) (clarify the route per lap)&gt;</a:t>
            </a:r>
            <a:endParaRPr/>
          </a:p>
        </p:txBody>
      </p:sp>
      <p:sp>
        <p:nvSpPr>
          <p:cNvPr id="462" name="Google Shape;462;p4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43" descr="graphic-man_alertcaution"/>
          <p:cNvPicPr preferRelativeResize="0"/>
          <p:nvPr/>
        </p:nvPicPr>
        <p:blipFill rotWithShape="1">
          <a:blip r:embed="rId3">
            <a:alphaModFix/>
          </a:blip>
          <a:srcRect/>
          <a:stretch/>
        </p:blipFill>
        <p:spPr>
          <a:xfrm>
            <a:off x="3778250" y="2133074"/>
            <a:ext cx="5089525" cy="3571875"/>
          </a:xfrm>
          <a:prstGeom prst="rect">
            <a:avLst/>
          </a:prstGeom>
          <a:noFill/>
          <a:ln>
            <a:noFill/>
          </a:ln>
        </p:spPr>
      </p:pic>
      <p:sp>
        <p:nvSpPr>
          <p:cNvPr id="468" name="Google Shape;468;p4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Caution</a:t>
            </a:r>
            <a:endParaRPr sz="2400">
              <a:solidFill>
                <a:schemeClr val="accent2"/>
              </a:solidFill>
              <a:latin typeface="Arial"/>
              <a:ea typeface="Arial"/>
              <a:cs typeface="Arial"/>
              <a:sym typeface="Arial"/>
            </a:endParaRPr>
          </a:p>
        </p:txBody>
      </p:sp>
      <p:sp>
        <p:nvSpPr>
          <p:cNvPr id="469" name="Google Shape;469;p43"/>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fr-CH" sz="2000"/>
              <a:t>Caution signal: three sharp whistles and red flags</a:t>
            </a:r>
            <a:endParaRPr/>
          </a:p>
          <a:p>
            <a:pPr marL="0" lvl="0" indent="0" algn="l" rtl="0">
              <a:lnSpc>
                <a:spcPct val="90000"/>
              </a:lnSpc>
              <a:spcBef>
                <a:spcPts val="600"/>
              </a:spcBef>
              <a:spcAft>
                <a:spcPts val="0"/>
              </a:spcAft>
              <a:buClr>
                <a:srgbClr val="000000"/>
              </a:buClr>
              <a:buSzPts val="2000"/>
              <a:buNone/>
            </a:pPr>
            <a:endParaRPr sz="2000">
              <a:solidFill>
                <a:srgbClr val="112E68"/>
              </a:solidFill>
            </a:endParaRPr>
          </a:p>
        </p:txBody>
      </p:sp>
      <p:sp>
        <p:nvSpPr>
          <p:cNvPr id="470" name="Google Shape;470;p4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47</a:t>
            </a:fld>
            <a:endParaRPr/>
          </a:p>
        </p:txBody>
      </p:sp>
      <p:sp>
        <p:nvSpPr>
          <p:cNvPr id="471" name="Google Shape;471;p4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to Run</a:t>
            </a:r>
            <a:endParaRPr sz="2400">
              <a:solidFill>
                <a:schemeClr val="accent2"/>
              </a:solidFill>
              <a:latin typeface="Arial"/>
              <a:ea typeface="Arial"/>
              <a:cs typeface="Arial"/>
              <a:sym typeface="Arial"/>
            </a:endParaRPr>
          </a:p>
        </p:txBody>
      </p:sp>
      <p:sp>
        <p:nvSpPr>
          <p:cNvPr id="477" name="Google Shape;477;p44"/>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478" name="Google Shape;478;p4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48</a:t>
            </a:fld>
            <a:endParaRPr/>
          </a:p>
        </p:txBody>
      </p:sp>
      <p:sp>
        <p:nvSpPr>
          <p:cNvPr id="479" name="Google Shape;479;p44"/>
          <p:cNvSpPr txBox="1"/>
          <p:nvPr/>
        </p:nvSpPr>
        <p:spPr>
          <a:xfrm>
            <a:off x="4090456" y="3115733"/>
            <a:ext cx="4011087" cy="6265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Trebuchet MS"/>
              <a:buNone/>
            </a:pPr>
            <a:r>
              <a:rPr lang="fr-CH" sz="1400" b="0" i="0" u="none" strike="noStrike" cap="none">
                <a:solidFill>
                  <a:srgbClr val="000000"/>
                </a:solidFill>
                <a:latin typeface="Trebuchet MS"/>
                <a:ea typeface="Trebuchet MS"/>
                <a:cs typeface="Trebuchet MS"/>
                <a:sym typeface="Trebuchet MS"/>
              </a:rPr>
              <a:t>&lt;Insert map with Bike exit to TZ and the TZ to Run entrance flow &gt;</a:t>
            </a:r>
            <a:endParaRPr sz="1400" b="0" i="0" u="none" strike="noStrike" cap="none">
              <a:solidFill>
                <a:srgbClr val="000000"/>
              </a:solidFill>
              <a:latin typeface="Arial"/>
              <a:ea typeface="Arial"/>
              <a:cs typeface="Arial"/>
              <a:sym typeface="Arial"/>
            </a:endParaRPr>
          </a:p>
        </p:txBody>
      </p:sp>
      <p:sp>
        <p:nvSpPr>
          <p:cNvPr id="480" name="Google Shape;480;p4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Run </a:t>
            </a:r>
            <a:r>
              <a:rPr lang="fr-CH" sz="3200"/>
              <a:t>course</a:t>
            </a:r>
            <a:endParaRPr sz="2400">
              <a:solidFill>
                <a:schemeClr val="accent2"/>
              </a:solidFill>
              <a:latin typeface="Arial"/>
              <a:ea typeface="Arial"/>
              <a:cs typeface="Arial"/>
              <a:sym typeface="Arial"/>
            </a:endParaRPr>
          </a:p>
        </p:txBody>
      </p:sp>
      <p:sp>
        <p:nvSpPr>
          <p:cNvPr id="486" name="Google Shape;486;p45"/>
          <p:cNvSpPr txBox="1">
            <a:spLocks noGrp="1"/>
          </p:cNvSpPr>
          <p:nvPr>
            <p:ph type="body" idx="1"/>
          </p:nvPr>
        </p:nvSpPr>
        <p:spPr>
          <a:xfrm>
            <a:off x="656963" y="1647826"/>
            <a:ext cx="11535000" cy="336241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&lt;</a:t>
            </a:r>
            <a:r>
              <a:rPr lang="fr-CH" sz="2000" dirty="0" err="1"/>
              <a:t>number</a:t>
            </a:r>
            <a:r>
              <a:rPr lang="fr-CH" sz="2000" dirty="0"/>
              <a:t> of laps&gt; laps (total distance of &lt;total </a:t>
            </a:r>
            <a:r>
              <a:rPr lang="fr-CH" sz="2000" dirty="0" err="1"/>
              <a:t>length</a:t>
            </a:r>
            <a:r>
              <a:rPr lang="fr-CH" sz="2000" dirty="0"/>
              <a:t> of the bike in </a:t>
            </a:r>
            <a:r>
              <a:rPr lang="fr-CH" sz="2000" dirty="0" err="1"/>
              <a:t>kilometer</a:t>
            </a:r>
            <a:r>
              <a:rPr lang="fr-CH" sz="2000" dirty="0"/>
              <a:t>&gt;km)</a:t>
            </a:r>
            <a:endParaRPr dirty="0"/>
          </a:p>
          <a:p>
            <a:pPr marL="363538" lvl="0" indent="-363538" algn="l" rtl="0">
              <a:lnSpc>
                <a:spcPct val="100000"/>
              </a:lnSpc>
              <a:spcBef>
                <a:spcPts val="900"/>
              </a:spcBef>
              <a:spcAft>
                <a:spcPts val="0"/>
              </a:spcAft>
              <a:buClr>
                <a:srgbClr val="000000"/>
              </a:buClr>
              <a:buSzPts val="2000"/>
              <a:buChar char="-"/>
            </a:pPr>
            <a:r>
              <a:rPr lang="fr-CH" sz="2000" dirty="0" err="1"/>
              <a:t>Aid</a:t>
            </a:r>
            <a:r>
              <a:rPr lang="fr-CH" sz="2000" dirty="0"/>
              <a:t> stations: </a:t>
            </a:r>
            <a:endParaRPr dirty="0"/>
          </a:p>
          <a:p>
            <a:pPr marL="820738" lvl="1" indent="-363538" algn="l" rtl="0">
              <a:lnSpc>
                <a:spcPct val="100000"/>
              </a:lnSpc>
              <a:spcBef>
                <a:spcPts val="900"/>
              </a:spcBef>
              <a:spcAft>
                <a:spcPts val="0"/>
              </a:spcAft>
              <a:buClr>
                <a:srgbClr val="000000"/>
              </a:buClr>
              <a:buSzPts val="2000"/>
              <a:buChar char="-"/>
            </a:pPr>
            <a:r>
              <a:rPr lang="fr-CH" dirty="0"/>
              <a:t>&lt;</a:t>
            </a:r>
            <a:r>
              <a:rPr lang="fr-CH" dirty="0" err="1"/>
              <a:t>number</a:t>
            </a:r>
            <a:r>
              <a:rPr lang="fr-CH" dirty="0"/>
              <a:t>&gt; per lap</a:t>
            </a:r>
            <a:endParaRPr dirty="0"/>
          </a:p>
          <a:p>
            <a:pPr marL="820738" lvl="1" indent="-363538" algn="l" rtl="0">
              <a:lnSpc>
                <a:spcPct val="100000"/>
              </a:lnSpc>
              <a:spcBef>
                <a:spcPts val="900"/>
              </a:spcBef>
              <a:spcAft>
                <a:spcPts val="0"/>
              </a:spcAft>
              <a:buClr>
                <a:srgbClr val="000000"/>
              </a:buClr>
              <a:buSzPts val="2000"/>
              <a:buChar char="-"/>
            </a:pPr>
            <a:r>
              <a:rPr lang="fr-CH" dirty="0"/>
              <a:t>For locations </a:t>
            </a:r>
            <a:r>
              <a:rPr lang="fr-CH" dirty="0" err="1"/>
              <a:t>see</a:t>
            </a:r>
            <a:r>
              <a:rPr lang="fr-CH" dirty="0"/>
              <a:t> the </a:t>
            </a:r>
            <a:r>
              <a:rPr lang="fr-CH" dirty="0" err="1"/>
              <a:t>map</a:t>
            </a:r>
            <a:endParaRPr dirty="0"/>
          </a:p>
          <a:p>
            <a:pPr marL="820738" lvl="1" indent="-363538" algn="l" rtl="0">
              <a:lnSpc>
                <a:spcPct val="100000"/>
              </a:lnSpc>
              <a:spcBef>
                <a:spcPts val="900"/>
              </a:spcBef>
              <a:spcAft>
                <a:spcPts val="0"/>
              </a:spcAft>
              <a:buClr>
                <a:srgbClr val="000000"/>
              </a:buClr>
              <a:buSzPts val="2000"/>
              <a:buChar char="-"/>
            </a:pPr>
            <a:r>
              <a:rPr lang="fr-CH" dirty="0" err="1"/>
              <a:t>Sealed</a:t>
            </a:r>
            <a:r>
              <a:rPr lang="fr-CH" dirty="0"/>
              <a:t> water, </a:t>
            </a:r>
            <a:r>
              <a:rPr lang="fr-CH" dirty="0" err="1"/>
              <a:t>isotonic</a:t>
            </a:r>
            <a:r>
              <a:rPr lang="fr-CH" dirty="0"/>
              <a:t>, fruit and </a:t>
            </a:r>
            <a:r>
              <a:rPr lang="fr-CH" dirty="0" err="1"/>
              <a:t>ice</a:t>
            </a:r>
            <a:r>
              <a:rPr lang="fr-CH" dirty="0"/>
              <a:t> </a:t>
            </a:r>
            <a:r>
              <a:rPr lang="fr-CH" dirty="0">
                <a:solidFill>
                  <a:schemeClr val="accent2"/>
                </a:solidFill>
              </a:rPr>
              <a:t>{if applicable}</a:t>
            </a:r>
            <a:endParaRPr dirty="0"/>
          </a:p>
          <a:p>
            <a:pPr marL="820738" lvl="1" indent="-363538" algn="l" rtl="0">
              <a:lnSpc>
                <a:spcPct val="100000"/>
              </a:lnSpc>
              <a:spcBef>
                <a:spcPts val="900"/>
              </a:spcBef>
              <a:spcAft>
                <a:spcPts val="0"/>
              </a:spcAft>
              <a:buClr>
                <a:srgbClr val="000000"/>
              </a:buClr>
              <a:buSzPts val="2000"/>
              <a:buChar char="-"/>
            </a:pPr>
            <a:r>
              <a:rPr lang="fr-CH" dirty="0" err="1"/>
              <a:t>Discard</a:t>
            </a:r>
            <a:r>
              <a:rPr lang="fr-CH" dirty="0"/>
              <a:t> plastic </a:t>
            </a:r>
            <a:r>
              <a:rPr lang="fr-CH" dirty="0" err="1"/>
              <a:t>bottles</a:t>
            </a:r>
            <a:r>
              <a:rPr lang="fr-CH" dirty="0"/>
              <a:t> and </a:t>
            </a:r>
            <a:r>
              <a:rPr lang="fr-CH" dirty="0" err="1"/>
              <a:t>litter</a:t>
            </a:r>
            <a:r>
              <a:rPr lang="fr-CH" dirty="0"/>
              <a:t> </a:t>
            </a:r>
            <a:r>
              <a:rPr lang="fr-CH" dirty="0" err="1"/>
              <a:t>within</a:t>
            </a:r>
            <a:r>
              <a:rPr lang="fr-CH" dirty="0"/>
              <a:t> the </a:t>
            </a:r>
            <a:r>
              <a:rPr lang="fr-CH" dirty="0" err="1"/>
              <a:t>littering</a:t>
            </a:r>
            <a:r>
              <a:rPr lang="fr-CH" dirty="0"/>
              <a:t> zones </a:t>
            </a:r>
            <a:r>
              <a:rPr lang="fr-CH" dirty="0" err="1"/>
              <a:t>indicated</a:t>
            </a:r>
            <a:r>
              <a:rPr lang="fr-CH" dirty="0"/>
              <a:t> by the </a:t>
            </a:r>
            <a:r>
              <a:rPr lang="fr-CH" dirty="0" err="1"/>
              <a:t>signs</a:t>
            </a:r>
            <a:r>
              <a:rPr lang="fr-CH" dirty="0"/>
              <a:t> </a:t>
            </a:r>
            <a:r>
              <a:rPr lang="fr-CH" dirty="0" err="1"/>
              <a:t>below</a:t>
            </a:r>
            <a:endParaRPr dirty="0"/>
          </a:p>
          <a:p>
            <a:pPr marL="363538" lvl="0" indent="-363538" algn="l" rtl="0">
              <a:lnSpc>
                <a:spcPct val="100000"/>
              </a:lnSpc>
              <a:spcBef>
                <a:spcPts val="900"/>
              </a:spcBef>
              <a:spcAft>
                <a:spcPts val="0"/>
              </a:spcAft>
              <a:buClr>
                <a:srgbClr val="000000"/>
              </a:buClr>
              <a:buSzPts val="2000"/>
              <a:buChar char="-"/>
            </a:pPr>
            <a:r>
              <a:rPr lang="fr-CH" sz="2000" dirty="0"/>
              <a:t>Photo-finish </a:t>
            </a:r>
            <a:r>
              <a:rPr lang="fr-CH" sz="2000" dirty="0">
                <a:solidFill>
                  <a:schemeClr val="accent2"/>
                </a:solidFill>
              </a:rPr>
              <a:t>{if applicable}</a:t>
            </a:r>
            <a:endParaRPr dirty="0"/>
          </a:p>
          <a:p>
            <a:pPr marL="363538" lvl="0" indent="-363538" algn="l" rtl="0">
              <a:lnSpc>
                <a:spcPct val="100000"/>
              </a:lnSpc>
              <a:spcBef>
                <a:spcPts val="900"/>
              </a:spcBef>
              <a:spcAft>
                <a:spcPts val="0"/>
              </a:spcAft>
              <a:buClr>
                <a:srgbClr val="000000"/>
              </a:buClr>
              <a:buSzPts val="2000"/>
              <a:buChar char="-"/>
            </a:pPr>
            <a:r>
              <a:rPr lang="fr-CH" sz="2000" dirty="0"/>
              <a:t>Congestion in finish area &gt;&gt;&gt; </a:t>
            </a:r>
            <a:r>
              <a:rPr lang="fr-CH" dirty="0"/>
              <a:t>Go to mixed zone / </a:t>
            </a:r>
            <a:r>
              <a:rPr lang="fr-CH" dirty="0" err="1"/>
              <a:t>recovery</a:t>
            </a:r>
            <a:r>
              <a:rPr lang="fr-CH" dirty="0"/>
              <a:t> area</a:t>
            </a:r>
            <a:endParaRPr dirty="0"/>
          </a:p>
        </p:txBody>
      </p:sp>
      <p:sp>
        <p:nvSpPr>
          <p:cNvPr id="487" name="Google Shape;487;p4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49</a:t>
            </a:fld>
            <a:endParaRPr/>
          </a:p>
        </p:txBody>
      </p:sp>
      <p:sp>
        <p:nvSpPr>
          <p:cNvPr id="488" name="Google Shape;488;p4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pSp>
        <p:nvGrpSpPr>
          <p:cNvPr id="489" name="Google Shape;489;p45"/>
          <p:cNvGrpSpPr/>
          <p:nvPr/>
        </p:nvGrpSpPr>
        <p:grpSpPr>
          <a:xfrm>
            <a:off x="9447474" y="4312718"/>
            <a:ext cx="2087563" cy="1336675"/>
            <a:chOff x="4140200" y="5332413"/>
            <a:chExt cx="2087563" cy="1336675"/>
          </a:xfrm>
        </p:grpSpPr>
        <p:pic>
          <p:nvPicPr>
            <p:cNvPr id="490" name="Google Shape;490;p45" descr="Signage litterint end.jpg"/>
            <p:cNvPicPr preferRelativeResize="0"/>
            <p:nvPr/>
          </p:nvPicPr>
          <p:blipFill rotWithShape="1">
            <a:blip r:embed="rId3">
              <a:alphaModFix/>
            </a:blip>
            <a:srcRect/>
            <a:stretch/>
          </p:blipFill>
          <p:spPr>
            <a:xfrm>
              <a:off x="5219700" y="5332413"/>
              <a:ext cx="1008063" cy="1336675"/>
            </a:xfrm>
            <a:prstGeom prst="rect">
              <a:avLst/>
            </a:prstGeom>
            <a:noFill/>
            <a:ln>
              <a:noFill/>
            </a:ln>
          </p:spPr>
        </p:pic>
        <p:pic>
          <p:nvPicPr>
            <p:cNvPr id="491" name="Google Shape;491;p45" descr="Signage litterint start.jpg"/>
            <p:cNvPicPr preferRelativeResize="0"/>
            <p:nvPr/>
          </p:nvPicPr>
          <p:blipFill rotWithShape="1">
            <a:blip r:embed="rId4">
              <a:alphaModFix/>
            </a:blip>
            <a:srcRect/>
            <a:stretch/>
          </p:blipFill>
          <p:spPr>
            <a:xfrm>
              <a:off x="4140200" y="5332413"/>
              <a:ext cx="1008063" cy="133667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Competition Jury</a:t>
            </a:r>
            <a:endParaRPr/>
          </a:p>
        </p:txBody>
      </p:sp>
      <p:sp>
        <p:nvSpPr>
          <p:cNvPr id="152" name="Google Shape;152;p5"/>
          <p:cNvSpPr txBox="1">
            <a:spLocks noGrp="1"/>
          </p:cNvSpPr>
          <p:nvPr>
            <p:ph type="body" idx="1"/>
          </p:nvPr>
        </p:nvSpPr>
        <p:spPr>
          <a:xfrm>
            <a:off x="656963" y="2000250"/>
            <a:ext cx="10869109" cy="2813014"/>
          </a:xfrm>
          <a:prstGeom prst="rect">
            <a:avLst/>
          </a:prstGeom>
          <a:noFill/>
          <a:ln>
            <a:noFill/>
          </a:ln>
        </p:spPr>
        <p:txBody>
          <a:bodyPr spcFirstLastPara="1" wrap="square" lIns="91425" tIns="45700" rIns="91425" bIns="45700" anchor="t" anchorCtr="0">
            <a:spAutoFit/>
          </a:bodyPr>
          <a:lstStyle/>
          <a:p>
            <a:pPr marL="363538" lvl="0" indent="-363538" algn="l" rtl="0">
              <a:lnSpc>
                <a:spcPct val="120000"/>
              </a:lnSpc>
              <a:spcBef>
                <a:spcPts val="0"/>
              </a:spcBef>
              <a:spcAft>
                <a:spcPts val="0"/>
              </a:spcAft>
              <a:buClr>
                <a:srgbClr val="000000"/>
              </a:buClr>
              <a:buSzPts val="2000"/>
              <a:buChar char="-"/>
            </a:pPr>
            <a:r>
              <a:rPr lang="fr-CH" sz="2000"/>
              <a:t>&lt;Insert name&gt;, Chair</a:t>
            </a:r>
            <a:endParaRPr sz="2000"/>
          </a:p>
          <a:p>
            <a:pPr marL="363538" lvl="0" indent="-363538" algn="l" rtl="0">
              <a:lnSpc>
                <a:spcPct val="120000"/>
              </a:lnSpc>
              <a:spcBef>
                <a:spcPts val="1500"/>
              </a:spcBef>
              <a:spcAft>
                <a:spcPts val="0"/>
              </a:spcAft>
              <a:buClr>
                <a:srgbClr val="000000"/>
              </a:buClr>
              <a:buSzPts val="2000"/>
              <a:buChar char="-"/>
            </a:pPr>
            <a:r>
              <a:rPr lang="fr-CH" sz="2000"/>
              <a:t>&lt;Insert name&gt;</a:t>
            </a:r>
            <a:endParaRPr sz="2000"/>
          </a:p>
          <a:p>
            <a:pPr marL="363538" lvl="0" indent="-363538" algn="l" rtl="0">
              <a:lnSpc>
                <a:spcPct val="120000"/>
              </a:lnSpc>
              <a:spcBef>
                <a:spcPts val="1500"/>
              </a:spcBef>
              <a:spcAft>
                <a:spcPts val="0"/>
              </a:spcAft>
              <a:buClr>
                <a:srgbClr val="000000"/>
              </a:buClr>
              <a:buSzPts val="2000"/>
              <a:buChar char="-"/>
            </a:pPr>
            <a:r>
              <a:rPr lang="fr-CH" sz="2000"/>
              <a:t>&lt;Insert name&gt;</a:t>
            </a:r>
            <a:endParaRPr sz="2000">
              <a:solidFill>
                <a:srgbClr val="FF0000"/>
              </a:solidFill>
            </a:endParaRPr>
          </a:p>
          <a:p>
            <a:pPr marL="363538" lvl="0" indent="-236538" algn="l" rtl="0">
              <a:lnSpc>
                <a:spcPct val="120000"/>
              </a:lnSpc>
              <a:spcBef>
                <a:spcPts val="600"/>
              </a:spcBef>
              <a:spcAft>
                <a:spcPts val="0"/>
              </a:spcAft>
              <a:buClr>
                <a:srgbClr val="000000"/>
              </a:buClr>
              <a:buSzPts val="2000"/>
              <a:buNone/>
            </a:pPr>
            <a:endParaRPr sz="2000">
              <a:solidFill>
                <a:srgbClr val="112E68"/>
              </a:solidFill>
            </a:endParaRPr>
          </a:p>
          <a:p>
            <a:pPr marL="0" lvl="0" indent="0" algn="l" rtl="0">
              <a:lnSpc>
                <a:spcPct val="120000"/>
              </a:lnSpc>
              <a:spcBef>
                <a:spcPts val="600"/>
              </a:spcBef>
              <a:spcAft>
                <a:spcPts val="0"/>
              </a:spcAft>
              <a:buClr>
                <a:schemeClr val="accent2"/>
              </a:buClr>
              <a:buSzPts val="2000"/>
              <a:buNone/>
            </a:pPr>
            <a:r>
              <a:rPr lang="fr-CH" sz="2000">
                <a:solidFill>
                  <a:schemeClr val="accent2"/>
                </a:solidFill>
              </a:rPr>
              <a:t>{comment – to be deleted: Insert the names of the Competition Jury Members, add two more member for World Triathlon Series Grand Final elite competitions}</a:t>
            </a:r>
            <a:endParaRPr/>
          </a:p>
        </p:txBody>
      </p:sp>
      <p:sp>
        <p:nvSpPr>
          <p:cNvPr id="153" name="Google Shape;153;p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a:t>
            </a:fld>
            <a:endParaRPr/>
          </a:p>
        </p:txBody>
      </p:sp>
      <p:sp>
        <p:nvSpPr>
          <p:cNvPr id="154" name="Google Shape;154;p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Run Course Map</a:t>
            </a:r>
            <a:endParaRPr sz="2400">
              <a:solidFill>
                <a:schemeClr val="accent2"/>
              </a:solidFill>
              <a:latin typeface="Arial"/>
              <a:ea typeface="Arial"/>
              <a:cs typeface="Arial"/>
              <a:sym typeface="Arial"/>
            </a:endParaRPr>
          </a:p>
        </p:txBody>
      </p:sp>
      <p:sp>
        <p:nvSpPr>
          <p:cNvPr id="497" name="Google Shape;497;p46"/>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498" name="Google Shape;498;p4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50</a:t>
            </a:fld>
            <a:endParaRPr/>
          </a:p>
        </p:txBody>
      </p:sp>
      <p:sp>
        <p:nvSpPr>
          <p:cNvPr id="499" name="Google Shape;499;p46"/>
          <p:cNvSpPr txBox="1"/>
          <p:nvPr/>
        </p:nvSpPr>
        <p:spPr>
          <a:xfrm>
            <a:off x="4090455" y="2814265"/>
            <a:ext cx="481647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Insert Run Course Map (show locations of aid station, lap counter, finish chute, coaches area, Penalty box, littering zones, VI leading zones)</a:t>
            </a:r>
            <a:endParaRPr/>
          </a:p>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If necessary, multiple the maps to show locations clearly</a:t>
            </a:r>
            <a:endParaRPr/>
          </a:p>
        </p:txBody>
      </p:sp>
      <p:sp>
        <p:nvSpPr>
          <p:cNvPr id="500" name="Google Shape;500;p4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Run </a:t>
            </a:r>
            <a:r>
              <a:rPr lang="en-US" sz="3200" dirty="0"/>
              <a:t>Penalty Box</a:t>
            </a:r>
            <a:endParaRPr sz="2400" dirty="0">
              <a:solidFill>
                <a:schemeClr val="accent2"/>
              </a:solidFill>
              <a:latin typeface="Arial"/>
              <a:ea typeface="Arial"/>
              <a:cs typeface="Arial"/>
              <a:sym typeface="Arial"/>
            </a:endParaRPr>
          </a:p>
        </p:txBody>
      </p:sp>
      <p:sp>
        <p:nvSpPr>
          <p:cNvPr id="429" name="Google Shape;429;p38"/>
          <p:cNvSpPr txBox="1">
            <a:spLocks noGrp="1"/>
          </p:cNvSpPr>
          <p:nvPr>
            <p:ph type="body" idx="1"/>
          </p:nvPr>
        </p:nvSpPr>
        <p:spPr>
          <a:xfrm>
            <a:off x="656964" y="1647826"/>
            <a:ext cx="11060904" cy="447814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dirty="0"/>
              <a:t>Start infringements will be served in T1</a:t>
            </a:r>
            <a:br>
              <a:rPr lang="en-US" sz="2000" dirty="0"/>
            </a:br>
            <a:r>
              <a:rPr lang="en-US" sz="2000" dirty="0"/>
              <a:t>Swim, T1, Bike, T2 and Run Infringements will be served in Run </a:t>
            </a:r>
            <a:endParaRPr dirty="0"/>
          </a:p>
          <a:p>
            <a:pPr marL="363538" lvl="0" indent="-363538" algn="l" rtl="0">
              <a:lnSpc>
                <a:spcPct val="100000"/>
              </a:lnSpc>
              <a:spcBef>
                <a:spcPts val="900"/>
              </a:spcBef>
              <a:spcAft>
                <a:spcPts val="0"/>
              </a:spcAft>
              <a:buClr>
                <a:srgbClr val="000000"/>
              </a:buClr>
              <a:buSzPts val="2000"/>
              <a:buChar char="-"/>
            </a:pPr>
            <a:r>
              <a:rPr lang="en-US" sz="2000" b="1" dirty="0"/>
              <a:t>Location: </a:t>
            </a:r>
            <a:r>
              <a:rPr lang="en-US" sz="2000" dirty="0"/>
              <a:t>	</a:t>
            </a:r>
            <a:r>
              <a:rPr lang="en-US" sz="2000" dirty="0">
                <a:solidFill>
                  <a:schemeClr val="accent2"/>
                </a:solidFill>
              </a:rPr>
              <a:t> {include the exact location} </a:t>
            </a:r>
            <a:r>
              <a:rPr lang="en-US" sz="2000" dirty="0"/>
              <a:t>m before the Transition Area</a:t>
            </a:r>
            <a:endParaRPr dirty="0"/>
          </a:p>
          <a:p>
            <a:pPr marL="363538" lvl="0" indent="-363538" algn="l" rtl="0">
              <a:lnSpc>
                <a:spcPct val="100000"/>
              </a:lnSpc>
              <a:spcBef>
                <a:spcPts val="900"/>
              </a:spcBef>
              <a:spcAft>
                <a:spcPts val="0"/>
              </a:spcAft>
              <a:buClr>
                <a:srgbClr val="000000"/>
              </a:buClr>
              <a:buSzPts val="2000"/>
              <a:buChar char="-"/>
            </a:pPr>
            <a:r>
              <a:rPr lang="en-US" sz="2000" b="1" dirty="0"/>
              <a:t>Information: </a:t>
            </a:r>
            <a:r>
              <a:rPr lang="en-US" sz="2000" dirty="0"/>
              <a:t>White board to show race numbers and letters to indicate violations</a:t>
            </a:r>
            <a:endParaRPr dirty="0"/>
          </a:p>
          <a:p>
            <a:pPr marL="363538" lvl="0" indent="-363538" algn="l" rtl="0">
              <a:lnSpc>
                <a:spcPct val="100000"/>
              </a:lnSpc>
              <a:spcBef>
                <a:spcPts val="900"/>
              </a:spcBef>
              <a:spcAft>
                <a:spcPts val="0"/>
              </a:spcAft>
              <a:buClr>
                <a:srgbClr val="000000"/>
              </a:buClr>
              <a:buSzPts val="2000"/>
              <a:buChar char="-"/>
            </a:pPr>
            <a:r>
              <a:rPr lang="en-US" sz="2000" dirty="0"/>
              <a:t>(Athletes need to read the board – coaches are advised to check and inform their athletes)</a:t>
            </a:r>
            <a:endParaRPr dirty="0"/>
          </a:p>
          <a:p>
            <a:pPr marL="363538" lvl="0" indent="-363538" algn="l" rtl="0">
              <a:lnSpc>
                <a:spcPct val="100000"/>
              </a:lnSpc>
              <a:spcBef>
                <a:spcPts val="900"/>
              </a:spcBef>
              <a:spcAft>
                <a:spcPts val="0"/>
              </a:spcAft>
              <a:buClr>
                <a:srgbClr val="000000"/>
              </a:buClr>
              <a:buSzPts val="2000"/>
              <a:buChar char="-"/>
            </a:pPr>
            <a:r>
              <a:rPr lang="en-US" sz="2000" b="1" dirty="0"/>
              <a:t>Procedure: </a:t>
            </a:r>
            <a:r>
              <a:rPr lang="en-US" sz="2000" dirty="0"/>
              <a:t>	</a:t>
            </a:r>
            <a:r>
              <a:rPr lang="en-US" sz="2000" dirty="0">
                <a:solidFill>
                  <a:schemeClr val="accent2"/>
                </a:solidFill>
              </a:rPr>
              <a:t>{include the exact seconds} </a:t>
            </a:r>
            <a:r>
              <a:rPr lang="en-US" sz="2000" dirty="0"/>
              <a:t>time penalty served on any lap of the run</a:t>
            </a:r>
            <a:endParaRPr dirty="0"/>
          </a:p>
          <a:p>
            <a:pPr marL="0" lvl="0" indent="0" algn="l" rtl="0">
              <a:lnSpc>
                <a:spcPct val="100000"/>
              </a:lnSpc>
              <a:spcBef>
                <a:spcPts val="900"/>
              </a:spcBef>
              <a:spcAft>
                <a:spcPts val="0"/>
              </a:spcAft>
              <a:buClr>
                <a:schemeClr val="dk1"/>
              </a:buClr>
              <a:buSzPts val="2000"/>
              <a:buNone/>
            </a:pPr>
            <a:r>
              <a:rPr lang="en-US" sz="2000" dirty="0">
                <a:solidFill>
                  <a:schemeClr val="dk1"/>
                </a:solidFill>
              </a:rPr>
              <a:t>Penalties must be posted prior to the last lap on the run. Any penalties following that point will be served on the spot.</a:t>
            </a:r>
            <a:endParaRPr dirty="0"/>
          </a:p>
          <a:p>
            <a:pPr marL="0" lvl="0" indent="0" algn="l" rtl="0">
              <a:lnSpc>
                <a:spcPct val="100000"/>
              </a:lnSpc>
              <a:spcBef>
                <a:spcPts val="900"/>
              </a:spcBef>
              <a:spcAft>
                <a:spcPts val="0"/>
              </a:spcAft>
              <a:buClr>
                <a:schemeClr val="dk1"/>
              </a:buClr>
              <a:buSzPts val="2000"/>
              <a:buNone/>
            </a:pPr>
            <a:r>
              <a:rPr lang="en-US" sz="2000" dirty="0">
                <a:solidFill>
                  <a:schemeClr val="dk1"/>
                </a:solidFill>
              </a:rPr>
              <a:t>Athletes have the option to decide whether to stop at the penalty box and serve the penalty or continue to the finish. Not stopping will result in DSQ on crossing the finish line. The athlete </a:t>
            </a:r>
            <a:br>
              <a:rPr lang="en-US" sz="2000" dirty="0">
                <a:solidFill>
                  <a:schemeClr val="dk1"/>
                </a:solidFill>
              </a:rPr>
            </a:br>
            <a:r>
              <a:rPr lang="en-US" sz="2000" dirty="0">
                <a:solidFill>
                  <a:schemeClr val="dk1"/>
                </a:solidFill>
              </a:rPr>
              <a:t>may then protest the penalty. Evidence will only be made available if a </a:t>
            </a:r>
            <a:br>
              <a:rPr lang="en-US" sz="2000" dirty="0">
                <a:solidFill>
                  <a:schemeClr val="dk1"/>
                </a:solidFill>
              </a:rPr>
            </a:br>
            <a:r>
              <a:rPr lang="en-US" sz="2000" dirty="0">
                <a:solidFill>
                  <a:schemeClr val="dk1"/>
                </a:solidFill>
              </a:rPr>
              <a:t>protest is filed.</a:t>
            </a:r>
            <a:endParaRPr dirty="0"/>
          </a:p>
        </p:txBody>
      </p:sp>
      <p:sp>
        <p:nvSpPr>
          <p:cNvPr id="430" name="Google Shape;430;p3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51</a:t>
            </a:fld>
            <a:endParaRPr/>
          </a:p>
        </p:txBody>
      </p:sp>
      <p:sp>
        <p:nvSpPr>
          <p:cNvPr id="431" name="Google Shape;431;p3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Run </a:t>
            </a:r>
            <a:r>
              <a:rPr lang="en-US" sz="3200"/>
              <a:t>Penalty Box</a:t>
            </a:r>
            <a:endParaRPr sz="2400">
              <a:solidFill>
                <a:schemeClr val="accent2"/>
              </a:solidFill>
              <a:latin typeface="Arial"/>
              <a:ea typeface="Arial"/>
              <a:cs typeface="Arial"/>
              <a:sym typeface="Arial"/>
            </a:endParaRPr>
          </a:p>
        </p:txBody>
      </p:sp>
      <p:sp>
        <p:nvSpPr>
          <p:cNvPr id="437" name="Google Shape;437;p39"/>
          <p:cNvSpPr txBox="1">
            <a:spLocks noGrp="1"/>
          </p:cNvSpPr>
          <p:nvPr>
            <p:ph type="body" idx="1"/>
          </p:nvPr>
        </p:nvSpPr>
        <p:spPr>
          <a:xfrm>
            <a:off x="656964" y="1647826"/>
            <a:ext cx="11060904" cy="3687163"/>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000000"/>
              </a:buClr>
              <a:buSzPts val="2400"/>
              <a:buNone/>
            </a:pPr>
            <a:r>
              <a:rPr lang="en-US" b="1"/>
              <a:t>Rule interpretation</a:t>
            </a:r>
            <a:endParaRPr/>
          </a:p>
          <a:p>
            <a:pPr marL="363538" lvl="0" indent="-363538" algn="l" rtl="0">
              <a:lnSpc>
                <a:spcPct val="100000"/>
              </a:lnSpc>
              <a:spcBef>
                <a:spcPts val="600"/>
              </a:spcBef>
              <a:spcAft>
                <a:spcPts val="0"/>
              </a:spcAft>
              <a:buClr>
                <a:srgbClr val="000000"/>
              </a:buClr>
              <a:buSzPts val="2000"/>
              <a:buChar char="-"/>
            </a:pPr>
            <a:r>
              <a:rPr lang="en-US" sz="2000" b="1"/>
              <a:t>Mount after the mount line: </a:t>
            </a:r>
            <a:r>
              <a:rPr lang="en-US" sz="2000"/>
              <a:t>An athlete’s foot must contact the ground past the mount line, before the athlete mounts the bike. If this contact doesn’t occur, it is considered an infringement of the rules </a:t>
            </a:r>
            <a:r>
              <a:rPr lang="en-US" sz="2000" b="1"/>
              <a:t>(M).</a:t>
            </a:r>
            <a:endParaRPr/>
          </a:p>
          <a:p>
            <a:pPr marL="363538" lvl="0" indent="-363538" algn="l" rtl="0">
              <a:lnSpc>
                <a:spcPct val="100000"/>
              </a:lnSpc>
              <a:spcBef>
                <a:spcPts val="900"/>
              </a:spcBef>
              <a:spcAft>
                <a:spcPts val="0"/>
              </a:spcAft>
              <a:buClr>
                <a:srgbClr val="000000"/>
              </a:buClr>
              <a:buSzPts val="2000"/>
              <a:buChar char="-"/>
            </a:pPr>
            <a:r>
              <a:rPr lang="en-US" sz="2000" b="1"/>
              <a:t>Dismount before the dismount line</a:t>
            </a:r>
            <a:r>
              <a:rPr lang="en-US" sz="2000"/>
              <a:t>: An athlete’s foot must contact the ground before the dismount line after the athlete dismounts the bike. If this contact doesn’t occur, it is considered an infringement of the rules </a:t>
            </a:r>
            <a:r>
              <a:rPr lang="en-US" sz="2000" b="1"/>
              <a:t>(D).</a:t>
            </a:r>
            <a:endParaRPr/>
          </a:p>
          <a:p>
            <a:pPr marL="363538" lvl="0" indent="-363538" algn="l" rtl="0">
              <a:lnSpc>
                <a:spcPct val="100000"/>
              </a:lnSpc>
              <a:spcBef>
                <a:spcPts val="900"/>
              </a:spcBef>
              <a:spcAft>
                <a:spcPts val="0"/>
              </a:spcAft>
              <a:buClr>
                <a:srgbClr val="000000"/>
              </a:buClr>
              <a:buSzPts val="2000"/>
              <a:buChar char="-"/>
            </a:pPr>
            <a:r>
              <a:rPr lang="en-US" sz="2000" b="1"/>
              <a:t>Discharge or store your equipment inside your designated area</a:t>
            </a:r>
            <a:r>
              <a:rPr lang="en-US" sz="2000"/>
              <a:t>: Leaving the equipment (swim cap, goggles, helmet, etc.) in the designated box. If leaving the equipment outside the box, it is considered an infringement of the rules </a:t>
            </a:r>
            <a:r>
              <a:rPr lang="en-US" sz="2000" b="1"/>
              <a:t>(E).</a:t>
            </a:r>
            <a:endParaRPr/>
          </a:p>
        </p:txBody>
      </p:sp>
      <p:sp>
        <p:nvSpPr>
          <p:cNvPr id="438" name="Google Shape;438;p3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52</a:t>
            </a:fld>
            <a:endParaRPr/>
          </a:p>
        </p:txBody>
      </p:sp>
      <p:sp>
        <p:nvSpPr>
          <p:cNvPr id="439" name="Google Shape;439;p3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Run </a:t>
            </a:r>
            <a:r>
              <a:rPr lang="en-US" sz="3200"/>
              <a:t>Penalty Box</a:t>
            </a:r>
            <a:endParaRPr sz="2400">
              <a:solidFill>
                <a:schemeClr val="accent2"/>
              </a:solidFill>
              <a:latin typeface="Arial"/>
              <a:ea typeface="Arial"/>
              <a:cs typeface="Arial"/>
              <a:sym typeface="Arial"/>
            </a:endParaRPr>
          </a:p>
        </p:txBody>
      </p:sp>
      <p:sp>
        <p:nvSpPr>
          <p:cNvPr id="445" name="Google Shape;445;p40"/>
          <p:cNvSpPr txBox="1">
            <a:spLocks noGrp="1"/>
          </p:cNvSpPr>
          <p:nvPr>
            <p:ph type="body" idx="1"/>
          </p:nvPr>
        </p:nvSpPr>
        <p:spPr>
          <a:xfrm>
            <a:off x="656964" y="1647826"/>
            <a:ext cx="11060904" cy="3373191"/>
          </a:xfrm>
          <a:prstGeom prst="rect">
            <a:avLst/>
          </a:prstGeom>
          <a:noFill/>
          <a:ln>
            <a:noFill/>
          </a:ln>
        </p:spPr>
        <p:txBody>
          <a:bodyPr spcFirstLastPara="1" wrap="square" lIns="91425" tIns="45700" rIns="91425" bIns="45700" anchor="t" anchorCtr="0">
            <a:spAutoFit/>
          </a:bodyPr>
          <a:lstStyle/>
          <a:p>
            <a:pPr marL="0" indent="0">
              <a:lnSpc>
                <a:spcPct val="140000"/>
              </a:lnSpc>
              <a:spcBef>
                <a:spcPts val="0"/>
              </a:spcBef>
              <a:buSzPts val="2400"/>
              <a:buNone/>
            </a:pPr>
            <a:r>
              <a:rPr lang="en-US" sz="1800" dirty="0"/>
              <a:t>If you incur a penalty, you will find </a:t>
            </a:r>
            <a:r>
              <a:rPr lang="en-US" sz="1800" b="1" dirty="0">
                <a:solidFill>
                  <a:schemeClr val="dk1"/>
                </a:solidFill>
              </a:rPr>
              <a:t>your number plus a letter </a:t>
            </a:r>
            <a:r>
              <a:rPr lang="en-US" sz="1800" dirty="0"/>
              <a:t>code indicating the nature of the infraction: </a:t>
            </a:r>
          </a:p>
          <a:p>
            <a:pPr marL="0" lvl="0" indent="0" algn="l" rtl="0">
              <a:lnSpc>
                <a:spcPct val="140000"/>
              </a:lnSpc>
              <a:spcBef>
                <a:spcPts val="0"/>
              </a:spcBef>
              <a:spcAft>
                <a:spcPts val="0"/>
              </a:spcAft>
              <a:buClr>
                <a:srgbClr val="000000"/>
              </a:buClr>
              <a:buSzPts val="2400"/>
              <a:buNone/>
            </a:pPr>
            <a:r>
              <a:rPr lang="en-US" b="1" dirty="0"/>
              <a:t>Violations Abbreviations:</a:t>
            </a:r>
          </a:p>
          <a:p>
            <a:pPr marL="0" lvl="0" indent="0" algn="l" rtl="0">
              <a:lnSpc>
                <a:spcPct val="140000"/>
              </a:lnSpc>
              <a:spcBef>
                <a:spcPts val="0"/>
              </a:spcBef>
              <a:spcAft>
                <a:spcPts val="0"/>
              </a:spcAft>
              <a:buClr>
                <a:srgbClr val="000000"/>
              </a:buClr>
              <a:buSzPts val="2400"/>
              <a:buNone/>
            </a:pPr>
            <a:endParaRPr dirty="0"/>
          </a:p>
          <a:p>
            <a:pPr marL="363538" lvl="0" indent="-211138" algn="l" rtl="0">
              <a:lnSpc>
                <a:spcPct val="140000"/>
              </a:lnSpc>
              <a:spcBef>
                <a:spcPts val="600"/>
              </a:spcBef>
              <a:spcAft>
                <a:spcPts val="0"/>
              </a:spcAft>
              <a:buClr>
                <a:srgbClr val="000000"/>
              </a:buClr>
              <a:buSzPts val="2400"/>
              <a:buNone/>
            </a:pPr>
            <a:endParaRPr lang="fr-CH" dirty="0"/>
          </a:p>
          <a:p>
            <a:pPr marL="363538" lvl="0" indent="-211138" algn="l" rtl="0">
              <a:lnSpc>
                <a:spcPct val="140000"/>
              </a:lnSpc>
              <a:spcBef>
                <a:spcPts val="600"/>
              </a:spcBef>
              <a:spcAft>
                <a:spcPts val="0"/>
              </a:spcAft>
              <a:buClr>
                <a:srgbClr val="000000"/>
              </a:buClr>
              <a:buSzPts val="2400"/>
              <a:buNone/>
            </a:pPr>
            <a:endParaRPr dirty="0"/>
          </a:p>
          <a:p>
            <a:pPr marL="363538" lvl="0" indent="-211138" algn="l" rtl="0">
              <a:lnSpc>
                <a:spcPct val="140000"/>
              </a:lnSpc>
              <a:spcBef>
                <a:spcPts val="600"/>
              </a:spcBef>
              <a:spcAft>
                <a:spcPts val="0"/>
              </a:spcAft>
              <a:buClr>
                <a:srgbClr val="000000"/>
              </a:buClr>
              <a:buSzPts val="2400"/>
              <a:buNone/>
            </a:pPr>
            <a:endParaRPr dirty="0"/>
          </a:p>
          <a:p>
            <a:pPr marL="0" lvl="0" indent="0" algn="l" rtl="0">
              <a:lnSpc>
                <a:spcPct val="140000"/>
              </a:lnSpc>
              <a:spcBef>
                <a:spcPts val="600"/>
              </a:spcBef>
              <a:spcAft>
                <a:spcPts val="0"/>
              </a:spcAft>
              <a:buClr>
                <a:srgbClr val="000000"/>
              </a:buClr>
              <a:buSzPts val="2000"/>
              <a:buNone/>
            </a:pPr>
            <a:r>
              <a:rPr lang="en-US" sz="2000" dirty="0"/>
              <a:t>For example:</a:t>
            </a:r>
            <a:endParaRPr dirty="0"/>
          </a:p>
        </p:txBody>
      </p:sp>
      <p:sp>
        <p:nvSpPr>
          <p:cNvPr id="446" name="Google Shape;446;p4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53</a:t>
            </a:fld>
            <a:endParaRPr/>
          </a:p>
        </p:txBody>
      </p:sp>
      <p:sp>
        <p:nvSpPr>
          <p:cNvPr id="447" name="Google Shape;447;p4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aphicFrame>
        <p:nvGraphicFramePr>
          <p:cNvPr id="449" name="Google Shape;449;p40"/>
          <p:cNvGraphicFramePr/>
          <p:nvPr/>
        </p:nvGraphicFramePr>
        <p:xfrm>
          <a:off x="910964" y="4934839"/>
          <a:ext cx="10261600" cy="1036340"/>
        </p:xfrm>
        <a:graphic>
          <a:graphicData uri="http://schemas.openxmlformats.org/drawingml/2006/table">
            <a:tbl>
              <a:tblPr firstRow="1" bandRow="1">
                <a:noFill/>
              </a:tblPr>
              <a:tblGrid>
                <a:gridCol w="1761050">
                  <a:extLst>
                    <a:ext uri="{9D8B030D-6E8A-4147-A177-3AD203B41FA5}">
                      <a16:colId xmlns:a16="http://schemas.microsoft.com/office/drawing/2014/main" val="20000"/>
                    </a:ext>
                  </a:extLst>
                </a:gridCol>
                <a:gridCol w="8500550">
                  <a:extLst>
                    <a:ext uri="{9D8B030D-6E8A-4147-A177-3AD203B41FA5}">
                      <a16:colId xmlns:a16="http://schemas.microsoft.com/office/drawing/2014/main" val="20001"/>
                    </a:ext>
                  </a:extLst>
                </a:gridCol>
              </a:tblGrid>
              <a:tr h="290225">
                <a:tc>
                  <a:txBody>
                    <a:bodyPr/>
                    <a:lstStyle/>
                    <a:p>
                      <a:pPr marL="0" marR="0" lvl="0" indent="0" algn="l" rtl="0">
                        <a:spcBef>
                          <a:spcPts val="0"/>
                        </a:spcBef>
                        <a:spcAft>
                          <a:spcPts val="0"/>
                        </a:spcAft>
                        <a:buNone/>
                      </a:pPr>
                      <a:r>
                        <a:rPr lang="en-US" sz="2000" b="1">
                          <a:solidFill>
                            <a:srgbClr val="000000"/>
                          </a:solidFill>
                        </a:rPr>
                        <a:t>12 D</a:t>
                      </a:r>
                      <a:endParaRPr sz="2000" b="1">
                        <a:solidFill>
                          <a:srgbClr val="000000"/>
                        </a:solidFill>
                      </a:endParaRPr>
                    </a:p>
                  </a:txBody>
                  <a:tcPr marL="91450" marR="91450" marT="45725" marB="45725"/>
                </a:tc>
                <a:tc>
                  <a:txBody>
                    <a:bodyPr/>
                    <a:lstStyle/>
                    <a:p>
                      <a:pPr marL="0" marR="0" lvl="0" indent="0" algn="l" rtl="0">
                        <a:spcBef>
                          <a:spcPts val="0"/>
                        </a:spcBef>
                        <a:spcAft>
                          <a:spcPts val="0"/>
                        </a:spcAft>
                        <a:buNone/>
                      </a:pPr>
                      <a:r>
                        <a:rPr lang="en-US" sz="1800">
                          <a:solidFill>
                            <a:srgbClr val="000000"/>
                          </a:solidFill>
                        </a:rPr>
                        <a:t>athlete #12 received a time penalty for a dismount line violation</a:t>
                      </a:r>
                      <a:endParaRPr sz="1800">
                        <a:solidFill>
                          <a:srgbClr val="000000"/>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1">
                          <a:solidFill>
                            <a:srgbClr val="000000"/>
                          </a:solidFill>
                          <a:latin typeface="Arial"/>
                          <a:ea typeface="Arial"/>
                          <a:cs typeface="Arial"/>
                          <a:sym typeface="Arial"/>
                        </a:rPr>
                        <a:t>12x2 ME</a:t>
                      </a:r>
                      <a:endParaRPr sz="2000" b="1">
                        <a:solidFill>
                          <a:srgbClr val="000000"/>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dirty="0">
                          <a:solidFill>
                            <a:srgbClr val="000000"/>
                          </a:solidFill>
                        </a:rPr>
                        <a:t>athlete #12 received 2-time penalties for mount line and equipment outside the box violations</a:t>
                      </a:r>
                      <a:endParaRPr sz="1800" dirty="0">
                        <a:solidFill>
                          <a:srgbClr val="000000"/>
                        </a:solidFill>
                      </a:endParaRPr>
                    </a:p>
                  </a:txBody>
                  <a:tcPr marL="91450" marR="91450" marT="45725" marB="45725"/>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92A84B41-AB76-C577-508B-E1803EA56555}"/>
              </a:ext>
            </a:extLst>
          </p:cNvPr>
          <p:cNvSpPr txBox="1"/>
          <p:nvPr/>
        </p:nvSpPr>
        <p:spPr>
          <a:xfrm>
            <a:off x="405353" y="2465109"/>
            <a:ext cx="10821447" cy="1451728"/>
          </a:xfrm>
          <a:prstGeom prst="rect">
            <a:avLst/>
          </a:prstGeom>
          <a:noFill/>
        </p:spPr>
        <p:txBody>
          <a:bodyPr wrap="square" rtlCol="0">
            <a:spAutoFit/>
          </a:bodyPr>
          <a:lstStyle/>
          <a:p>
            <a:endParaRPr lang="fr-CH" dirty="0"/>
          </a:p>
        </p:txBody>
      </p:sp>
      <p:graphicFrame>
        <p:nvGraphicFramePr>
          <p:cNvPr id="3" name="Google Shape;448;p40">
            <a:extLst>
              <a:ext uri="{FF2B5EF4-FFF2-40B4-BE49-F238E27FC236}">
                <a16:creationId xmlns:a16="http://schemas.microsoft.com/office/drawing/2014/main" id="{93D39022-6BAB-19CC-4A05-1A73549CE3A4}"/>
              </a:ext>
            </a:extLst>
          </p:cNvPr>
          <p:cNvGraphicFramePr/>
          <p:nvPr>
            <p:extLst>
              <p:ext uri="{D42A27DB-BD31-4B8C-83A1-F6EECF244321}">
                <p14:modId xmlns:p14="http://schemas.microsoft.com/office/powerpoint/2010/main" val="2386075179"/>
              </p:ext>
            </p:extLst>
          </p:nvPr>
        </p:nvGraphicFramePr>
        <p:xfrm>
          <a:off x="763572" y="2652038"/>
          <a:ext cx="10591014" cy="1585000"/>
        </p:xfrm>
        <a:graphic>
          <a:graphicData uri="http://schemas.openxmlformats.org/drawingml/2006/table">
            <a:tbl>
              <a:tblPr firstRow="1" bandRow="1">
                <a:noFill/>
              </a:tblPr>
              <a:tblGrid>
                <a:gridCol w="3524432">
                  <a:extLst>
                    <a:ext uri="{9D8B030D-6E8A-4147-A177-3AD203B41FA5}">
                      <a16:colId xmlns:a16="http://schemas.microsoft.com/office/drawing/2014/main" val="20000"/>
                    </a:ext>
                  </a:extLst>
                </a:gridCol>
                <a:gridCol w="1522458">
                  <a:extLst>
                    <a:ext uri="{9D8B030D-6E8A-4147-A177-3AD203B41FA5}">
                      <a16:colId xmlns:a16="http://schemas.microsoft.com/office/drawing/2014/main" val="20001"/>
                    </a:ext>
                  </a:extLst>
                </a:gridCol>
                <a:gridCol w="529551">
                  <a:extLst>
                    <a:ext uri="{9D8B030D-6E8A-4147-A177-3AD203B41FA5}">
                      <a16:colId xmlns:a16="http://schemas.microsoft.com/office/drawing/2014/main" val="20002"/>
                    </a:ext>
                  </a:extLst>
                </a:gridCol>
                <a:gridCol w="3640661">
                  <a:extLst>
                    <a:ext uri="{9D8B030D-6E8A-4147-A177-3AD203B41FA5}">
                      <a16:colId xmlns:a16="http://schemas.microsoft.com/office/drawing/2014/main" val="20003"/>
                    </a:ext>
                  </a:extLst>
                </a:gridCol>
                <a:gridCol w="1373912">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2000" b="1" dirty="0">
                          <a:solidFill>
                            <a:srgbClr val="000000"/>
                          </a:solidFill>
                        </a:rPr>
                        <a:t>Dismount Line</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D</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marR="0" lvl="0" indent="0" algn="l" rtl="0">
                        <a:spcBef>
                          <a:spcPts val="0"/>
                        </a:spcBef>
                        <a:spcAft>
                          <a:spcPts val="0"/>
                        </a:spcAft>
                        <a:buNone/>
                      </a:pP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lvl="0" indent="0" algn="l" rtl="0">
                        <a:spcBef>
                          <a:spcPts val="0"/>
                        </a:spcBef>
                        <a:spcAft>
                          <a:spcPts val="0"/>
                        </a:spcAft>
                        <a:buNone/>
                      </a:pPr>
                      <a:r>
                        <a:rPr lang="en-US" sz="2000" b="1" u="none" strike="noStrike" cap="none" dirty="0">
                          <a:solidFill>
                            <a:srgbClr val="000000"/>
                          </a:solidFill>
                        </a:rPr>
                        <a:t>Littering</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L</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037783"/>
                  </a:ext>
                </a:extLst>
              </a:tr>
              <a:tr h="370850">
                <a:tc>
                  <a:txBody>
                    <a:bodyPr/>
                    <a:lstStyle/>
                    <a:p>
                      <a:pPr marL="0" marR="0" lvl="0" indent="0" algn="l" rtl="0">
                        <a:spcBef>
                          <a:spcPts val="0"/>
                        </a:spcBef>
                        <a:spcAft>
                          <a:spcPts val="0"/>
                        </a:spcAft>
                        <a:buNone/>
                      </a:pPr>
                      <a:r>
                        <a:rPr lang="en-US" sz="2000" b="1" dirty="0">
                          <a:solidFill>
                            <a:srgbClr val="000000"/>
                          </a:solidFill>
                        </a:rPr>
                        <a:t>Mount Line</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M</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Equipment outside the box</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E</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1" dirty="0">
                          <a:solidFill>
                            <a:srgbClr val="000000"/>
                          </a:solidFill>
                        </a:rPr>
                        <a:t>Swim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a:solidFill>
                            <a:srgbClr val="000000"/>
                          </a:solidFill>
                        </a:rPr>
                        <a:t>S</a:t>
                      </a:r>
                      <a:endParaRPr sz="200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Bike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B</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000" b="1" dirty="0">
                          <a:solidFill>
                            <a:srgbClr val="000000"/>
                          </a:solidFill>
                        </a:rPr>
                        <a:t>Run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R</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Other violations</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V</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Right to protest</a:t>
            </a:r>
            <a:endParaRPr sz="2400" dirty="0">
              <a:solidFill>
                <a:schemeClr val="accent2"/>
              </a:solidFill>
              <a:latin typeface="Arial"/>
              <a:ea typeface="Arial"/>
              <a:cs typeface="Arial"/>
              <a:sym typeface="Arial"/>
            </a:endParaRPr>
          </a:p>
        </p:txBody>
      </p:sp>
      <p:sp>
        <p:nvSpPr>
          <p:cNvPr id="341" name="Google Shape;341;p28"/>
          <p:cNvSpPr txBox="1">
            <a:spLocks noGrp="1"/>
          </p:cNvSpPr>
          <p:nvPr>
            <p:ph type="body" idx="1"/>
          </p:nvPr>
        </p:nvSpPr>
        <p:spPr>
          <a:xfrm>
            <a:off x="656964" y="1985554"/>
            <a:ext cx="10515600" cy="3976009"/>
          </a:xfrm>
          <a:prstGeom prst="rect">
            <a:avLst/>
          </a:prstGeom>
          <a:noFill/>
          <a:ln>
            <a:noFill/>
          </a:ln>
        </p:spPr>
        <p:txBody>
          <a:bodyPr spcFirstLastPara="1" wrap="square" lIns="91425" tIns="45700" rIns="91425" bIns="45700" anchor="t" anchorCtr="0">
            <a:normAutofit/>
          </a:bodyPr>
          <a:lstStyle/>
          <a:p>
            <a:r>
              <a:rPr lang="en-US" sz="2000" b="0" i="0" u="none" strike="noStrike" baseline="0" dirty="0">
                <a:solidFill>
                  <a:srgbClr val="000000"/>
                </a:solidFill>
                <a:latin typeface="Arial" panose="020B0604020202020204" pitchFamily="34" charset="0"/>
              </a:rPr>
              <a:t>An Athlete who receives a penalty may protest, with the exception of: </a:t>
            </a:r>
          </a:p>
          <a:p>
            <a:pPr marL="571500" lvl="1" indent="0">
              <a:buNone/>
            </a:pPr>
            <a:r>
              <a:rPr lang="en-US" b="0" i="0" u="none" strike="noStrike" baseline="0" dirty="0">
                <a:solidFill>
                  <a:srgbClr val="000000"/>
                </a:solidFill>
                <a:latin typeface="Arial" panose="020B0604020202020204" pitchFamily="34" charset="0"/>
              </a:rPr>
              <a:t>(</a:t>
            </a:r>
            <a:r>
              <a:rPr lang="en-US" b="0" i="0" u="none" strike="noStrike" baseline="0" dirty="0" err="1">
                <a:solidFill>
                  <a:srgbClr val="000000"/>
                </a:solidFill>
                <a:latin typeface="Arial" panose="020B0604020202020204" pitchFamily="34" charset="0"/>
              </a:rPr>
              <a:t>i</a:t>
            </a:r>
            <a:r>
              <a:rPr lang="en-US" b="0" i="0" u="none" strike="noStrike" baseline="0" dirty="0">
                <a:solidFill>
                  <a:srgbClr val="000000"/>
                </a:solidFill>
                <a:latin typeface="Arial" panose="020B0604020202020204" pitchFamily="34" charset="0"/>
              </a:rPr>
              <a:t>) a penalty for a drafting violation; and </a:t>
            </a:r>
          </a:p>
          <a:p>
            <a:pPr marL="571500" lvl="1" indent="0">
              <a:buNone/>
            </a:pPr>
            <a:r>
              <a:rPr lang="en-US" b="0" i="0" u="none" strike="noStrike" baseline="0" dirty="0">
                <a:solidFill>
                  <a:srgbClr val="000000"/>
                </a:solidFill>
                <a:latin typeface="Arial" panose="020B0604020202020204" pitchFamily="34" charset="0"/>
              </a:rPr>
              <a:t>(ii) </a:t>
            </a:r>
            <a:r>
              <a:rPr lang="en-US" b="1" i="0" u="none" strike="noStrike" baseline="0" dirty="0">
                <a:solidFill>
                  <a:srgbClr val="000000"/>
                </a:solidFill>
                <a:latin typeface="Arial" panose="020B0604020202020204" pitchFamily="34" charset="0"/>
              </a:rPr>
              <a:t>a time penalty which has already been served. </a:t>
            </a:r>
          </a:p>
          <a:p>
            <a:endParaRPr lang="fr-CH"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If an athlete serves a time penalty, the athlete accepts the penalty, and no protest will be admitted. </a:t>
            </a:r>
          </a:p>
          <a:p>
            <a:r>
              <a:rPr lang="en-US" sz="2000" b="0" i="0" u="none" strike="noStrike" baseline="0" dirty="0">
                <a:solidFill>
                  <a:srgbClr val="000000"/>
                </a:solidFill>
                <a:latin typeface="Arial" panose="020B0604020202020204" pitchFamily="34" charset="0"/>
              </a:rPr>
              <a:t>If an athlete does not serve a time penalty, he/she will be disqualified but may protest against the disqualification and the decision of the Head Referee to issue the time penalty. </a:t>
            </a:r>
          </a:p>
          <a:p>
            <a:pPr marL="114300" indent="0">
              <a:buNone/>
            </a:pPr>
            <a:endParaRPr lang="fr-CH" sz="1800" b="0" i="0" u="none" strike="noStrike" baseline="0" dirty="0">
              <a:solidFill>
                <a:srgbClr val="000000"/>
              </a:solidFill>
              <a:latin typeface="Arial" panose="020B0604020202020204" pitchFamily="34" charset="0"/>
            </a:endParaRPr>
          </a:p>
          <a:p>
            <a:endParaRPr lang="fr-CH" sz="2000" b="0" i="0" u="none" strike="noStrike" baseline="0" dirty="0">
              <a:solidFill>
                <a:srgbClr val="000000"/>
              </a:solidFill>
              <a:highlight>
                <a:srgbClr val="C0C0C0"/>
              </a:highlight>
              <a:latin typeface="Arial" panose="020B0604020202020204" pitchFamily="34" charset="0"/>
            </a:endParaRPr>
          </a:p>
        </p:txBody>
      </p:sp>
      <p:sp>
        <p:nvSpPr>
          <p:cNvPr id="342" name="Google Shape;342;p2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54</a:t>
            </a:fld>
            <a:endParaRPr/>
          </a:p>
        </p:txBody>
      </p:sp>
      <p:sp>
        <p:nvSpPr>
          <p:cNvPr id="343" name="Google Shape;343;p2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Handlers Direction after T2</a:t>
            </a:r>
            <a:endParaRPr sz="2400">
              <a:solidFill>
                <a:schemeClr val="accent2"/>
              </a:solidFill>
              <a:latin typeface="Arial"/>
              <a:ea typeface="Arial"/>
              <a:cs typeface="Arial"/>
              <a:sym typeface="Arial"/>
            </a:endParaRPr>
          </a:p>
        </p:txBody>
      </p:sp>
      <p:sp>
        <p:nvSpPr>
          <p:cNvPr id="524" name="Google Shape;524;p49"/>
          <p:cNvSpPr txBox="1">
            <a:spLocks noGrp="1"/>
          </p:cNvSpPr>
          <p:nvPr>
            <p:ph type="body" idx="1"/>
          </p:nvPr>
        </p:nvSpPr>
        <p:spPr>
          <a:xfrm>
            <a:off x="656963" y="1985554"/>
            <a:ext cx="10869109" cy="1400383"/>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Proceed to finish line via Recovery area, off the FOP</a:t>
            </a:r>
            <a:endParaRPr/>
          </a:p>
          <a:p>
            <a:pPr marL="363538" lvl="0" indent="-363538" algn="l" rtl="0">
              <a:lnSpc>
                <a:spcPct val="100000"/>
              </a:lnSpc>
              <a:spcBef>
                <a:spcPts val="1500"/>
              </a:spcBef>
              <a:spcAft>
                <a:spcPts val="0"/>
              </a:spcAft>
              <a:buClr>
                <a:srgbClr val="000000"/>
              </a:buClr>
              <a:buSzPts val="2000"/>
              <a:buChar char="-"/>
            </a:pPr>
            <a:r>
              <a:rPr lang="fr-CH" sz="2000"/>
              <a:t>Do not go down the finish chute</a:t>
            </a:r>
            <a:endParaRPr/>
          </a:p>
          <a:p>
            <a:pPr marL="363538" lvl="0" indent="-363538" algn="l" rtl="0">
              <a:lnSpc>
                <a:spcPct val="100000"/>
              </a:lnSpc>
              <a:spcBef>
                <a:spcPts val="1500"/>
              </a:spcBef>
              <a:spcAft>
                <a:spcPts val="0"/>
              </a:spcAft>
              <a:buClr>
                <a:srgbClr val="000000"/>
              </a:buClr>
              <a:buSzPts val="2000"/>
              <a:buChar char="-"/>
            </a:pPr>
            <a:r>
              <a:rPr lang="fr-CH" sz="2000"/>
              <a:t>Bike check out: (indicate time)</a:t>
            </a:r>
            <a:endParaRPr/>
          </a:p>
        </p:txBody>
      </p:sp>
      <p:sp>
        <p:nvSpPr>
          <p:cNvPr id="525" name="Google Shape;525;p4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55</a:t>
            </a:fld>
            <a:endParaRPr/>
          </a:p>
        </p:txBody>
      </p:sp>
      <p:sp>
        <p:nvSpPr>
          <p:cNvPr id="526" name="Google Shape;526;p4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Finish Area</a:t>
            </a:r>
            <a:endParaRPr sz="2400">
              <a:solidFill>
                <a:schemeClr val="accent2"/>
              </a:solidFill>
              <a:latin typeface="Arial"/>
              <a:ea typeface="Arial"/>
              <a:cs typeface="Arial"/>
              <a:sym typeface="Arial"/>
            </a:endParaRPr>
          </a:p>
        </p:txBody>
      </p:sp>
      <p:sp>
        <p:nvSpPr>
          <p:cNvPr id="532" name="Google Shape;532;p50"/>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533" name="Google Shape;533;p5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56</a:t>
            </a:fld>
            <a:endParaRPr/>
          </a:p>
        </p:txBody>
      </p:sp>
      <p:sp>
        <p:nvSpPr>
          <p:cNvPr id="534" name="Google Shape;534;p50"/>
          <p:cNvSpPr txBox="1"/>
          <p:nvPr/>
        </p:nvSpPr>
        <p:spPr>
          <a:xfrm>
            <a:off x="4090455" y="2814265"/>
            <a:ext cx="481647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Insert Finish area Map (show locations of medical area, coach area, recovery area, podium area)</a:t>
            </a:r>
            <a:endParaRPr/>
          </a:p>
        </p:txBody>
      </p:sp>
      <p:sp>
        <p:nvSpPr>
          <p:cNvPr id="535" name="Google Shape;535;p5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Post-race Procedures</a:t>
            </a:r>
            <a:endParaRPr sz="2400">
              <a:solidFill>
                <a:schemeClr val="accent2"/>
              </a:solidFill>
              <a:latin typeface="Arial"/>
              <a:ea typeface="Arial"/>
              <a:cs typeface="Arial"/>
              <a:sym typeface="Arial"/>
            </a:endParaRPr>
          </a:p>
        </p:txBody>
      </p:sp>
      <p:sp>
        <p:nvSpPr>
          <p:cNvPr id="541" name="Google Shape;541;p51"/>
          <p:cNvSpPr txBox="1">
            <a:spLocks noGrp="1"/>
          </p:cNvSpPr>
          <p:nvPr>
            <p:ph type="body" idx="1"/>
          </p:nvPr>
        </p:nvSpPr>
        <p:spPr>
          <a:xfrm>
            <a:off x="656964" y="1985554"/>
            <a:ext cx="10515600" cy="240065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Font typeface="Arial"/>
              <a:buNone/>
            </a:pPr>
            <a:r>
              <a:rPr lang="fr-CH" sz="2000" b="1"/>
              <a:t>Anti-Doping Control</a:t>
            </a:r>
            <a:endParaRPr/>
          </a:p>
          <a:p>
            <a:pPr marL="536575" lvl="1" indent="-357188" algn="l" rtl="0">
              <a:lnSpc>
                <a:spcPct val="100000"/>
              </a:lnSpc>
              <a:spcBef>
                <a:spcPts val="900"/>
              </a:spcBef>
              <a:spcAft>
                <a:spcPts val="0"/>
              </a:spcAft>
              <a:buClr>
                <a:srgbClr val="000000"/>
              </a:buClr>
              <a:buSzPts val="2000"/>
              <a:buChar char="-"/>
            </a:pPr>
            <a:r>
              <a:rPr lang="fr-CH"/>
              <a:t>Photo ID is needed for every athlete to have ready for Doping Control</a:t>
            </a:r>
            <a:endParaRPr/>
          </a:p>
          <a:p>
            <a:pPr marL="536575" lvl="1" indent="-357188" algn="l" rtl="0">
              <a:lnSpc>
                <a:spcPct val="100000"/>
              </a:lnSpc>
              <a:spcBef>
                <a:spcPts val="900"/>
              </a:spcBef>
              <a:spcAft>
                <a:spcPts val="0"/>
              </a:spcAft>
              <a:buClr>
                <a:srgbClr val="000000"/>
              </a:buClr>
              <a:buSzPts val="2000"/>
              <a:buFont typeface="Arial"/>
              <a:buNone/>
            </a:pPr>
            <a:endParaRPr/>
          </a:p>
          <a:p>
            <a:pPr marL="0" lvl="0" indent="0" algn="l" rtl="0">
              <a:lnSpc>
                <a:spcPct val="100000"/>
              </a:lnSpc>
              <a:spcBef>
                <a:spcPts val="900"/>
              </a:spcBef>
              <a:spcAft>
                <a:spcPts val="0"/>
              </a:spcAft>
              <a:buClr>
                <a:srgbClr val="000000"/>
              </a:buClr>
              <a:buSzPts val="2000"/>
              <a:buFont typeface="Arial"/>
              <a:buNone/>
            </a:pPr>
            <a:r>
              <a:rPr lang="fr-CH" sz="2000" b="1"/>
              <a:t>Medical</a:t>
            </a:r>
            <a:endParaRPr/>
          </a:p>
          <a:p>
            <a:pPr marL="536575" lvl="1" indent="-357188" algn="l" rtl="0">
              <a:lnSpc>
                <a:spcPct val="100000"/>
              </a:lnSpc>
              <a:spcBef>
                <a:spcPts val="900"/>
              </a:spcBef>
              <a:spcAft>
                <a:spcPts val="0"/>
              </a:spcAft>
              <a:buClr>
                <a:srgbClr val="000000"/>
              </a:buClr>
              <a:buSzPts val="2000"/>
              <a:buChar char="-"/>
            </a:pPr>
            <a:r>
              <a:rPr lang="fr-CH"/>
              <a:t>Accredited team medical will be allowed to enter the medical tent after permission from the World Triathlon Medical Delegate</a:t>
            </a:r>
            <a:endParaRPr/>
          </a:p>
        </p:txBody>
      </p:sp>
      <p:sp>
        <p:nvSpPr>
          <p:cNvPr id="542" name="Google Shape;542;p5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57</a:t>
            </a:fld>
            <a:endParaRPr/>
          </a:p>
        </p:txBody>
      </p:sp>
      <p:sp>
        <p:nvSpPr>
          <p:cNvPr id="543" name="Google Shape;543;p5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Post-race Procedures</a:t>
            </a:r>
            <a:endParaRPr sz="2400">
              <a:solidFill>
                <a:schemeClr val="accent2"/>
              </a:solidFill>
              <a:latin typeface="Arial"/>
              <a:ea typeface="Arial"/>
              <a:cs typeface="Arial"/>
              <a:sym typeface="Arial"/>
            </a:endParaRPr>
          </a:p>
        </p:txBody>
      </p:sp>
      <p:sp>
        <p:nvSpPr>
          <p:cNvPr id="549" name="Google Shape;549;p52"/>
          <p:cNvSpPr txBox="1">
            <a:spLocks noGrp="1"/>
          </p:cNvSpPr>
          <p:nvPr>
            <p:ph type="body" idx="1"/>
          </p:nvPr>
        </p:nvSpPr>
        <p:spPr>
          <a:xfrm>
            <a:off x="656963" y="1985554"/>
            <a:ext cx="10869109" cy="3323987"/>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Race Results posting at </a:t>
            </a:r>
            <a:r>
              <a:rPr lang="fr-CH" sz="2000">
                <a:solidFill>
                  <a:schemeClr val="accent2"/>
                </a:solidFill>
              </a:rPr>
              <a:t>{indicate location} </a:t>
            </a:r>
            <a:endParaRPr/>
          </a:p>
          <a:p>
            <a:pPr marL="363538" lvl="0" indent="-363538" algn="l" rtl="0">
              <a:lnSpc>
                <a:spcPct val="100000"/>
              </a:lnSpc>
              <a:spcBef>
                <a:spcPts val="1500"/>
              </a:spcBef>
              <a:spcAft>
                <a:spcPts val="0"/>
              </a:spcAft>
              <a:buClr>
                <a:srgbClr val="000000"/>
              </a:buClr>
              <a:buSzPts val="2000"/>
              <a:buChar char="-"/>
            </a:pPr>
            <a:r>
              <a:rPr lang="fr-CH" sz="2000"/>
              <a:t>Classification Results posted at recovery area  </a:t>
            </a:r>
            <a:r>
              <a:rPr lang="fr-CH" sz="2000">
                <a:solidFill>
                  <a:schemeClr val="accent2"/>
                </a:solidFill>
              </a:rPr>
              <a:t>{indicate location}</a:t>
            </a:r>
            <a:r>
              <a:rPr lang="fr-CH" sz="2000"/>
              <a:t> at</a:t>
            </a:r>
            <a:r>
              <a:rPr lang="fr-CH" sz="2000">
                <a:solidFill>
                  <a:schemeClr val="accent2"/>
                </a:solidFill>
              </a:rPr>
              <a:t> {indicate time if known}</a:t>
            </a:r>
            <a:endParaRPr/>
          </a:p>
          <a:p>
            <a:pPr marL="363538" lvl="0" indent="-363538" algn="l" rtl="0">
              <a:lnSpc>
                <a:spcPct val="100000"/>
              </a:lnSpc>
              <a:spcBef>
                <a:spcPts val="1500"/>
              </a:spcBef>
              <a:spcAft>
                <a:spcPts val="0"/>
              </a:spcAft>
              <a:buClr>
                <a:srgbClr val="000000"/>
              </a:buClr>
              <a:buSzPts val="2000"/>
              <a:buChar char="-"/>
            </a:pPr>
            <a:r>
              <a:rPr lang="fr-CH" sz="2000"/>
              <a:t>Medal ceremonies at </a:t>
            </a:r>
            <a:r>
              <a:rPr lang="fr-CH" sz="2000">
                <a:solidFill>
                  <a:schemeClr val="accent2"/>
                </a:solidFill>
              </a:rPr>
              <a:t>{indicate time}. </a:t>
            </a:r>
            <a:br>
              <a:rPr lang="fr-CH" sz="2000">
                <a:solidFill>
                  <a:schemeClr val="accent2"/>
                </a:solidFill>
              </a:rPr>
            </a:br>
            <a:r>
              <a:rPr lang="fr-CH" sz="2000"/>
              <a:t>Please be there at least 15 mins before the official time of the awards!</a:t>
            </a:r>
            <a:endParaRPr/>
          </a:p>
          <a:p>
            <a:pPr marL="363538" lvl="0" indent="-363538" algn="l" rtl="0">
              <a:lnSpc>
                <a:spcPct val="100000"/>
              </a:lnSpc>
              <a:spcBef>
                <a:spcPts val="1500"/>
              </a:spcBef>
              <a:spcAft>
                <a:spcPts val="0"/>
              </a:spcAft>
              <a:buClr>
                <a:srgbClr val="000000"/>
              </a:buClr>
              <a:buSzPts val="2000"/>
              <a:buChar char="-"/>
            </a:pPr>
            <a:r>
              <a:rPr lang="fr-CH" sz="2000"/>
              <a:t>For the athletes on the podium who are unable to attend the medal ceremony, we will give the medals to the National Team Leader/Coach AT THE END of the medal ceremony.</a:t>
            </a:r>
            <a:endParaRPr/>
          </a:p>
          <a:p>
            <a:pPr marL="363538" lvl="0" indent="-363538" algn="l" rtl="0">
              <a:lnSpc>
                <a:spcPct val="100000"/>
              </a:lnSpc>
              <a:spcBef>
                <a:spcPts val="1500"/>
              </a:spcBef>
              <a:spcAft>
                <a:spcPts val="0"/>
              </a:spcAft>
              <a:buClr>
                <a:srgbClr val="000000"/>
              </a:buClr>
              <a:buSzPts val="2000"/>
              <a:buChar char="-"/>
            </a:pPr>
            <a:r>
              <a:rPr lang="fr-CH" sz="2000"/>
              <a:t>Elite/U23/Junior athletes are not allowed to carry their country flag on the podium; there will be flags raising with the playing of the national anthem of the winner.</a:t>
            </a:r>
            <a:endParaRPr/>
          </a:p>
        </p:txBody>
      </p:sp>
      <p:sp>
        <p:nvSpPr>
          <p:cNvPr id="550" name="Google Shape;550;p5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58</a:t>
            </a:fld>
            <a:endParaRPr/>
          </a:p>
        </p:txBody>
      </p:sp>
      <p:sp>
        <p:nvSpPr>
          <p:cNvPr id="551" name="Google Shape;551;p5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Medal Ceremonies</a:t>
            </a:r>
            <a:endParaRPr sz="2400">
              <a:solidFill>
                <a:schemeClr val="accent2"/>
              </a:solidFill>
              <a:latin typeface="Arial"/>
              <a:ea typeface="Arial"/>
              <a:cs typeface="Arial"/>
              <a:sym typeface="Arial"/>
            </a:endParaRPr>
          </a:p>
        </p:txBody>
      </p:sp>
      <p:sp>
        <p:nvSpPr>
          <p:cNvPr id="557" name="Google Shape;557;p53"/>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558" name="Google Shape;558;p5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59</a:t>
            </a:fld>
            <a:endParaRPr/>
          </a:p>
        </p:txBody>
      </p:sp>
      <p:sp>
        <p:nvSpPr>
          <p:cNvPr id="559" name="Google Shape;559;p53"/>
          <p:cNvSpPr txBox="1"/>
          <p:nvPr/>
        </p:nvSpPr>
        <p:spPr>
          <a:xfrm>
            <a:off x="3326884" y="2851973"/>
            <a:ext cx="481647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Insert Medal ceremony Map (show locations of podium &amp; meeting point)</a:t>
            </a:r>
            <a:endParaRPr/>
          </a:p>
        </p:txBody>
      </p:sp>
      <p:sp>
        <p:nvSpPr>
          <p:cNvPr id="560" name="Google Shape;560;p5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Event Overview</a:t>
            </a:r>
            <a:endParaRPr/>
          </a:p>
        </p:txBody>
      </p:sp>
      <p:sp>
        <p:nvSpPr>
          <p:cNvPr id="168" name="Google Shape;168;p7"/>
          <p:cNvSpPr txBox="1">
            <a:spLocks noGrp="1"/>
          </p:cNvSpPr>
          <p:nvPr>
            <p:ph type="body" idx="1"/>
          </p:nvPr>
        </p:nvSpPr>
        <p:spPr>
          <a:xfrm>
            <a:off x="656963" y="2000250"/>
            <a:ext cx="10869109" cy="87402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accent2"/>
              </a:buClr>
              <a:buSzPts val="2000"/>
              <a:buNone/>
            </a:pPr>
            <a:r>
              <a:rPr lang="fr-CH" sz="2000">
                <a:solidFill>
                  <a:schemeClr val="accent2"/>
                </a:solidFill>
              </a:rPr>
              <a:t>{comment – to be deleted: Insert fact and figures for this event}</a:t>
            </a:r>
            <a:endParaRPr/>
          </a:p>
          <a:p>
            <a:pPr marL="0" lvl="0" indent="0" algn="l" rtl="0">
              <a:lnSpc>
                <a:spcPct val="120000"/>
              </a:lnSpc>
              <a:spcBef>
                <a:spcPts val="600"/>
              </a:spcBef>
              <a:spcAft>
                <a:spcPts val="0"/>
              </a:spcAft>
              <a:buClr>
                <a:srgbClr val="000000"/>
              </a:buClr>
              <a:buSzPts val="2000"/>
              <a:buNone/>
            </a:pPr>
            <a:endParaRPr sz="2000">
              <a:solidFill>
                <a:schemeClr val="accent2"/>
              </a:solidFill>
            </a:endParaRPr>
          </a:p>
        </p:txBody>
      </p:sp>
      <p:sp>
        <p:nvSpPr>
          <p:cNvPr id="169" name="Google Shape;169;p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a:t>
            </a:fld>
            <a:endParaRPr/>
          </a:p>
        </p:txBody>
      </p:sp>
      <p:sp>
        <p:nvSpPr>
          <p:cNvPr id="170" name="Google Shape;170;p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Ambush Marketing Rules</a:t>
            </a:r>
            <a:endParaRPr sz="2400">
              <a:solidFill>
                <a:schemeClr val="accent2"/>
              </a:solidFill>
              <a:latin typeface="Arial"/>
              <a:ea typeface="Arial"/>
              <a:cs typeface="Arial"/>
              <a:sym typeface="Arial"/>
            </a:endParaRPr>
          </a:p>
        </p:txBody>
      </p:sp>
      <p:sp>
        <p:nvSpPr>
          <p:cNvPr id="566" name="Google Shape;566;p54"/>
          <p:cNvSpPr txBox="1">
            <a:spLocks noGrp="1"/>
          </p:cNvSpPr>
          <p:nvPr>
            <p:ph type="body" idx="1"/>
          </p:nvPr>
        </p:nvSpPr>
        <p:spPr>
          <a:xfrm>
            <a:off x="656963" y="1985554"/>
            <a:ext cx="10869109" cy="2708434"/>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For ceremony awards, please dress up with race uniform (or country uniform) </a:t>
            </a:r>
            <a:br>
              <a:rPr lang="fr-CH" sz="2000"/>
            </a:br>
            <a:r>
              <a:rPr lang="fr-CH" sz="2000">
                <a:solidFill>
                  <a:schemeClr val="dk1"/>
                </a:solidFill>
              </a:rPr>
              <a:t>Ambush marketing rules apply.</a:t>
            </a:r>
            <a:endParaRPr/>
          </a:p>
          <a:p>
            <a:pPr marL="363538" lvl="0" indent="-363538" algn="l" rtl="0">
              <a:lnSpc>
                <a:spcPct val="100000"/>
              </a:lnSpc>
              <a:spcBef>
                <a:spcPts val="900"/>
              </a:spcBef>
              <a:spcAft>
                <a:spcPts val="0"/>
              </a:spcAft>
              <a:buClr>
                <a:srgbClr val="000000"/>
              </a:buClr>
              <a:buSzPts val="2000"/>
              <a:buChar char="-"/>
            </a:pPr>
            <a:r>
              <a:rPr lang="fr-CH" sz="2000"/>
              <a:t>Race caps/visors are allowed at the podium</a:t>
            </a:r>
            <a:endParaRPr/>
          </a:p>
          <a:p>
            <a:pPr marL="363538" lvl="0" indent="-363538" algn="l" rtl="0">
              <a:lnSpc>
                <a:spcPct val="100000"/>
              </a:lnSpc>
              <a:spcBef>
                <a:spcPts val="900"/>
              </a:spcBef>
              <a:spcAft>
                <a:spcPts val="0"/>
              </a:spcAft>
              <a:buClr>
                <a:srgbClr val="000000"/>
              </a:buClr>
              <a:buSzPts val="2000"/>
              <a:buChar char="-"/>
            </a:pPr>
            <a:r>
              <a:rPr lang="fr-CH" sz="2000"/>
              <a:t>Ambush marketing is defined as:</a:t>
            </a:r>
            <a:endParaRPr/>
          </a:p>
          <a:p>
            <a:pPr marL="355600" lvl="0" indent="0" algn="l" rtl="0">
              <a:lnSpc>
                <a:spcPct val="100000"/>
              </a:lnSpc>
              <a:spcBef>
                <a:spcPts val="900"/>
              </a:spcBef>
              <a:spcAft>
                <a:spcPts val="0"/>
              </a:spcAft>
              <a:buClr>
                <a:schemeClr val="dk1"/>
              </a:buClr>
              <a:buSzPts val="2000"/>
              <a:buNone/>
            </a:pPr>
            <a:r>
              <a:rPr lang="fr-CH" sz="2000" i="1">
                <a:solidFill>
                  <a:schemeClr val="dk1"/>
                </a:solidFill>
              </a:rPr>
              <a:t>“Deliberately using the opportunity of live television and media photographers to acquire additional exposure for your sponsor product, apparel or brand.”</a:t>
            </a:r>
            <a:endParaRPr/>
          </a:p>
          <a:p>
            <a:pPr marL="363538" lvl="0" indent="-363538" algn="l" rtl="0">
              <a:lnSpc>
                <a:spcPct val="100000"/>
              </a:lnSpc>
              <a:spcBef>
                <a:spcPts val="900"/>
              </a:spcBef>
              <a:spcAft>
                <a:spcPts val="0"/>
              </a:spcAft>
              <a:buClr>
                <a:srgbClr val="000000"/>
              </a:buClr>
              <a:buSzPts val="2000"/>
              <a:buChar char="-"/>
            </a:pPr>
            <a:r>
              <a:rPr lang="fr-CH" sz="2000"/>
              <a:t>Please follow the ambush marketing rule</a:t>
            </a:r>
            <a:endParaRPr/>
          </a:p>
        </p:txBody>
      </p:sp>
      <p:sp>
        <p:nvSpPr>
          <p:cNvPr id="567" name="Google Shape;567;p5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60</a:t>
            </a:fld>
            <a:endParaRPr/>
          </a:p>
        </p:txBody>
      </p:sp>
      <p:sp>
        <p:nvSpPr>
          <p:cNvPr id="568" name="Google Shape;568;p5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Important updates</a:t>
            </a:r>
            <a:endParaRPr sz="2400">
              <a:solidFill>
                <a:schemeClr val="accent2"/>
              </a:solidFill>
              <a:latin typeface="Arial"/>
              <a:ea typeface="Arial"/>
              <a:cs typeface="Arial"/>
              <a:sym typeface="Arial"/>
            </a:endParaRPr>
          </a:p>
        </p:txBody>
      </p:sp>
      <p:sp>
        <p:nvSpPr>
          <p:cNvPr id="590" name="Google Shape;590;p57"/>
          <p:cNvSpPr txBox="1">
            <a:spLocks noGrp="1"/>
          </p:cNvSpPr>
          <p:nvPr>
            <p:ph type="body" idx="1"/>
          </p:nvPr>
        </p:nvSpPr>
        <p:spPr>
          <a:xfrm>
            <a:off x="656964" y="1985554"/>
            <a:ext cx="10515600" cy="400110"/>
          </a:xfrm>
          <a:prstGeom prst="rect">
            <a:avLst/>
          </a:prstGeom>
          <a:noFill/>
          <a:ln>
            <a:noFill/>
          </a:ln>
        </p:spPr>
        <p:txBody>
          <a:bodyPr spcFirstLastPara="1" wrap="square" lIns="91425" tIns="45700" rIns="91425" bIns="45700" anchor="t" anchorCtr="0">
            <a:spAutoFit/>
          </a:bodyPr>
          <a:lstStyle/>
          <a:p>
            <a:pPr marL="457200" lvl="0" indent="-457200" algn="l" rtl="0">
              <a:lnSpc>
                <a:spcPct val="100000"/>
              </a:lnSpc>
              <a:spcBef>
                <a:spcPts val="0"/>
              </a:spcBef>
              <a:spcAft>
                <a:spcPts val="0"/>
              </a:spcAft>
              <a:buClr>
                <a:schemeClr val="accent2"/>
              </a:buClr>
              <a:buSzPts val="2000"/>
              <a:buChar char="-"/>
            </a:pPr>
            <a:r>
              <a:rPr lang="fr-CH" sz="2000">
                <a:solidFill>
                  <a:schemeClr val="accent2"/>
                </a:solidFill>
              </a:rPr>
              <a:t>{If applicable}</a:t>
            </a:r>
            <a:endParaRPr/>
          </a:p>
        </p:txBody>
      </p:sp>
      <p:sp>
        <p:nvSpPr>
          <p:cNvPr id="591" name="Google Shape;591;p5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61</a:t>
            </a:fld>
            <a:endParaRPr/>
          </a:p>
        </p:txBody>
      </p:sp>
      <p:sp>
        <p:nvSpPr>
          <p:cNvPr id="592" name="Google Shape;592;p5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err="1"/>
              <a:t>Outside</a:t>
            </a:r>
            <a:r>
              <a:rPr lang="fr-CH" sz="3200" dirty="0"/>
              <a:t> assistance</a:t>
            </a:r>
            <a:endParaRPr sz="2400" dirty="0">
              <a:solidFill>
                <a:schemeClr val="accent2"/>
              </a:solidFill>
              <a:latin typeface="Arial"/>
              <a:ea typeface="Arial"/>
              <a:cs typeface="Arial"/>
              <a:sym typeface="Arial"/>
            </a:endParaRPr>
          </a:p>
        </p:txBody>
      </p:sp>
      <p:sp>
        <p:nvSpPr>
          <p:cNvPr id="590" name="Google Shape;590;p57"/>
          <p:cNvSpPr txBox="1">
            <a:spLocks noGrp="1"/>
          </p:cNvSpPr>
          <p:nvPr>
            <p:ph type="body" idx="1"/>
          </p:nvPr>
        </p:nvSpPr>
        <p:spPr>
          <a:xfrm>
            <a:off x="656964" y="1985554"/>
            <a:ext cx="10515600" cy="1349560"/>
          </a:xfrm>
          <a:prstGeom prst="rect">
            <a:avLst/>
          </a:prstGeom>
          <a:noFill/>
          <a:ln>
            <a:noFill/>
          </a:ln>
        </p:spPr>
        <p:txBody>
          <a:bodyPr spcFirstLastPara="1" wrap="square" lIns="91425" tIns="45700" rIns="91425" bIns="45700" anchor="t" anchorCtr="0">
            <a:spAutoFit/>
          </a:bodyPr>
          <a:lstStyle/>
          <a:p>
            <a:pPr>
              <a:lnSpc>
                <a:spcPct val="110000"/>
              </a:lnSpc>
            </a:pPr>
            <a:r>
              <a:rPr lang="en-US" sz="1800" b="0" i="0" u="none" strike="noStrike" baseline="0" dirty="0">
                <a:solidFill>
                  <a:srgbClr val="000000"/>
                </a:solidFill>
                <a:latin typeface="Arial" panose="020B0604020202020204" pitchFamily="34" charset="0"/>
              </a:rPr>
              <a:t>Assistance can be provided to a Para triathlete to allow them to get back into their handcycle/racing wheelchair or onto their bike following an incident. Any mechanical repair must be done by the athlete without external assistance. Assistance may only be provided by a Technical Official, Event Personnel, or another athlete in the same race. </a:t>
            </a:r>
          </a:p>
        </p:txBody>
      </p:sp>
      <p:sp>
        <p:nvSpPr>
          <p:cNvPr id="591" name="Google Shape;591;p5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62</a:t>
            </a:fld>
            <a:endParaRPr/>
          </a:p>
        </p:txBody>
      </p:sp>
      <p:sp>
        <p:nvSpPr>
          <p:cNvPr id="592" name="Google Shape;592;p5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973308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Coaches Accreditation / </a:t>
            </a:r>
            <a:r>
              <a:rPr lang="en-US" dirty="0"/>
              <a:t>Coaches </a:t>
            </a:r>
            <a:r>
              <a:rPr lang="en-US" sz="3200" dirty="0"/>
              <a:t>Areas</a:t>
            </a:r>
            <a:endParaRPr sz="2400" dirty="0">
              <a:solidFill>
                <a:schemeClr val="accent2"/>
              </a:solidFill>
              <a:latin typeface="Arial"/>
              <a:ea typeface="Arial"/>
              <a:cs typeface="Arial"/>
              <a:sym typeface="Arial"/>
            </a:endParaRPr>
          </a:p>
        </p:txBody>
      </p:sp>
      <p:sp>
        <p:nvSpPr>
          <p:cNvPr id="479" name="Google Shape;479;p44"/>
          <p:cNvSpPr txBox="1">
            <a:spLocks noGrp="1"/>
          </p:cNvSpPr>
          <p:nvPr>
            <p:ph type="body" idx="1"/>
          </p:nvPr>
        </p:nvSpPr>
        <p:spPr>
          <a:xfrm>
            <a:off x="648000" y="1388118"/>
            <a:ext cx="10515600" cy="4901301"/>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Font typeface="Arial"/>
              <a:buNone/>
            </a:pPr>
            <a:r>
              <a:rPr lang="en-US" sz="2000" b="1" dirty="0"/>
              <a:t>Accreditation</a:t>
            </a:r>
            <a:endParaRPr lang="en-US" strike="sngStrike" dirty="0"/>
          </a:p>
          <a:p>
            <a:pPr marL="536575" lvl="1" indent="-357188" algn="l" rtl="0">
              <a:lnSpc>
                <a:spcPct val="100000"/>
              </a:lnSpc>
              <a:spcBef>
                <a:spcPts val="900"/>
              </a:spcBef>
              <a:spcAft>
                <a:spcPts val="0"/>
              </a:spcAft>
              <a:buClr>
                <a:srgbClr val="000000"/>
              </a:buClr>
              <a:buSzPts val="2000"/>
              <a:buChar char="-"/>
            </a:pPr>
            <a:r>
              <a:rPr lang="en-US" dirty="0"/>
              <a:t>All coaches have to collect accreditation to be able to enter the venue. venue – </a:t>
            </a:r>
            <a:r>
              <a:rPr lang="en-US" sz="2000" dirty="0">
                <a:solidFill>
                  <a:schemeClr val="tx1"/>
                </a:solidFill>
              </a:rPr>
              <a:t>a picture ID needed</a:t>
            </a:r>
            <a:r>
              <a:rPr lang="en-US" dirty="0"/>
              <a:t>.</a:t>
            </a:r>
          </a:p>
          <a:p>
            <a:pPr marL="536575" lvl="1" indent="-357188" algn="l" rtl="0">
              <a:lnSpc>
                <a:spcPct val="100000"/>
              </a:lnSpc>
              <a:spcBef>
                <a:spcPts val="900"/>
              </a:spcBef>
              <a:spcAft>
                <a:spcPts val="0"/>
              </a:spcAft>
              <a:buClr>
                <a:srgbClr val="000000"/>
              </a:buClr>
              <a:buSzPts val="2000"/>
              <a:buChar char="-"/>
            </a:pPr>
            <a:r>
              <a:rPr lang="en-US" dirty="0"/>
              <a:t>Only Coaches/Support Crew who have been registered from their NF into the World Triathlon online system are entitled for an accreditation</a:t>
            </a:r>
            <a:endParaRPr lang="en-US" sz="1800" b="0" i="0" u="none" strike="noStrike" baseline="0" dirty="0">
              <a:solidFill>
                <a:srgbClr val="000000"/>
              </a:solidFill>
              <a:latin typeface="Arial" panose="020B0604020202020204" pitchFamily="34" charset="0"/>
            </a:endParaRPr>
          </a:p>
          <a:p>
            <a:pPr marL="536575" lvl="1" indent="-357188">
              <a:lnSpc>
                <a:spcPct val="100000"/>
              </a:lnSpc>
              <a:spcBef>
                <a:spcPts val="900"/>
              </a:spcBef>
              <a:buSzPts val="2000"/>
            </a:pPr>
            <a:r>
              <a:rPr lang="en-US" dirty="0"/>
              <a:t>Support to the athletes is composed by the following categories: Coaches, Medical, Bike Mechanic, Ski man and NF representatives. World Triathlon may add other categories if needed in a specific event . </a:t>
            </a:r>
            <a:r>
              <a:rPr lang="en-US" dirty="0">
                <a:solidFill>
                  <a:schemeClr val="tx1"/>
                </a:solidFill>
              </a:rPr>
              <a:t>The people entered in the categories of Coaches and Medical must complete the Anti-Doping Education course.</a:t>
            </a:r>
            <a:r>
              <a:rPr lang="en-US" dirty="0"/>
              <a:t> </a:t>
            </a:r>
          </a:p>
          <a:p>
            <a:pPr marL="0" lvl="0" indent="0" algn="l" rtl="0">
              <a:lnSpc>
                <a:spcPct val="100000"/>
              </a:lnSpc>
              <a:spcBef>
                <a:spcPts val="900"/>
              </a:spcBef>
              <a:spcAft>
                <a:spcPts val="0"/>
              </a:spcAft>
              <a:buClr>
                <a:srgbClr val="000000"/>
              </a:buClr>
              <a:buSzPts val="2000"/>
              <a:buFont typeface="Arial"/>
              <a:buNone/>
            </a:pPr>
            <a:endParaRPr sz="2000" b="1" dirty="0"/>
          </a:p>
          <a:p>
            <a:pPr marL="0" lvl="0" indent="0" algn="l" rtl="0">
              <a:lnSpc>
                <a:spcPct val="100000"/>
              </a:lnSpc>
              <a:spcBef>
                <a:spcPts val="900"/>
              </a:spcBef>
              <a:spcAft>
                <a:spcPts val="0"/>
              </a:spcAft>
              <a:buClr>
                <a:srgbClr val="000000"/>
              </a:buClr>
              <a:buSzPts val="2000"/>
              <a:buFont typeface="Arial"/>
              <a:buNone/>
            </a:pPr>
            <a:r>
              <a:rPr lang="en-US" sz="2000" b="1" dirty="0"/>
              <a:t>Coaches’ areas</a:t>
            </a:r>
            <a:endParaRPr sz="2000" b="1" dirty="0"/>
          </a:p>
          <a:p>
            <a:pPr marL="536575" lvl="1" indent="-357188" algn="l" rtl="0">
              <a:lnSpc>
                <a:spcPct val="100000"/>
              </a:lnSpc>
              <a:spcBef>
                <a:spcPts val="900"/>
              </a:spcBef>
              <a:spcAft>
                <a:spcPts val="0"/>
              </a:spcAft>
              <a:buClr>
                <a:srgbClr val="000000"/>
              </a:buClr>
              <a:buSzPts val="2000"/>
              <a:buChar char="-"/>
            </a:pPr>
            <a:r>
              <a:rPr lang="en-US" dirty="0"/>
              <a:t>Behind / beside / at &lt;location</a:t>
            </a:r>
            <a:r>
              <a:rPr lang="en-US" dirty="0">
                <a:solidFill>
                  <a:schemeClr val="accent2"/>
                </a:solidFill>
              </a:rPr>
              <a:t>&gt; {describe exactly, choose the correct)</a:t>
            </a:r>
            <a:endParaRPr dirty="0"/>
          </a:p>
          <a:p>
            <a:pPr marL="536575" lvl="1" indent="-357188" algn="l" rtl="0">
              <a:lnSpc>
                <a:spcPct val="100000"/>
              </a:lnSpc>
              <a:spcBef>
                <a:spcPts val="900"/>
              </a:spcBef>
              <a:spcAft>
                <a:spcPts val="0"/>
              </a:spcAft>
              <a:buClr>
                <a:schemeClr val="accent2"/>
              </a:buClr>
              <a:buSzPts val="2000"/>
              <a:buChar char="-"/>
            </a:pPr>
            <a:r>
              <a:rPr lang="en-US" dirty="0">
                <a:solidFill>
                  <a:schemeClr val="accent2"/>
                </a:solidFill>
              </a:rPr>
              <a:t>Show map if available</a:t>
            </a:r>
            <a:endParaRPr dirty="0">
              <a:solidFill>
                <a:schemeClr val="accent2"/>
              </a:solidFill>
            </a:endParaRPr>
          </a:p>
        </p:txBody>
      </p:sp>
      <p:sp>
        <p:nvSpPr>
          <p:cNvPr id="480" name="Google Shape;480;p4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63</a:t>
            </a:fld>
            <a:endParaRPr/>
          </a:p>
        </p:txBody>
      </p:sp>
      <p:sp>
        <p:nvSpPr>
          <p:cNvPr id="481" name="Google Shape;481;p4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Water Quality Assessment (Sea/Transition)</a:t>
            </a:r>
            <a:endParaRPr sz="2400">
              <a:solidFill>
                <a:schemeClr val="accent2"/>
              </a:solidFill>
              <a:latin typeface="Arial"/>
              <a:ea typeface="Arial"/>
              <a:cs typeface="Arial"/>
              <a:sym typeface="Arial"/>
            </a:endParaRPr>
          </a:p>
        </p:txBody>
      </p:sp>
      <p:sp>
        <p:nvSpPr>
          <p:cNvPr id="598" name="Google Shape;598;p5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64</a:t>
            </a:fld>
            <a:endParaRPr/>
          </a:p>
        </p:txBody>
      </p:sp>
      <p:sp>
        <p:nvSpPr>
          <p:cNvPr id="599" name="Google Shape;599;p5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600" name="Google Shape;600;p58"/>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601" name="Google Shape;601;p58"/>
          <p:cNvGraphicFramePr/>
          <p:nvPr/>
        </p:nvGraphicFramePr>
        <p:xfrm>
          <a:off x="830263" y="1470025"/>
          <a:ext cx="1473200" cy="1508125"/>
        </p:xfrm>
        <a:graphic>
          <a:graphicData uri="http://schemas.openxmlformats.org/drawingml/2006/table">
            <a:tbl>
              <a:tblPr firstRow="1" bandRow="1">
                <a:noFill/>
                <a:tableStyleId>{EEDF8A0C-F508-46DF-A0F8-4F1950247BEF}</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&lt;100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602" name="Google Shape;602;p58"/>
          <p:cNvGraphicFramePr/>
          <p:nvPr/>
        </p:nvGraphicFramePr>
        <p:xfrm>
          <a:off x="2500313" y="1470025"/>
          <a:ext cx="1474775" cy="1508125"/>
        </p:xfrm>
        <a:graphic>
          <a:graphicData uri="http://schemas.openxmlformats.org/drawingml/2006/table">
            <a:tbl>
              <a:tblPr firstRow="1" bandRow="1">
                <a:noFill/>
                <a:tableStyleId>{EEDF8A0C-F508-46DF-A0F8-4F1950247BEF}</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&lt;250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603" name="Google Shape;603;p58"/>
          <p:cNvGraphicFramePr/>
          <p:nvPr/>
        </p:nvGraphicFramePr>
        <p:xfrm>
          <a:off x="4170363" y="1470025"/>
          <a:ext cx="1474775" cy="1490690"/>
        </p:xfrm>
        <a:graphic>
          <a:graphicData uri="http://schemas.openxmlformats.org/drawingml/2006/table">
            <a:tbl>
              <a:tblPr firstRow="1" bandRow="1">
                <a:noFill/>
                <a:tableStyleId>{EEDF8A0C-F508-46DF-A0F8-4F1950247BEF}</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fr-CH"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Insert</a:t>
                      </a:r>
                      <a:br>
                        <a:rPr lang="fr-CH" sz="800" b="1" i="0" u="none" strike="noStrike">
                          <a:solidFill>
                            <a:srgbClr val="FFFFFF"/>
                          </a:solidFill>
                          <a:latin typeface="Arial"/>
                          <a:ea typeface="Arial"/>
                          <a:cs typeface="Arial"/>
                          <a:sym typeface="Arial"/>
                        </a:rPr>
                      </a:br>
                      <a:r>
                        <a:rPr lang="fr-CH"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604" name="Google Shape;604;p58"/>
          <p:cNvGraphicFramePr/>
          <p:nvPr/>
        </p:nvGraphicFramePr>
        <p:xfrm>
          <a:off x="830262" y="3170667"/>
          <a:ext cx="4814875" cy="1177925"/>
        </p:xfrm>
        <a:graphic>
          <a:graphicData uri="http://schemas.openxmlformats.org/drawingml/2006/table">
            <a:tbl>
              <a:tblPr firstRow="1" bandRow="1">
                <a:noFill/>
                <a:tableStyleId>{EEDF8A0C-F508-46DF-A0F8-4F1950247BEF}</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fr-CH"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Visual </a:t>
                      </a:r>
                      <a:br>
                        <a:rPr lang="fr-CH" sz="800" b="1" i="0" u="none" strike="noStrike">
                          <a:solidFill>
                            <a:schemeClr val="lt1"/>
                          </a:solidFill>
                          <a:latin typeface="Arial"/>
                          <a:ea typeface="Arial"/>
                          <a:cs typeface="Arial"/>
                          <a:sym typeface="Arial"/>
                        </a:rPr>
                      </a:br>
                      <a:r>
                        <a:rPr lang="fr-CH"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fr-CH"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00">
                          <a:solidFill>
                            <a:schemeClr val="folHlink"/>
                          </a:solidFill>
                          <a:latin typeface="Arial"/>
                          <a:ea typeface="Arial"/>
                          <a:cs typeface="Arial"/>
                          <a:sym typeface="Arial"/>
                        </a:rPr>
                        <a:t>Insert </a:t>
                      </a:r>
                      <a:r>
                        <a:rPr lang="fr-CH" sz="1000">
                          <a:solidFill>
                            <a:srgbClr val="FF6600"/>
                          </a:solidFill>
                          <a:latin typeface="Arial"/>
                          <a:ea typeface="Arial"/>
                          <a:cs typeface="Arial"/>
                          <a:sym typeface="Arial"/>
                        </a:rPr>
                        <a:t>comments</a:t>
                      </a:r>
                      <a:r>
                        <a:rPr lang="fr-CH" sz="1000">
                          <a:solidFill>
                            <a:schemeClr val="folHlink"/>
                          </a:solidFill>
                          <a:latin typeface="Arial"/>
                          <a:ea typeface="Arial"/>
                          <a:cs typeface="Arial"/>
                          <a:sym typeface="Arial"/>
                        </a:rPr>
                        <a:t> if necessary</a:t>
                      </a: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605" name="Google Shape;605;p58"/>
          <p:cNvGraphicFramePr/>
          <p:nvPr/>
        </p:nvGraphicFramePr>
        <p:xfrm>
          <a:off x="6257607" y="1463352"/>
          <a:ext cx="2349500" cy="1497300"/>
        </p:xfrm>
        <a:graphic>
          <a:graphicData uri="http://schemas.openxmlformats.org/drawingml/2006/table">
            <a:tbl>
              <a:tblPr firstRow="1" bandRow="1">
                <a:noFill/>
                <a:tableStyleId>{EEDF8A0C-F508-46DF-A0F8-4F1950247BEF}</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fr-CH" sz="1400">
                          <a:solidFill>
                            <a:schemeClr val="dk1"/>
                          </a:solidFill>
                        </a:rPr>
                        <a:t>Weather</a:t>
                      </a:r>
                      <a:r>
                        <a:rPr lang="fr-CH" sz="1400"/>
                        <a:t> </a:t>
                      </a:r>
                      <a:r>
                        <a:rPr lang="fr-CH"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06" name="Google Shape;606;p58"/>
          <p:cNvGraphicFramePr/>
          <p:nvPr/>
        </p:nvGraphicFramePr>
        <p:xfrm>
          <a:off x="8823064" y="1458328"/>
          <a:ext cx="2349500" cy="1497400"/>
        </p:xfrm>
        <a:graphic>
          <a:graphicData uri="http://schemas.openxmlformats.org/drawingml/2006/table">
            <a:tbl>
              <a:tblPr firstRow="1" bandRow="1">
                <a:noFill/>
                <a:tableStyleId>{EEDF8A0C-F508-46DF-A0F8-4F1950247BEF}</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fr-CH"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07" name="Google Shape;607;p58"/>
          <p:cNvGraphicFramePr/>
          <p:nvPr/>
        </p:nvGraphicFramePr>
        <p:xfrm>
          <a:off x="830262" y="4461169"/>
          <a:ext cx="6439225" cy="1868665"/>
        </p:xfrm>
        <a:graphic>
          <a:graphicData uri="http://schemas.openxmlformats.org/drawingml/2006/table">
            <a:tbl>
              <a:tblPr firstRow="1" bandRow="1">
                <a:noFill/>
                <a:tableStyleId>{EEDF8A0C-F508-46DF-A0F8-4F1950247BEF}</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fr-CH"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fr-CH"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fr-CH" sz="1800" b="1">
                          <a:latin typeface="Arial"/>
                          <a:ea typeface="Arial"/>
                          <a:cs typeface="Arial"/>
                          <a:sym typeface="Arial"/>
                        </a:rPr>
                        <a:t>3 = ‘Fair Water Quality’: </a:t>
                      </a:r>
                      <a:br>
                        <a:rPr lang="fr-CH" sz="1800" b="1">
                          <a:latin typeface="Arial"/>
                          <a:ea typeface="Arial"/>
                          <a:cs typeface="Arial"/>
                          <a:sym typeface="Arial"/>
                        </a:rPr>
                      </a:br>
                      <a:r>
                        <a:rPr lang="fr-CH"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08" name="Google Shape;608;p58"/>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CH" sz="1400" b="0" i="0" u="none" strike="noStrike" cap="none">
                <a:solidFill>
                  <a:srgbClr val="ED7D31"/>
                </a:solidFill>
                <a:latin typeface="Arial"/>
                <a:ea typeface="Arial"/>
                <a:cs typeface="Arial"/>
                <a:sym typeface="Arial"/>
              </a:rPr>
              <a:t>Update orange text accordingly</a:t>
            </a:r>
            <a:endParaRPr/>
          </a:p>
        </p:txBody>
      </p:sp>
      <p:sp>
        <p:nvSpPr>
          <p:cNvPr id="609" name="Google Shape;609;p58"/>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fr-CH" sz="1400" b="0" i="0" u="none" strike="noStrike" cap="none">
                <a:solidFill>
                  <a:schemeClr val="accent2"/>
                </a:solidFill>
                <a:latin typeface="Arial"/>
                <a:ea typeface="Arial"/>
                <a:cs typeface="Arial"/>
                <a:sym typeface="Arial"/>
              </a:rPr>
              <a:t>{select the appropirate}</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Water Quality Assessment (Inland)</a:t>
            </a:r>
            <a:endParaRPr sz="2400">
              <a:solidFill>
                <a:schemeClr val="accent2"/>
              </a:solidFill>
              <a:latin typeface="Arial"/>
              <a:ea typeface="Arial"/>
              <a:cs typeface="Arial"/>
              <a:sym typeface="Arial"/>
            </a:endParaRPr>
          </a:p>
        </p:txBody>
      </p:sp>
      <p:sp>
        <p:nvSpPr>
          <p:cNvPr id="615" name="Google Shape;615;p5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65</a:t>
            </a:fld>
            <a:endParaRPr/>
          </a:p>
        </p:txBody>
      </p:sp>
      <p:sp>
        <p:nvSpPr>
          <p:cNvPr id="616" name="Google Shape;616;p5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617" name="Google Shape;617;p59"/>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618" name="Google Shape;618;p59"/>
          <p:cNvGraphicFramePr/>
          <p:nvPr/>
        </p:nvGraphicFramePr>
        <p:xfrm>
          <a:off x="830263" y="1470025"/>
          <a:ext cx="1473200" cy="1508125"/>
        </p:xfrm>
        <a:graphic>
          <a:graphicData uri="http://schemas.openxmlformats.org/drawingml/2006/table">
            <a:tbl>
              <a:tblPr firstRow="1" bandRow="1">
                <a:noFill/>
                <a:tableStyleId>{EEDF8A0C-F508-46DF-A0F8-4F1950247BEF}</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&lt;200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619" name="Google Shape;619;p59"/>
          <p:cNvGraphicFramePr/>
          <p:nvPr/>
        </p:nvGraphicFramePr>
        <p:xfrm>
          <a:off x="2500313" y="1470025"/>
          <a:ext cx="1474775" cy="1508125"/>
        </p:xfrm>
        <a:graphic>
          <a:graphicData uri="http://schemas.openxmlformats.org/drawingml/2006/table">
            <a:tbl>
              <a:tblPr firstRow="1" bandRow="1">
                <a:noFill/>
                <a:tableStyleId>{EEDF8A0C-F508-46DF-A0F8-4F1950247BEF}</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&lt;500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620" name="Google Shape;620;p59"/>
          <p:cNvGraphicFramePr/>
          <p:nvPr/>
        </p:nvGraphicFramePr>
        <p:xfrm>
          <a:off x="4170363" y="1470025"/>
          <a:ext cx="1474775" cy="1490690"/>
        </p:xfrm>
        <a:graphic>
          <a:graphicData uri="http://schemas.openxmlformats.org/drawingml/2006/table">
            <a:tbl>
              <a:tblPr firstRow="1" bandRow="1">
                <a:noFill/>
                <a:tableStyleId>{EEDF8A0C-F508-46DF-A0F8-4F1950247BEF}</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fr-CH"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Insert</a:t>
                      </a:r>
                      <a:br>
                        <a:rPr lang="fr-CH" sz="800" b="1" i="0" u="none" strike="noStrike">
                          <a:solidFill>
                            <a:srgbClr val="FFFFFF"/>
                          </a:solidFill>
                          <a:latin typeface="Arial"/>
                          <a:ea typeface="Arial"/>
                          <a:cs typeface="Arial"/>
                          <a:sym typeface="Arial"/>
                        </a:rPr>
                      </a:br>
                      <a:r>
                        <a:rPr lang="fr-CH"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621" name="Google Shape;621;p59"/>
          <p:cNvGraphicFramePr/>
          <p:nvPr/>
        </p:nvGraphicFramePr>
        <p:xfrm>
          <a:off x="830262" y="3170667"/>
          <a:ext cx="4814875" cy="1177925"/>
        </p:xfrm>
        <a:graphic>
          <a:graphicData uri="http://schemas.openxmlformats.org/drawingml/2006/table">
            <a:tbl>
              <a:tblPr firstRow="1" bandRow="1">
                <a:noFill/>
                <a:tableStyleId>{EEDF8A0C-F508-46DF-A0F8-4F1950247BEF}</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fr-CH"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Visual </a:t>
                      </a:r>
                      <a:br>
                        <a:rPr lang="fr-CH" sz="800" b="1" i="0" u="none" strike="noStrike">
                          <a:solidFill>
                            <a:schemeClr val="lt1"/>
                          </a:solidFill>
                          <a:latin typeface="Arial"/>
                          <a:ea typeface="Arial"/>
                          <a:cs typeface="Arial"/>
                          <a:sym typeface="Arial"/>
                        </a:rPr>
                      </a:br>
                      <a:r>
                        <a:rPr lang="fr-CH"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fr-CH"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00">
                          <a:solidFill>
                            <a:schemeClr val="folHlink"/>
                          </a:solidFill>
                          <a:latin typeface="Arial"/>
                          <a:ea typeface="Arial"/>
                          <a:cs typeface="Arial"/>
                          <a:sym typeface="Arial"/>
                        </a:rPr>
                        <a:t>Insert </a:t>
                      </a:r>
                      <a:r>
                        <a:rPr lang="fr-CH" sz="1000">
                          <a:solidFill>
                            <a:srgbClr val="FF6600"/>
                          </a:solidFill>
                          <a:latin typeface="Arial"/>
                          <a:ea typeface="Arial"/>
                          <a:cs typeface="Arial"/>
                          <a:sym typeface="Arial"/>
                        </a:rPr>
                        <a:t>comments</a:t>
                      </a:r>
                      <a:r>
                        <a:rPr lang="fr-CH" sz="1000">
                          <a:solidFill>
                            <a:schemeClr val="folHlink"/>
                          </a:solidFill>
                          <a:latin typeface="Arial"/>
                          <a:ea typeface="Arial"/>
                          <a:cs typeface="Arial"/>
                          <a:sym typeface="Arial"/>
                        </a:rPr>
                        <a:t> if necessary</a:t>
                      </a: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622" name="Google Shape;622;p59"/>
          <p:cNvGraphicFramePr/>
          <p:nvPr/>
        </p:nvGraphicFramePr>
        <p:xfrm>
          <a:off x="6257607" y="1463352"/>
          <a:ext cx="2349500" cy="1497300"/>
        </p:xfrm>
        <a:graphic>
          <a:graphicData uri="http://schemas.openxmlformats.org/drawingml/2006/table">
            <a:tbl>
              <a:tblPr firstRow="1" bandRow="1">
                <a:noFill/>
                <a:tableStyleId>{EEDF8A0C-F508-46DF-A0F8-4F1950247BEF}</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fr-CH" sz="1400">
                          <a:solidFill>
                            <a:schemeClr val="dk1"/>
                          </a:solidFill>
                        </a:rPr>
                        <a:t>Weather</a:t>
                      </a:r>
                      <a:r>
                        <a:rPr lang="fr-CH" sz="1400"/>
                        <a:t> </a:t>
                      </a:r>
                      <a:r>
                        <a:rPr lang="fr-CH"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23" name="Google Shape;623;p59"/>
          <p:cNvGraphicFramePr/>
          <p:nvPr/>
        </p:nvGraphicFramePr>
        <p:xfrm>
          <a:off x="8823064" y="1458328"/>
          <a:ext cx="2349500" cy="1497400"/>
        </p:xfrm>
        <a:graphic>
          <a:graphicData uri="http://schemas.openxmlformats.org/drawingml/2006/table">
            <a:tbl>
              <a:tblPr firstRow="1" bandRow="1">
                <a:noFill/>
                <a:tableStyleId>{EEDF8A0C-F508-46DF-A0F8-4F1950247BEF}</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fr-CH"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24" name="Google Shape;624;p59"/>
          <p:cNvGraphicFramePr/>
          <p:nvPr/>
        </p:nvGraphicFramePr>
        <p:xfrm>
          <a:off x="830262" y="4461169"/>
          <a:ext cx="6439225" cy="1868665"/>
        </p:xfrm>
        <a:graphic>
          <a:graphicData uri="http://schemas.openxmlformats.org/drawingml/2006/table">
            <a:tbl>
              <a:tblPr firstRow="1" bandRow="1">
                <a:noFill/>
                <a:tableStyleId>{EEDF8A0C-F508-46DF-A0F8-4F1950247BEF}</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fr-CH"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fr-CH"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fr-CH" sz="1800" b="1">
                          <a:latin typeface="Arial"/>
                          <a:ea typeface="Arial"/>
                          <a:cs typeface="Arial"/>
                          <a:sym typeface="Arial"/>
                        </a:rPr>
                        <a:t>3 = ‘Fair Water Quality’: </a:t>
                      </a:r>
                      <a:br>
                        <a:rPr lang="fr-CH" sz="1800" b="1">
                          <a:latin typeface="Arial"/>
                          <a:ea typeface="Arial"/>
                          <a:cs typeface="Arial"/>
                          <a:sym typeface="Arial"/>
                        </a:rPr>
                      </a:br>
                      <a:r>
                        <a:rPr lang="fr-CH"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25" name="Google Shape;625;p59"/>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CH" sz="1400" b="0" i="0" u="none" strike="noStrike" cap="none">
                <a:solidFill>
                  <a:srgbClr val="ED7D31"/>
                </a:solidFill>
                <a:latin typeface="Arial"/>
                <a:ea typeface="Arial"/>
                <a:cs typeface="Arial"/>
                <a:sym typeface="Arial"/>
              </a:rPr>
              <a:t>Update orange text accordingly</a:t>
            </a:r>
            <a:endParaRPr/>
          </a:p>
        </p:txBody>
      </p:sp>
      <p:sp>
        <p:nvSpPr>
          <p:cNvPr id="626" name="Google Shape;626;p59"/>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fr-CH" sz="1400" b="0" i="0" u="none" strike="noStrike" cap="none">
                <a:solidFill>
                  <a:schemeClr val="accent2"/>
                </a:solidFill>
                <a:latin typeface="Arial"/>
                <a:ea typeface="Arial"/>
                <a:cs typeface="Arial"/>
                <a:sym typeface="Arial"/>
              </a:rPr>
              <a:t>{select the appropirate}</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Heat stress indicators</a:t>
            </a:r>
            <a:endParaRPr sz="2400" dirty="0">
              <a:solidFill>
                <a:schemeClr val="accent2"/>
              </a:solidFill>
              <a:latin typeface="Arial"/>
              <a:ea typeface="Arial"/>
              <a:cs typeface="Arial"/>
              <a:sym typeface="Arial"/>
            </a:endParaRPr>
          </a:p>
        </p:txBody>
      </p:sp>
      <p:sp>
        <p:nvSpPr>
          <p:cNvPr id="488" name="Google Shape;488;p4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66</a:t>
            </a:fld>
            <a:endParaRPr/>
          </a:p>
        </p:txBody>
      </p:sp>
      <p:sp>
        <p:nvSpPr>
          <p:cNvPr id="489" name="Google Shape;489;p4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Insert official World Triathlon event logo, </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color version</a:t>
            </a:r>
            <a:endParaRPr sz="1400" b="0" i="0" u="none" strike="noStrike" cap="none" dirty="0">
              <a:solidFill>
                <a:srgbClr val="000000"/>
              </a:solidFill>
              <a:latin typeface="Arial"/>
              <a:ea typeface="Arial"/>
              <a:cs typeface="Arial"/>
              <a:sym typeface="Arial"/>
            </a:endParaRPr>
          </a:p>
        </p:txBody>
      </p:sp>
      <p:sp>
        <p:nvSpPr>
          <p:cNvPr id="3" name="Text Placeholder 2">
            <a:extLst>
              <a:ext uri="{FF2B5EF4-FFF2-40B4-BE49-F238E27FC236}">
                <a16:creationId xmlns:a16="http://schemas.microsoft.com/office/drawing/2014/main" id="{33C76449-1A68-9A33-91C8-013C71D25EA3}"/>
              </a:ext>
            </a:extLst>
          </p:cNvPr>
          <p:cNvSpPr>
            <a:spLocks noGrp="1"/>
          </p:cNvSpPr>
          <p:nvPr>
            <p:ph type="body" idx="1"/>
          </p:nvPr>
        </p:nvSpPr>
        <p:spPr>
          <a:xfrm>
            <a:off x="656963" y="1610225"/>
            <a:ext cx="4926419" cy="4351338"/>
          </a:xfrm>
        </p:spPr>
        <p:txBody>
          <a:bodyPr>
            <a:normAutofit/>
          </a:bodyPr>
          <a:lstStyle/>
          <a:p>
            <a:pPr marL="114300" indent="0" rtl="0">
              <a:spcBef>
                <a:spcPts val="0"/>
              </a:spcBef>
              <a:spcAft>
                <a:spcPts val="0"/>
              </a:spcAft>
              <a:buNone/>
            </a:pPr>
            <a:r>
              <a:rPr lang="en-US" i="0" u="none" strike="noStrike" dirty="0">
                <a:solidFill>
                  <a:srgbClr val="121417"/>
                </a:solidFill>
                <a:effectLst/>
                <a:latin typeface="Arial" panose="020B0604020202020204" pitchFamily="34" charset="0"/>
              </a:rPr>
              <a:t>Warning flags will be placed at the athletes’ area and behind the spectators’ stands </a:t>
            </a:r>
            <a:endParaRPr lang="en-US" sz="3200" dirty="0">
              <a:effectLst/>
            </a:endParaRPr>
          </a:p>
        </p:txBody>
      </p:sp>
      <p:grpSp>
        <p:nvGrpSpPr>
          <p:cNvPr id="14" name="Group 13">
            <a:extLst>
              <a:ext uri="{FF2B5EF4-FFF2-40B4-BE49-F238E27FC236}">
                <a16:creationId xmlns:a16="http://schemas.microsoft.com/office/drawing/2014/main" id="{DF3ED418-662C-75A7-C278-5D26678941C8}"/>
              </a:ext>
            </a:extLst>
          </p:cNvPr>
          <p:cNvGrpSpPr/>
          <p:nvPr/>
        </p:nvGrpSpPr>
        <p:grpSpPr>
          <a:xfrm>
            <a:off x="6096000" y="1686425"/>
            <a:ext cx="3146713" cy="3997573"/>
            <a:chOff x="5547013" y="2142721"/>
            <a:chExt cx="3146713" cy="3997573"/>
          </a:xfrm>
        </p:grpSpPr>
        <p:pic>
          <p:nvPicPr>
            <p:cNvPr id="5" name="Picture 4" descr="A red and white sign&#10;&#10;Description automatically generated with low confidence">
              <a:extLst>
                <a:ext uri="{FF2B5EF4-FFF2-40B4-BE49-F238E27FC236}">
                  <a16:creationId xmlns:a16="http://schemas.microsoft.com/office/drawing/2014/main" id="{1517E0A1-DB08-152B-DAEF-2ABE19C26B5A}"/>
                </a:ext>
              </a:extLst>
            </p:cNvPr>
            <p:cNvPicPr>
              <a:picLocks noChangeAspect="1"/>
            </p:cNvPicPr>
            <p:nvPr/>
          </p:nvPicPr>
          <p:blipFill>
            <a:blip r:embed="rId3"/>
            <a:stretch>
              <a:fillRect/>
            </a:stretch>
          </p:blipFill>
          <p:spPr>
            <a:xfrm rot="5400000">
              <a:off x="6747823" y="3381695"/>
              <a:ext cx="745092" cy="314671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9EAEEE59-1681-C60F-6C40-86D2AA6DF525}"/>
                </a:ext>
              </a:extLst>
            </p:cNvPr>
            <p:cNvPicPr>
              <a:picLocks noChangeAspect="1"/>
            </p:cNvPicPr>
            <p:nvPr/>
          </p:nvPicPr>
          <p:blipFill>
            <a:blip r:embed="rId4"/>
            <a:stretch>
              <a:fillRect/>
            </a:stretch>
          </p:blipFill>
          <p:spPr>
            <a:xfrm rot="5400000">
              <a:off x="6747823" y="4194392"/>
              <a:ext cx="745092" cy="3146712"/>
            </a:xfrm>
            <a:prstGeom prst="rect">
              <a:avLst/>
            </a:prstGeom>
          </p:spPr>
        </p:pic>
        <p:pic>
          <p:nvPicPr>
            <p:cNvPr id="9" name="Picture 8" descr="Icon&#10;&#10;Description automatically generated">
              <a:extLst>
                <a:ext uri="{FF2B5EF4-FFF2-40B4-BE49-F238E27FC236}">
                  <a16:creationId xmlns:a16="http://schemas.microsoft.com/office/drawing/2014/main" id="{417B7589-C252-8937-AED9-D91F4DEC9F46}"/>
                </a:ext>
              </a:extLst>
            </p:cNvPr>
            <p:cNvPicPr>
              <a:picLocks noChangeAspect="1"/>
            </p:cNvPicPr>
            <p:nvPr/>
          </p:nvPicPr>
          <p:blipFill>
            <a:blip r:embed="rId5"/>
            <a:stretch>
              <a:fillRect/>
            </a:stretch>
          </p:blipFill>
          <p:spPr>
            <a:xfrm rot="5400000">
              <a:off x="6747823" y="2568998"/>
              <a:ext cx="745092" cy="3146712"/>
            </a:xfrm>
            <a:prstGeom prst="rect">
              <a:avLst/>
            </a:prstGeom>
          </p:spPr>
        </p:pic>
        <p:pic>
          <p:nvPicPr>
            <p:cNvPr id="11" name="Picture 10" descr="Icon&#10;&#10;Description automatically generated">
              <a:extLst>
                <a:ext uri="{FF2B5EF4-FFF2-40B4-BE49-F238E27FC236}">
                  <a16:creationId xmlns:a16="http://schemas.microsoft.com/office/drawing/2014/main" id="{CFB56A52-C773-955B-4E77-0485D927EF8F}"/>
                </a:ext>
              </a:extLst>
            </p:cNvPr>
            <p:cNvPicPr>
              <a:picLocks noChangeAspect="1"/>
            </p:cNvPicPr>
            <p:nvPr/>
          </p:nvPicPr>
          <p:blipFill>
            <a:blip r:embed="rId6"/>
            <a:stretch>
              <a:fillRect/>
            </a:stretch>
          </p:blipFill>
          <p:spPr>
            <a:xfrm rot="5400000">
              <a:off x="6748027" y="941708"/>
              <a:ext cx="744685" cy="3146712"/>
            </a:xfrm>
            <a:prstGeom prst="rect">
              <a:avLst/>
            </a:prstGeom>
          </p:spPr>
        </p:pic>
        <p:pic>
          <p:nvPicPr>
            <p:cNvPr id="13" name="Picture 12" descr="Icon&#10;&#10;Description automatically generated">
              <a:extLst>
                <a:ext uri="{FF2B5EF4-FFF2-40B4-BE49-F238E27FC236}">
                  <a16:creationId xmlns:a16="http://schemas.microsoft.com/office/drawing/2014/main" id="{B0F3E5C5-6F6B-EF13-5FCA-48ED8DF44ED8}"/>
                </a:ext>
              </a:extLst>
            </p:cNvPr>
            <p:cNvPicPr>
              <a:picLocks noChangeAspect="1"/>
            </p:cNvPicPr>
            <p:nvPr/>
          </p:nvPicPr>
          <p:blipFill>
            <a:blip r:embed="rId7"/>
            <a:stretch>
              <a:fillRect/>
            </a:stretch>
          </p:blipFill>
          <p:spPr>
            <a:xfrm rot="5400000">
              <a:off x="6747823" y="1755251"/>
              <a:ext cx="745092" cy="3146712"/>
            </a:xfrm>
            <a:prstGeom prst="rect">
              <a:avLst/>
            </a:prstGeom>
          </p:spPr>
        </p:pic>
      </p:grpSp>
    </p:spTree>
    <p:extLst>
      <p:ext uri="{BB962C8B-B14F-4D97-AF65-F5344CB8AC3E}">
        <p14:creationId xmlns:p14="http://schemas.microsoft.com/office/powerpoint/2010/main" val="4074578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Weather forecasts</a:t>
            </a:r>
            <a:endParaRPr sz="2400">
              <a:solidFill>
                <a:schemeClr val="accent2"/>
              </a:solidFill>
              <a:latin typeface="Arial"/>
              <a:ea typeface="Arial"/>
              <a:cs typeface="Arial"/>
              <a:sym typeface="Arial"/>
            </a:endParaRPr>
          </a:p>
        </p:txBody>
      </p:sp>
      <p:sp>
        <p:nvSpPr>
          <p:cNvPr id="632" name="Google Shape;632;p6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67</a:t>
            </a:fld>
            <a:endParaRPr/>
          </a:p>
        </p:txBody>
      </p:sp>
      <p:graphicFrame>
        <p:nvGraphicFramePr>
          <p:cNvPr id="633" name="Google Shape;633;p60"/>
          <p:cNvGraphicFramePr/>
          <p:nvPr/>
        </p:nvGraphicFramePr>
        <p:xfrm>
          <a:off x="1173292" y="1691213"/>
          <a:ext cx="9845400" cy="3938100"/>
        </p:xfrm>
        <a:graphic>
          <a:graphicData uri="http://schemas.openxmlformats.org/drawingml/2006/table">
            <a:tbl>
              <a:tblPr firstRow="1" bandRow="1">
                <a:noFill/>
                <a:tableStyleId>{3F7ABE7E-E5AF-4267-AF08-2A51FCE6C2A5}</a:tableStyleId>
              </a:tblPr>
              <a:tblGrid>
                <a:gridCol w="3281800">
                  <a:extLst>
                    <a:ext uri="{9D8B030D-6E8A-4147-A177-3AD203B41FA5}">
                      <a16:colId xmlns:a16="http://schemas.microsoft.com/office/drawing/2014/main" val="20000"/>
                    </a:ext>
                  </a:extLst>
                </a:gridCol>
                <a:gridCol w="3281800">
                  <a:extLst>
                    <a:ext uri="{9D8B030D-6E8A-4147-A177-3AD203B41FA5}">
                      <a16:colId xmlns:a16="http://schemas.microsoft.com/office/drawing/2014/main" val="20001"/>
                    </a:ext>
                  </a:extLst>
                </a:gridCol>
                <a:gridCol w="3281800">
                  <a:extLst>
                    <a:ext uri="{9D8B030D-6E8A-4147-A177-3AD203B41FA5}">
                      <a16:colId xmlns:a16="http://schemas.microsoft.com/office/drawing/2014/main" val="20002"/>
                    </a:ext>
                  </a:extLst>
                </a:gridCol>
              </a:tblGrid>
              <a:tr h="984525">
                <a:tc>
                  <a:txBody>
                    <a:bodyPr/>
                    <a:lstStyle/>
                    <a:p>
                      <a:pPr marL="0" marR="0" lvl="0" indent="0" algn="l" rtl="0">
                        <a:spcBef>
                          <a:spcPts val="0"/>
                        </a:spcBef>
                        <a:spcAft>
                          <a:spcPts val="0"/>
                        </a:spcAft>
                        <a:buNone/>
                      </a:pP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fr-CH" sz="2000">
                          <a:solidFill>
                            <a:srgbClr val="000000"/>
                          </a:solidFill>
                        </a:rPr>
                        <a:t>Temperature </a:t>
                      </a:r>
                      <a:br>
                        <a:rPr lang="fr-CH" sz="2000">
                          <a:solidFill>
                            <a:srgbClr val="000000"/>
                          </a:solidFill>
                        </a:rPr>
                      </a:br>
                      <a:r>
                        <a:rPr lang="fr-CH" sz="2000">
                          <a:solidFill>
                            <a:srgbClr val="000000"/>
                          </a:solidFill>
                        </a:rPr>
                        <a:t>in °C  </a:t>
                      </a: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fr-CH" sz="2000">
                          <a:solidFill>
                            <a:srgbClr val="000000"/>
                          </a:solidFill>
                        </a:rPr>
                        <a:t>Weather</a:t>
                      </a:r>
                      <a:endParaRPr sz="2000">
                        <a:solidFill>
                          <a:srgbClr val="000000"/>
                        </a:solidFill>
                      </a:endParaRPr>
                    </a:p>
                  </a:txBody>
                  <a:tcPr marL="91450" marR="91450" marT="45725" marB="45725"/>
                </a:tc>
                <a:extLst>
                  <a:ext uri="{0D108BD9-81ED-4DB2-BD59-A6C34878D82A}">
                    <a16:rowId xmlns:a16="http://schemas.microsoft.com/office/drawing/2014/main" val="10000"/>
                  </a:ext>
                </a:extLst>
              </a:tr>
              <a:tr h="984525">
                <a:tc>
                  <a:txBody>
                    <a:bodyPr/>
                    <a:lstStyle/>
                    <a:p>
                      <a:pPr marL="0" marR="0" lvl="0" indent="0" algn="l" rtl="0">
                        <a:spcBef>
                          <a:spcPts val="0"/>
                        </a:spcBef>
                        <a:spcAft>
                          <a:spcPts val="0"/>
                        </a:spcAft>
                        <a:buNone/>
                      </a:pPr>
                      <a:r>
                        <a:rPr lang="fr-CH" sz="2000" b="1">
                          <a:solidFill>
                            <a:srgbClr val="000000"/>
                          </a:solidFill>
                        </a:rPr>
                        <a:t>Friday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1"/>
                  </a:ext>
                </a:extLst>
              </a:tr>
              <a:tr h="984525">
                <a:tc>
                  <a:txBody>
                    <a:bodyPr/>
                    <a:lstStyle/>
                    <a:p>
                      <a:pPr marL="0" marR="0" lvl="0" indent="0" algn="l" rtl="0">
                        <a:spcBef>
                          <a:spcPts val="0"/>
                        </a:spcBef>
                        <a:spcAft>
                          <a:spcPts val="0"/>
                        </a:spcAft>
                        <a:buNone/>
                      </a:pPr>
                      <a:r>
                        <a:rPr lang="fr-CH" sz="2000" b="1">
                          <a:solidFill>
                            <a:srgbClr val="000000"/>
                          </a:solidFill>
                        </a:rPr>
                        <a:t>Saturday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2"/>
                  </a:ext>
                </a:extLst>
              </a:tr>
              <a:tr h="984525">
                <a:tc>
                  <a:txBody>
                    <a:bodyPr/>
                    <a:lstStyle/>
                    <a:p>
                      <a:pPr marL="0" marR="0" lvl="0" indent="0" algn="l" rtl="0">
                        <a:spcBef>
                          <a:spcPts val="0"/>
                        </a:spcBef>
                        <a:spcAft>
                          <a:spcPts val="0"/>
                        </a:spcAft>
                        <a:buNone/>
                      </a:pPr>
                      <a:r>
                        <a:rPr lang="fr-CH" sz="2000" b="1">
                          <a:solidFill>
                            <a:srgbClr val="000000"/>
                          </a:solidFill>
                        </a:rPr>
                        <a:t>Sunday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634" name="Google Shape;634;p6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68</a:t>
            </a:fld>
            <a:endParaRPr/>
          </a:p>
        </p:txBody>
      </p:sp>
      <p:pic>
        <p:nvPicPr>
          <p:cNvPr id="640" name="Google Shape;640;p61" descr="Text&#10;&#10;Description automatically generated with low confidence"/>
          <p:cNvPicPr preferRelativeResize="0"/>
          <p:nvPr/>
        </p:nvPicPr>
        <p:blipFill rotWithShape="1">
          <a:blip r:embed="rId3">
            <a:alphaModFix/>
          </a:blip>
          <a:srcRect/>
          <a:stretch/>
        </p:blipFill>
        <p:spPr>
          <a:xfrm>
            <a:off x="1415" y="0"/>
            <a:ext cx="12189169" cy="68580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62"/>
          <p:cNvSpPr txBox="1">
            <a:spLocks noGrp="1"/>
          </p:cNvSpPr>
          <p:nvPr>
            <p:ph type="body" idx="1"/>
          </p:nvPr>
        </p:nvSpPr>
        <p:spPr>
          <a:xfrm>
            <a:off x="0" y="2853222"/>
            <a:ext cx="12192000" cy="1151555"/>
          </a:xfrm>
          <a:prstGeom prst="rect">
            <a:avLst/>
          </a:prstGeom>
          <a:noFill/>
          <a:ln>
            <a:noFill/>
          </a:ln>
        </p:spPr>
        <p:txBody>
          <a:bodyPr spcFirstLastPara="1" wrap="square" lIns="0" tIns="0" rIns="0" bIns="0" anchor="t" anchorCtr="0">
            <a:noAutofit/>
          </a:bodyPr>
          <a:lstStyle/>
          <a:p>
            <a:pPr marL="457189" marR="0" lvl="0" indent="-228594" algn="ctr" rtl="0">
              <a:lnSpc>
                <a:spcPct val="100000"/>
              </a:lnSpc>
              <a:spcBef>
                <a:spcPts val="800"/>
              </a:spcBef>
              <a:spcAft>
                <a:spcPts val="0"/>
              </a:spcAft>
              <a:buClr>
                <a:schemeClr val="lt1"/>
              </a:buClr>
              <a:buSzPts val="4000"/>
              <a:buFont typeface="Arial"/>
              <a:buNone/>
            </a:pPr>
            <a:r>
              <a:rPr lang="fr-CH" sz="6000"/>
              <a:t>Have a good race!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Wait List Procedure</a:t>
            </a:r>
            <a:endParaRPr/>
          </a:p>
        </p:txBody>
      </p:sp>
      <p:sp>
        <p:nvSpPr>
          <p:cNvPr id="176" name="Google Shape;176;p8"/>
          <p:cNvSpPr txBox="1">
            <a:spLocks noGrp="1"/>
          </p:cNvSpPr>
          <p:nvPr>
            <p:ph type="body" idx="1"/>
          </p:nvPr>
        </p:nvSpPr>
        <p:spPr>
          <a:xfrm>
            <a:off x="656963" y="2000250"/>
            <a:ext cx="10869109" cy="2851486"/>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accent2"/>
              </a:buClr>
              <a:buSzPts val="2000"/>
              <a:buNone/>
            </a:pPr>
            <a:r>
              <a:rPr lang="fr-CH" sz="2000">
                <a:solidFill>
                  <a:schemeClr val="accent2"/>
                </a:solidFill>
              </a:rPr>
              <a:t>(Immediately after the briefing, if necessary)</a:t>
            </a:r>
            <a:endParaRPr/>
          </a:p>
          <a:p>
            <a:pPr marL="363538" lvl="0" indent="-363538" algn="l" rtl="0">
              <a:lnSpc>
                <a:spcPct val="120000"/>
              </a:lnSpc>
              <a:spcBef>
                <a:spcPts val="1500"/>
              </a:spcBef>
              <a:spcAft>
                <a:spcPts val="0"/>
              </a:spcAft>
              <a:buClr>
                <a:srgbClr val="000000"/>
              </a:buClr>
              <a:buSzPts val="2000"/>
              <a:buChar char="-"/>
            </a:pPr>
            <a:r>
              <a:rPr lang="fr-CH"/>
              <a:t>A wait list exists for this event.</a:t>
            </a:r>
            <a:endParaRPr/>
          </a:p>
          <a:p>
            <a:pPr marL="363538" lvl="0" indent="-363538" algn="l" rtl="0">
              <a:lnSpc>
                <a:spcPct val="120000"/>
              </a:lnSpc>
              <a:spcBef>
                <a:spcPts val="1500"/>
              </a:spcBef>
              <a:spcAft>
                <a:spcPts val="0"/>
              </a:spcAft>
              <a:buClr>
                <a:srgbClr val="000000"/>
              </a:buClr>
              <a:buSzPts val="2000"/>
              <a:buChar char="-"/>
            </a:pPr>
            <a:r>
              <a:rPr lang="fr-CH"/>
              <a:t>Start list athletes who are not present at the athletes’ briefing, and who have not informed the TD of their absence, will be immediately replaced according to the World Triathlon Paratriathlon Qualification criteria. </a:t>
            </a:r>
            <a:endParaRPr/>
          </a:p>
          <a:p>
            <a:pPr marL="363538" lvl="0" indent="-363538" algn="l" rtl="0">
              <a:lnSpc>
                <a:spcPct val="120000"/>
              </a:lnSpc>
              <a:spcBef>
                <a:spcPts val="1500"/>
              </a:spcBef>
              <a:spcAft>
                <a:spcPts val="0"/>
              </a:spcAft>
              <a:buClr>
                <a:srgbClr val="000000"/>
              </a:buClr>
              <a:buSzPts val="2000"/>
              <a:buChar char="-"/>
            </a:pPr>
            <a:r>
              <a:rPr lang="fr-CH"/>
              <a:t>The wait list athlete must be present at the briefing to be assigned to the start list.</a:t>
            </a:r>
            <a:endParaRPr/>
          </a:p>
        </p:txBody>
      </p:sp>
      <p:sp>
        <p:nvSpPr>
          <p:cNvPr id="177" name="Google Shape;177;p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a:t>
            </a:fld>
            <a:endParaRPr/>
          </a:p>
        </p:txBody>
      </p:sp>
      <p:sp>
        <p:nvSpPr>
          <p:cNvPr id="178" name="Google Shape;178;p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Schedule and Timetables</a:t>
            </a:r>
            <a:endParaRPr/>
          </a:p>
        </p:txBody>
      </p:sp>
      <p:sp>
        <p:nvSpPr>
          <p:cNvPr id="184" name="Google Shape;184;p9"/>
          <p:cNvSpPr txBox="1">
            <a:spLocks noGrp="1"/>
          </p:cNvSpPr>
          <p:nvPr>
            <p:ph type="body" idx="1"/>
          </p:nvPr>
        </p:nvSpPr>
        <p:spPr>
          <a:xfrm>
            <a:off x="656963" y="1985554"/>
            <a:ext cx="11060904" cy="155113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fr-CH" sz="2000" b="1"/>
              <a:t>TODAY</a:t>
            </a:r>
            <a:endParaRPr sz="2000">
              <a:solidFill>
                <a:schemeClr val="accent2"/>
              </a:solidFill>
            </a:endParaRPr>
          </a:p>
          <a:p>
            <a:pPr marL="363538" lvl="0" indent="-363538" algn="l" rtl="0">
              <a:lnSpc>
                <a:spcPct val="120000"/>
              </a:lnSpc>
              <a:spcBef>
                <a:spcPts val="1500"/>
              </a:spcBef>
              <a:spcAft>
                <a:spcPts val="0"/>
              </a:spcAft>
              <a:buClr>
                <a:srgbClr val="000000"/>
              </a:buClr>
              <a:buSzPts val="2000"/>
              <a:buChar char="-"/>
            </a:pPr>
            <a:r>
              <a:rPr lang="fr-CH" sz="2000"/>
              <a:t>Immediately after this briefing collect your race packs</a:t>
            </a:r>
            <a:endParaRPr/>
          </a:p>
          <a:p>
            <a:pPr marL="363538" lvl="0" indent="-363538" algn="l" rtl="0">
              <a:lnSpc>
                <a:spcPct val="120000"/>
              </a:lnSpc>
              <a:spcBef>
                <a:spcPts val="1500"/>
              </a:spcBef>
              <a:spcAft>
                <a:spcPts val="0"/>
              </a:spcAft>
              <a:buClr>
                <a:srgbClr val="000000"/>
              </a:buClr>
              <a:buSzPts val="2000"/>
              <a:buChar char="-"/>
            </a:pPr>
            <a:r>
              <a:rPr lang="fr-CH" sz="2000"/>
              <a:t>Race Pack include items as per the Competition Rules</a:t>
            </a:r>
            <a:endParaRPr/>
          </a:p>
        </p:txBody>
      </p:sp>
      <p:sp>
        <p:nvSpPr>
          <p:cNvPr id="185" name="Google Shape;185;p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8</a:t>
            </a:fld>
            <a:endParaRPr/>
          </a:p>
        </p:txBody>
      </p:sp>
      <p:sp>
        <p:nvSpPr>
          <p:cNvPr id="186" name="Google Shape;186;p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Schedule and Timetables</a:t>
            </a:r>
            <a:endParaRPr/>
          </a:p>
        </p:txBody>
      </p:sp>
      <p:sp>
        <p:nvSpPr>
          <p:cNvPr id="192" name="Google Shape;192;p10"/>
          <p:cNvSpPr txBox="1">
            <a:spLocks noGrp="1"/>
          </p:cNvSpPr>
          <p:nvPr>
            <p:ph type="body" idx="1"/>
          </p:nvPr>
        </p:nvSpPr>
        <p:spPr>
          <a:xfrm>
            <a:off x="656963" y="1985554"/>
            <a:ext cx="11060904" cy="2851486"/>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fr-CH" sz="2000" b="1"/>
              <a:t>DAY/DATE  </a:t>
            </a:r>
            <a:r>
              <a:rPr lang="fr-CH" sz="2000">
                <a:solidFill>
                  <a:schemeClr val="accent2"/>
                </a:solidFill>
              </a:rPr>
              <a:t>{ comment – to be deleted: include the day }</a:t>
            </a:r>
            <a:endParaRPr/>
          </a:p>
          <a:p>
            <a:pPr marL="0" lvl="0" indent="0" algn="l" rtl="0">
              <a:lnSpc>
                <a:spcPct val="120000"/>
              </a:lnSpc>
              <a:spcBef>
                <a:spcPts val="1500"/>
              </a:spcBef>
              <a:spcAft>
                <a:spcPts val="0"/>
              </a:spcAft>
              <a:buClr>
                <a:srgbClr val="000000"/>
              </a:buClr>
              <a:buSzPts val="2000"/>
              <a:buNone/>
            </a:pPr>
            <a:r>
              <a:rPr lang="fr-CH" sz="2000"/>
              <a:t>hh:mm – hh:mm 	Action </a:t>
            </a:r>
            <a:r>
              <a:rPr lang="fr-CH" sz="2000">
                <a:solidFill>
                  <a:schemeClr val="accent2"/>
                </a:solidFill>
              </a:rPr>
              <a:t>{ comment – to be deleted: include the action}</a:t>
            </a:r>
            <a:endParaRPr/>
          </a:p>
          <a:p>
            <a:pPr marL="363538" lvl="0" indent="-236538" algn="l" rtl="0">
              <a:lnSpc>
                <a:spcPct val="120000"/>
              </a:lnSpc>
              <a:spcBef>
                <a:spcPts val="1500"/>
              </a:spcBef>
              <a:spcAft>
                <a:spcPts val="0"/>
              </a:spcAft>
              <a:buClr>
                <a:srgbClr val="000000"/>
              </a:buClr>
              <a:buSzPts val="2000"/>
              <a:buNone/>
            </a:pPr>
            <a:endParaRPr sz="2000"/>
          </a:p>
          <a:p>
            <a:pPr marL="0" lvl="0" indent="0" algn="l" rtl="0">
              <a:lnSpc>
                <a:spcPct val="120000"/>
              </a:lnSpc>
              <a:spcBef>
                <a:spcPts val="1500"/>
              </a:spcBef>
              <a:spcAft>
                <a:spcPts val="0"/>
              </a:spcAft>
              <a:buClr>
                <a:schemeClr val="accent2"/>
              </a:buClr>
              <a:buSzPts val="2000"/>
              <a:buNone/>
            </a:pPr>
            <a:r>
              <a:rPr lang="fr-CH" sz="2000">
                <a:solidFill>
                  <a:schemeClr val="accent2"/>
                </a:solidFill>
              </a:rPr>
              <a:t>{comment – to be deleted: you need to provide information for the following scheduled activities: registration times, training/familiarization schedule, nations parade, pasta party, transition check in, warm up and start times, ceremonies, closing functions}</a:t>
            </a:r>
            <a:endParaRPr/>
          </a:p>
        </p:txBody>
      </p:sp>
      <p:sp>
        <p:nvSpPr>
          <p:cNvPr id="193" name="Google Shape;193;p1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9</a:t>
            </a:fld>
            <a:endParaRPr/>
          </a:p>
        </p:txBody>
      </p:sp>
      <p:sp>
        <p:nvSpPr>
          <p:cNvPr id="194" name="Google Shape;194;p1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4. Layout">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Cover Page [Graphic]">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 Pattern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 signoff">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ver Page [Im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 Image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5849</Words>
  <Application>Microsoft Macintosh PowerPoint</Application>
  <PresentationFormat>Widescreen</PresentationFormat>
  <Paragraphs>742</Paragraphs>
  <Slides>69</Slides>
  <Notes>69</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69</vt:i4>
      </vt:variant>
    </vt:vector>
  </HeadingPairs>
  <TitlesOfParts>
    <vt:vector size="81" baseType="lpstr">
      <vt:lpstr>NTR</vt:lpstr>
      <vt:lpstr>Arial</vt:lpstr>
      <vt:lpstr>PT Sans</vt:lpstr>
      <vt:lpstr>Trebuchet MS</vt:lpstr>
      <vt:lpstr>Calibri</vt:lpstr>
      <vt:lpstr>Monda</vt:lpstr>
      <vt:lpstr>4. Layout</vt:lpstr>
      <vt:lpstr>1. Cover Page [Graphic]</vt:lpstr>
      <vt:lpstr>3. Pattern title page</vt:lpstr>
      <vt:lpstr>5. signoff</vt:lpstr>
      <vt:lpstr>Cover Page [Image]</vt:lpstr>
      <vt:lpstr>2. Image title page</vt:lpstr>
      <vt:lpstr>Branding instructions to complete your briefing</vt:lpstr>
      <vt:lpstr>PowerPoint Presentation</vt:lpstr>
      <vt:lpstr>PowerPoint Presentation</vt:lpstr>
      <vt:lpstr>Welcome and introductions</vt:lpstr>
      <vt:lpstr>Competition Jury</vt:lpstr>
      <vt:lpstr>Event Overview</vt:lpstr>
      <vt:lpstr>Wait List Procedure</vt:lpstr>
      <vt:lpstr>Schedule and Timetables</vt:lpstr>
      <vt:lpstr>Schedule and Timetables</vt:lpstr>
      <vt:lpstr>Race Pack Distribution</vt:lpstr>
      <vt:lpstr>Athlete Agreement (only at World Triathlon events)</vt:lpstr>
      <vt:lpstr>Venue map</vt:lpstr>
      <vt:lpstr>Check-in procedures</vt:lpstr>
      <vt:lpstr>Check-in procedures</vt:lpstr>
      <vt:lpstr>Swim Cap Colors</vt:lpstr>
      <vt:lpstr>Timing Chips – Where to Wear</vt:lpstr>
      <vt:lpstr>Permitted Equipment - Uniform</vt:lpstr>
      <vt:lpstr>Permitted Equipment - Uniform</vt:lpstr>
      <vt:lpstr>Check-in procedures</vt:lpstr>
      <vt:lpstr>Transition Area Map</vt:lpstr>
      <vt:lpstr>The Venue</vt:lpstr>
      <vt:lpstr>Pre-start Procedures</vt:lpstr>
      <vt:lpstr>Pre-start Procedures</vt:lpstr>
      <vt:lpstr>Pre-start to start area</vt:lpstr>
      <vt:lpstr>Para triathlon – Warm-up</vt:lpstr>
      <vt:lpstr>Start Procedures</vt:lpstr>
      <vt:lpstr>False-start Procedures</vt:lpstr>
      <vt:lpstr>The course</vt:lpstr>
      <vt:lpstr>The course</vt:lpstr>
      <vt:lpstr>Swim course</vt:lpstr>
      <vt:lpstr>Swim course map</vt:lpstr>
      <vt:lpstr>PTVI Swim Conduct</vt:lpstr>
      <vt:lpstr>Swim conduct</vt:lpstr>
      <vt:lpstr>Swim Exit Handling</vt:lpstr>
      <vt:lpstr>Pre-Transition Area</vt:lpstr>
      <vt:lpstr>Swim exit to TA</vt:lpstr>
      <vt:lpstr>Transition Area </vt:lpstr>
      <vt:lpstr>Transition Area </vt:lpstr>
      <vt:lpstr>Post Transition Area </vt:lpstr>
      <vt:lpstr>Transition Flow</vt:lpstr>
      <vt:lpstr>Bike course</vt:lpstr>
      <vt:lpstr>Bike course</vt:lpstr>
      <vt:lpstr>Bike course</vt:lpstr>
      <vt:lpstr>Draft Zones</vt:lpstr>
      <vt:lpstr>Draft Zones</vt:lpstr>
      <vt:lpstr>Bike Course Map</vt:lpstr>
      <vt:lpstr>Caution</vt:lpstr>
      <vt:lpstr>Bike to Run</vt:lpstr>
      <vt:lpstr>Run course</vt:lpstr>
      <vt:lpstr>Run Course Map</vt:lpstr>
      <vt:lpstr>Run Penalty Box</vt:lpstr>
      <vt:lpstr>Run Penalty Box</vt:lpstr>
      <vt:lpstr>Run Penalty Box</vt:lpstr>
      <vt:lpstr>Right to protest</vt:lpstr>
      <vt:lpstr>Handlers Direction after T2</vt:lpstr>
      <vt:lpstr>Finish Area</vt:lpstr>
      <vt:lpstr>Post-race Procedures</vt:lpstr>
      <vt:lpstr>Post-race Procedures</vt:lpstr>
      <vt:lpstr>Medal Ceremonies</vt:lpstr>
      <vt:lpstr>Ambush Marketing Rules</vt:lpstr>
      <vt:lpstr>Important updates</vt:lpstr>
      <vt:lpstr>Outside assistance</vt:lpstr>
      <vt:lpstr>Coaches Accreditation / Coaches Areas</vt:lpstr>
      <vt:lpstr>Water Quality Assessment (Sea/Transition)</vt:lpstr>
      <vt:lpstr>Water Quality Assessment (Inland)</vt:lpstr>
      <vt:lpstr>Heat stress indicators</vt:lpstr>
      <vt:lpstr>Weather forecasts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instructions to complete your briefing</dc:title>
  <dc:creator>Stefane MAURIS</dc:creator>
  <cp:lastModifiedBy>Eriketti Margari</cp:lastModifiedBy>
  <cp:revision>3</cp:revision>
  <dcterms:created xsi:type="dcterms:W3CDTF">2020-12-18T13:15:10Z</dcterms:created>
  <dcterms:modified xsi:type="dcterms:W3CDTF">2024-06-11T09:59:16Z</dcterms:modified>
</cp:coreProperties>
</file>