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58" r:id="rId3"/>
    <p:sldMasterId id="2147483673" r:id="rId4"/>
    <p:sldMasterId id="2147483676" r:id="rId5"/>
    <p:sldMasterId id="2147483677" r:id="rId6"/>
  </p:sldMasterIdLst>
  <p:notesMasterIdLst>
    <p:notesMasterId r:id="rId8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339" r:id="rId31"/>
    <p:sldId id="340" r:id="rId32"/>
    <p:sldId id="341" r:id="rId33"/>
    <p:sldId id="342" r:id="rId34"/>
    <p:sldId id="285" r:id="rId35"/>
    <p:sldId id="286" r:id="rId36"/>
    <p:sldId id="287" r:id="rId37"/>
    <p:sldId id="288" r:id="rId38"/>
    <p:sldId id="289" r:id="rId39"/>
    <p:sldId id="337"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36" r:id="rId56"/>
    <p:sldId id="333" r:id="rId57"/>
    <p:sldId id="334" r:id="rId58"/>
    <p:sldId id="305" r:id="rId59"/>
    <p:sldId id="306" r:id="rId60"/>
    <p:sldId id="307" r:id="rId61"/>
    <p:sldId id="338" r:id="rId62"/>
    <p:sldId id="308" r:id="rId63"/>
    <p:sldId id="313" r:id="rId64"/>
    <p:sldId id="314" r:id="rId65"/>
    <p:sldId id="315" r:id="rId66"/>
    <p:sldId id="316" r:id="rId67"/>
    <p:sldId id="317" r:id="rId68"/>
    <p:sldId id="318" r:id="rId69"/>
    <p:sldId id="319" r:id="rId70"/>
    <p:sldId id="320" r:id="rId71"/>
    <p:sldId id="329" r:id="rId72"/>
    <p:sldId id="321" r:id="rId73"/>
    <p:sldId id="322" r:id="rId74"/>
    <p:sldId id="323" r:id="rId75"/>
    <p:sldId id="327" r:id="rId76"/>
    <p:sldId id="324" r:id="rId77"/>
    <p:sldId id="325" r:id="rId78"/>
    <p:sldId id="326" r:id="rId79"/>
  </p:sldIdLst>
  <p:sldSz cx="12192000" cy="6858000"/>
  <p:notesSz cx="6858000" cy="9144000"/>
  <p:embeddedFontLst>
    <p:embeddedFont>
      <p:font typeface="Calibri" panose="020F0502020204030204" pitchFamily="34" charset="0"/>
      <p:regular r:id="rId81"/>
      <p:bold r:id="rId82"/>
      <p:italic r:id="rId83"/>
      <p:boldItalic r:id="rId84"/>
    </p:embeddedFont>
    <p:embeddedFont>
      <p:font typeface="Monda" panose="020B0604020202020204" charset="0"/>
      <p:regular r:id="rId85"/>
      <p:bold r:id="rId86"/>
    </p:embeddedFont>
    <p:embeddedFont>
      <p:font typeface="PT Sans" panose="020B0503020203020204" pitchFamily="34" charset="0"/>
      <p:regular r:id="rId87"/>
      <p:bold r:id="rId88"/>
      <p:italic r:id="rId89"/>
      <p:boldItalic r:id="rId90"/>
    </p:embeddedFont>
    <p:embeddedFont>
      <p:font typeface="Trebuchet MS" panose="020B0603020202020204" pitchFamily="34"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9" roundtripDataSignature="AMtx7mjUctfnKr5+X7lfX/nu4FIx0vJtl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427598-0461-E444-B6AC-903035FE931F}" name="Stefane Mauris" initials="SM" userId="Stefane Mauris" providerId="None"/>
  <p188:author id="{CC4048C7-394B-9D78-00B2-4D4B0DE87AD7}" name="Stefane Mauris" initials="SM" userId="S::stefane.mauris@triathlon.org::5b062d51-3da0-40c7-8c2a-c2199b7b07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3F4C07-A56E-4EFD-BF62-C29469B76C06}">
  <a:tblStyle styleId="{DE3F4C07-A56E-4EFD-BF62-C29469B76C0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2E8CEAB-165F-4027-A747-6B2CCF8A8D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FFF"/>
          </a:solidFill>
        </a:fill>
      </a:tcStyle>
    </a:wholeTbl>
    <a:band1H>
      <a:tcTxStyle/>
      <a:tcStyle>
        <a:tcBdr/>
        <a:fill>
          <a:solidFill>
            <a:srgbClr val="FFFFFF"/>
          </a:solidFill>
        </a:fill>
      </a:tcStyle>
    </a:band1H>
    <a:band2H>
      <a:tcTxStyle/>
      <a:tcStyle>
        <a:tcBdr/>
      </a:tcStyle>
    </a:band2H>
    <a:band1V>
      <a:tcTxStyle/>
      <a:tcStyle>
        <a:tcBdr/>
        <a:fill>
          <a:solidFill>
            <a:srgbClr val="FFFFFF"/>
          </a:solidFill>
        </a:fill>
      </a:tcStyle>
    </a:band1V>
    <a:band2V>
      <a:tcTxStyle/>
      <a:tcStyle>
        <a:tcBdr/>
      </a:tcStyle>
    </a:band2V>
    <a:lastCol>
      <a:tcTxStyle b="on" i="off">
        <a:font>
          <a:latin typeface="Arial"/>
          <a:ea typeface="Arial"/>
          <a:cs typeface="Arial"/>
        </a:font>
        <a:schemeClr val="lt1"/>
      </a:tcTxStyle>
      <a:tcStyle>
        <a:tcBdr/>
        <a:fill>
          <a:solidFill>
            <a:schemeClr val="accent6"/>
          </a:solidFill>
        </a:fill>
      </a:tcStyle>
    </a:lastCol>
    <a:firstCol>
      <a:tcTxStyle b="on" i="off">
        <a:font>
          <a:latin typeface="Arial"/>
          <a:ea typeface="Arial"/>
          <a:cs typeface="Arial"/>
        </a:font>
        <a:schemeClr val="lt1"/>
      </a:tcTxStyle>
      <a:tcStyle>
        <a:tcBdr/>
        <a:fill>
          <a:solidFill>
            <a:schemeClr val="accent6"/>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65" y="36"/>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font" Target="fonts/font10.fntdata"/><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notesMaster" Target="notesMasters/notesMaster1.xml"/><Relationship Id="rId85"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104" Type="http://schemas.microsoft.com/office/2018/10/relationships/authors" Targe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12.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7.fntdata"/><Relationship Id="rId61" Type="http://schemas.openxmlformats.org/officeDocument/2006/relationships/slide" Target="slides/slide55.xml"/><Relationship Id="rId82" Type="http://schemas.openxmlformats.org/officeDocument/2006/relationships/font" Target="fonts/font2.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fr-CH" sz="1100" b="1" i="0" u="none" strike="noStrike" cap="none">
                <a:solidFill>
                  <a:schemeClr val="lt1"/>
                </a:solidFill>
                <a:latin typeface="Arial"/>
                <a:ea typeface="Arial"/>
                <a:cs typeface="Arial"/>
                <a:sym typeface="Arial"/>
              </a:rPr>
              <a:t>A quick guide to introduce you to the various elements that make up the presentation template.</a:t>
            </a:r>
            <a:endParaRPr/>
          </a:p>
          <a:p>
            <a:pPr marL="15875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lt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PT Sans"/>
              <a:buNone/>
            </a:pPr>
            <a:r>
              <a:rPr lang="fr-CH" sz="1100" b="1" i="0">
                <a:solidFill>
                  <a:srgbClr val="0A3CCD"/>
                </a:solidFill>
                <a:latin typeface="PT Sans"/>
                <a:ea typeface="PT Sans"/>
                <a:cs typeface="PT Sans"/>
                <a:sym typeface="PT Sans"/>
              </a:rPr>
              <a:t>Brand fonts</a:t>
            </a:r>
            <a:endParaRPr sz="11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212121"/>
                </a:solidFill>
                <a:latin typeface="Arial"/>
                <a:ea typeface="Arial"/>
                <a:cs typeface="Arial"/>
                <a:sym typeface="Arial"/>
              </a:rPr>
              <a:t>Arial is our secondary brand font and should be available organisation-wide.</a:t>
            </a:r>
            <a:endParaRPr/>
          </a:p>
          <a:p>
            <a:pPr marL="457200" lvl="0" indent="-228600" algn="l" rtl="0">
              <a:lnSpc>
                <a:spcPct val="100000"/>
              </a:lnSpc>
              <a:spcBef>
                <a:spcPts val="0"/>
              </a:spcBef>
              <a:spcAft>
                <a:spcPts val="0"/>
              </a:spcAft>
              <a:buSzPts val="1100"/>
              <a:buNone/>
            </a:pPr>
            <a:endParaRPr sz="11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Brand colours</a:t>
            </a:r>
            <a:endParaRPr sz="1200" b="1" i="0">
              <a:solidFill>
                <a:srgbClr val="0A3CCD"/>
              </a:solidFill>
              <a:latin typeface="PT Sans"/>
              <a:ea typeface="PT Sans"/>
              <a:cs typeface="PT Sans"/>
              <a:sym typeface="PT Sans"/>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Our colours have been carefully chosen to engage and represent the world of triathlon, appealing to new audiences and resonating with long-time participants. To achieve this, it is important that they are used both carefully and accurately.</a:t>
            </a:r>
            <a:endParaRPr/>
          </a:p>
          <a:p>
            <a:pPr marL="457200" lvl="0" indent="-298450" algn="l" rtl="0">
              <a:lnSpc>
                <a:spcPct val="100000"/>
              </a:lnSpc>
              <a:spcBef>
                <a:spcPts val="0"/>
              </a:spcBef>
              <a:spcAft>
                <a:spcPts val="0"/>
              </a:spcAft>
              <a:buSzPts val="1100"/>
              <a:buChar char="●"/>
            </a:pPr>
            <a:r>
              <a:rPr lang="fr-CH" sz="1100" b="0" i="0" u="none" strike="noStrike" cap="none">
                <a:solidFill>
                  <a:srgbClr val="000000"/>
                </a:solidFill>
                <a:latin typeface="Arial"/>
                <a:ea typeface="Arial"/>
                <a:cs typeface="Arial"/>
                <a:sym typeface="Arial"/>
              </a:rPr>
              <a:t>The colours have been set up within the theme of this template.</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fr-CH" sz="1100" b="1" i="0" u="none" strike="noStrike" cap="none">
                <a:solidFill>
                  <a:srgbClr val="000000"/>
                </a:solidFill>
                <a:latin typeface="Arial"/>
                <a:ea typeface="Arial"/>
                <a:cs typeface="Arial"/>
                <a:sym typeface="Arial"/>
              </a:rPr>
              <a:t>Charts and tables</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Using PowerPoint’s default table and chart styles will pull our on-brand colours through automatically.</a:t>
            </a:r>
            <a:endParaRPr sz="1200" b="1" i="0" u="none" strike="noStrike" cap="none">
              <a:solidFill>
                <a:srgbClr val="212121"/>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Colours should be kept flat with no gradients or shadows.</a:t>
            </a:r>
            <a:endParaRPr/>
          </a:p>
          <a:p>
            <a:pPr marL="457200" lvl="0" indent="-228600" algn="l" rtl="0">
              <a:lnSpc>
                <a:spcPct val="100000"/>
              </a:lnSpc>
              <a:spcBef>
                <a:spcPts val="0"/>
              </a:spcBef>
              <a:spcAft>
                <a:spcPts val="0"/>
              </a:spcAft>
              <a:buSzPts val="1100"/>
              <a:buNone/>
            </a:pPr>
            <a:endParaRPr sz="1200" b="0" i="0" u="none" strike="noStrike" cap="none">
              <a:solidFill>
                <a:srgbClr val="212121"/>
              </a:solidFill>
              <a:latin typeface="Arial"/>
              <a:ea typeface="Arial"/>
              <a:cs typeface="Arial"/>
              <a:sym typeface="Arial"/>
            </a:endParaRPr>
          </a:p>
          <a:p>
            <a:pPr marL="158750" marR="0" lvl="0" indent="0" algn="l" rtl="0">
              <a:lnSpc>
                <a:spcPct val="100000"/>
              </a:lnSpc>
              <a:spcBef>
                <a:spcPts val="0"/>
              </a:spcBef>
              <a:spcAft>
                <a:spcPts val="0"/>
              </a:spcAft>
              <a:buClr>
                <a:srgbClr val="000000"/>
              </a:buClr>
              <a:buSzPts val="1100"/>
              <a:buFont typeface="Arial"/>
              <a:buNone/>
            </a:pPr>
            <a:r>
              <a:rPr lang="fr-CH" sz="1200" b="1" i="0">
                <a:solidFill>
                  <a:srgbClr val="0A3CCD"/>
                </a:solidFill>
                <a:latin typeface="PT Sans"/>
                <a:ea typeface="PT Sans"/>
                <a:cs typeface="PT Sans"/>
                <a:sym typeface="PT Sans"/>
              </a:rPr>
              <a:t>Get started</a:t>
            </a:r>
            <a:endParaRPr/>
          </a:p>
          <a:p>
            <a:pPr marL="457200" lvl="0" indent="-298450" algn="l" rtl="0">
              <a:lnSpc>
                <a:spcPct val="100000"/>
              </a:lnSpc>
              <a:spcBef>
                <a:spcPts val="0"/>
              </a:spcBef>
              <a:spcAft>
                <a:spcPts val="0"/>
              </a:spcAft>
              <a:buSzPts val="1100"/>
              <a:buChar char="●"/>
            </a:pPr>
            <a:r>
              <a:rPr lang="fr-CH" sz="1200" b="0" i="0" u="none" strike="noStrike" cap="none">
                <a:solidFill>
                  <a:srgbClr val="212121"/>
                </a:solidFill>
                <a:latin typeface="Arial"/>
                <a:ea typeface="Arial"/>
                <a:cs typeface="Arial"/>
                <a:sym typeface="Arial"/>
              </a:rPr>
              <a:t>Click on the drop-down arrow next to the </a:t>
            </a:r>
            <a:r>
              <a:rPr lang="fr-CH" sz="1200" b="0" i="0" u="none" strike="noStrike" cap="none">
                <a:solidFill>
                  <a:srgbClr val="FF9000"/>
                </a:solidFill>
                <a:latin typeface="Arial"/>
                <a:ea typeface="Arial"/>
                <a:cs typeface="Arial"/>
                <a:sym typeface="Arial"/>
              </a:rPr>
              <a:t>new slide </a:t>
            </a:r>
            <a:r>
              <a:rPr lang="fr-CH" sz="1200" b="0" i="0" u="none" strike="noStrike" cap="none">
                <a:solidFill>
                  <a:srgbClr val="212121"/>
                </a:solidFill>
                <a:latin typeface="Arial"/>
                <a:ea typeface="Arial"/>
                <a:cs typeface="Arial"/>
                <a:sym typeface="Arial"/>
              </a:rPr>
              <a:t>button at the top to reveal the full suite of slides available.</a:t>
            </a:r>
            <a:endParaRPr sz="1200" b="1" i="0">
              <a:solidFill>
                <a:srgbClr val="0A3CCD"/>
              </a:solidFill>
              <a:latin typeface="PT Sans"/>
              <a:ea typeface="PT Sans"/>
              <a:cs typeface="PT Sans"/>
              <a:sym typeface="PT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41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906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208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792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649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0" name="Google Shape;54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4732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2850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839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7205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0" name="Google Shape;65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8" name="Google Shape;658;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4" name="Google Shape;674;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2" name="Google Shape;68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0" name="Google Shape;69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8" name="Google Shape;698;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5" name="Google Shape;715;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(Sea and Transition water)</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250 or Enterococci &lt; 100)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250 or Enterococci &lt; 100)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250 to 500 or Enterococci 100 to 200)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250 to 500 or Enterococci 100 to 200),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500 or Enterococci &gt; 200),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latin typeface="Arial"/>
              <a:ea typeface="Arial"/>
              <a:cs typeface="Arial"/>
              <a:sym typeface="Arial"/>
            </a:endParaRPr>
          </a:p>
          <a:p>
            <a:pPr marL="158750" lvl="0" indent="0" algn="l" rtl="0">
              <a:lnSpc>
                <a:spcPct val="100000"/>
              </a:lnSpc>
              <a:spcBef>
                <a:spcPts val="0"/>
              </a:spcBef>
              <a:spcAft>
                <a:spcPts val="0"/>
              </a:spcAft>
              <a:buSzPts val="1100"/>
              <a:buNone/>
            </a:pPr>
            <a:r>
              <a:rPr lang="fr-CH">
                <a:latin typeface="Arial"/>
                <a:ea typeface="Arial"/>
                <a:cs typeface="Arial"/>
                <a:sym typeface="Arial"/>
              </a:rPr>
              <a:t>Water Quality Decision Matrix </a:t>
            </a:r>
            <a:r>
              <a:rPr lang="fr-CH" b="1">
                <a:latin typeface="Arial"/>
                <a:ea typeface="Arial"/>
                <a:cs typeface="Arial"/>
                <a:sym typeface="Arial"/>
              </a:rPr>
              <a:t>(Inland water)</a:t>
            </a:r>
            <a:endParaRPr b="1">
              <a:latin typeface="Arial"/>
              <a:ea typeface="Arial"/>
              <a:cs typeface="Arial"/>
              <a:sym typeface="Arial"/>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1 = ‘Very Good Water Quality’: (E.Coli &lt; 500 or Enterococci &lt; 200) with no or potential visual pollution during sanitary check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&lt; 500 or Enterococci &lt; 200) with poor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2 = ‘Good Water Quality’: (E.Coli: 500 to 1000 or Enterococci 200 to 400) but with no or potential visual pollution during sanitary inspection or forecasted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3 = ‘Fair Water Quality’: (E.Coli: 500 to 1000 or Enterococci 200 to 400), but with potential or poor visual pollution during sanitary check and/or potential for forecast of heavy rain;</a:t>
            </a:r>
            <a:endParaRPr/>
          </a:p>
          <a:p>
            <a:pPr marL="457200" lvl="0" indent="-298450" algn="l" rtl="0">
              <a:lnSpc>
                <a:spcPct val="100000"/>
              </a:lnSpc>
              <a:spcBef>
                <a:spcPts val="0"/>
              </a:spcBef>
              <a:spcAft>
                <a:spcPts val="0"/>
              </a:spcAft>
              <a:buSzPts val="1100"/>
              <a:buChar char="●"/>
            </a:pPr>
            <a:r>
              <a:rPr lang="fr-CH">
                <a:latin typeface="Arial"/>
                <a:ea typeface="Arial"/>
                <a:cs typeface="Arial"/>
                <a:sym typeface="Arial"/>
              </a:rPr>
              <a:t>4 = ‘Poor Water Quality’: (E.Coli &gt; 1000 or Enterococci &gt; 400), with any visual pollution during sanitary check and/or potential for forecast of heavy rain.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6" name="Google Shape;746;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73"/>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 name="Google Shape;12;p7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1_Custom Layou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82"/>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82"/>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8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1_Custom Layout 2">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83"/>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83"/>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8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1_Custom Layout 3">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84"/>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84"/>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8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1_Custom Layout 4">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5"/>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85"/>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85"/>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1_Custom Layout 5">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6"/>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86"/>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Google Shape;67;p8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1_Custom Layout 6">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87"/>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87"/>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8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1_Custom Layout 7">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88"/>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88"/>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88"/>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76" name="Google Shape;76;p88"/>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1_Custom Layout 8">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89"/>
          <p:cNvSpPr txBox="1">
            <a:spLocks noGrp="1"/>
          </p:cNvSpPr>
          <p:nvPr>
            <p:ph type="body" idx="1"/>
          </p:nvPr>
        </p:nvSpPr>
        <p:spPr>
          <a:xfrm>
            <a:off x="648000" y="322407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Google Shape;79;p89"/>
          <p:cNvSpPr txBox="1">
            <a:spLocks noGrp="1"/>
          </p:cNvSpPr>
          <p:nvPr>
            <p:ph type="body" idx="2"/>
          </p:nvPr>
        </p:nvSpPr>
        <p:spPr>
          <a:xfrm>
            <a:off x="648000" y="2488267"/>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89"/>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1" name="Google Shape;81;p89"/>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1_Custom Layout 9">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90"/>
          <p:cNvSpPr txBox="1">
            <a:spLocks noGrp="1"/>
          </p:cNvSpPr>
          <p:nvPr>
            <p:ph type="body" idx="1"/>
          </p:nvPr>
        </p:nvSpPr>
        <p:spPr>
          <a:xfrm>
            <a:off x="648000" y="3933946"/>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4" name="Google Shape;84;p90"/>
          <p:cNvSpPr txBox="1">
            <a:spLocks noGrp="1"/>
          </p:cNvSpPr>
          <p:nvPr>
            <p:ph type="body" idx="2"/>
          </p:nvPr>
        </p:nvSpPr>
        <p:spPr>
          <a:xfrm>
            <a:off x="648000" y="3210756"/>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90"/>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86" name="Google Shape;86;p90"/>
          <p:cNvPicPr preferRelativeResize="0"/>
          <p:nvPr/>
        </p:nvPicPr>
        <p:blipFill rotWithShape="1">
          <a:blip r:embed="rId3">
            <a:alphaModFix/>
          </a:blip>
          <a:srcRect/>
          <a:stretch/>
        </p:blipFill>
        <p:spPr>
          <a:xfrm>
            <a:off x="10104000" y="5730431"/>
            <a:ext cx="1440000" cy="4782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1_Custom Layout 10">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91"/>
          <p:cNvSpPr txBox="1">
            <a:spLocks noGrp="1"/>
          </p:cNvSpPr>
          <p:nvPr>
            <p:ph type="body" idx="1"/>
          </p:nvPr>
        </p:nvSpPr>
        <p:spPr>
          <a:xfrm>
            <a:off x="5126400" y="2972009"/>
            <a:ext cx="6419262" cy="731700"/>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760"/>
              </a:spcBef>
              <a:spcAft>
                <a:spcPts val="0"/>
              </a:spcAft>
              <a:buClr>
                <a:schemeClr val="lt1"/>
              </a:buClr>
              <a:buSzPts val="38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91"/>
          <p:cNvSpPr txBox="1">
            <a:spLocks noGrp="1"/>
          </p:cNvSpPr>
          <p:nvPr>
            <p:ph type="body" idx="2"/>
          </p:nvPr>
        </p:nvSpPr>
        <p:spPr>
          <a:xfrm>
            <a:off x="5126400" y="2232000"/>
            <a:ext cx="6419262" cy="718145"/>
          </a:xfrm>
          <a:prstGeom prst="rect">
            <a:avLst/>
          </a:prstGeom>
          <a:noFill/>
          <a:ln>
            <a:noFill/>
          </a:ln>
        </p:spPr>
        <p:txBody>
          <a:bodyPr spcFirstLastPara="1" wrap="square" lIns="0" tIns="0" rIns="0" bIns="0" anchor="t" anchorCtr="0">
            <a:noAutofit/>
          </a:bodyPr>
          <a:lstStyle>
            <a:lvl1pPr marL="457200" marR="0" lvl="0" indent="-228600" algn="r" rtl="0">
              <a:lnSpc>
                <a:spcPct val="100000"/>
              </a:lnSpc>
              <a:spcBef>
                <a:spcPts val="800"/>
              </a:spcBef>
              <a:spcAft>
                <a:spcPts val="0"/>
              </a:spcAft>
              <a:buClr>
                <a:schemeClr val="lt1"/>
              </a:buClr>
              <a:buSzPts val="4000"/>
              <a:buFont typeface="Arial"/>
              <a:buNone/>
              <a:defRPr sz="32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91"/>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1" name="Google Shape;91;p91"/>
          <p:cNvPicPr preferRelativeResize="0"/>
          <p:nvPr/>
        </p:nvPicPr>
        <p:blipFill rotWithShape="1">
          <a:blip r:embed="rId3">
            <a:alphaModFix/>
          </a:blip>
          <a:srcRect/>
          <a:stretch/>
        </p:blipFill>
        <p:spPr>
          <a:xfrm>
            <a:off x="10104000" y="5729662"/>
            <a:ext cx="1440000" cy="4782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7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1_Custom Layout 11">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92"/>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4" name="Google Shape;94;p92"/>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92"/>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96" name="Google Shape;96;p92"/>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1_Custom Layout 1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93"/>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93"/>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9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1" name="Google Shape;101;p93"/>
          <p:cNvPicPr preferRelativeResize="0"/>
          <p:nvPr/>
        </p:nvPicPr>
        <p:blipFill rotWithShape="1">
          <a:blip r:embed="rId3">
            <a:alphaModFix/>
          </a:blip>
          <a:srcRect/>
          <a:stretch/>
        </p:blipFill>
        <p:spPr>
          <a:xfrm>
            <a:off x="648000" y="659094"/>
            <a:ext cx="1440000" cy="4782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1_Custom Layout 13">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94"/>
          <p:cNvSpPr txBox="1">
            <a:spLocks noGrp="1"/>
          </p:cNvSpPr>
          <p:nvPr>
            <p:ph type="body" idx="1"/>
          </p:nvPr>
        </p:nvSpPr>
        <p:spPr>
          <a:xfrm>
            <a:off x="648000" y="4545384"/>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94"/>
          <p:cNvSpPr txBox="1">
            <a:spLocks noGrp="1"/>
          </p:cNvSpPr>
          <p:nvPr>
            <p:ph type="body" idx="2"/>
          </p:nvPr>
        </p:nvSpPr>
        <p:spPr>
          <a:xfrm>
            <a:off x="648000" y="3827239"/>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94"/>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pic>
        <p:nvPicPr>
          <p:cNvPr id="106" name="Google Shape;106;p94"/>
          <p:cNvPicPr preferRelativeResize="0"/>
          <p:nvPr/>
        </p:nvPicPr>
        <p:blipFill rotWithShape="1">
          <a:blip r:embed="rId3">
            <a:alphaModFix/>
          </a:blip>
          <a:srcRect/>
          <a:stretch/>
        </p:blipFill>
        <p:spPr>
          <a:xfrm>
            <a:off x="10226897" y="5944771"/>
            <a:ext cx="1440000" cy="4782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109"/>
        <p:cNvGrpSpPr/>
        <p:nvPr/>
      </p:nvGrpSpPr>
      <p:grpSpPr>
        <a:xfrm>
          <a:off x="0" y="0"/>
          <a:ext cx="0" cy="0"/>
          <a:chOff x="0" y="0"/>
          <a:chExt cx="0" cy="0"/>
        </a:xfrm>
      </p:grpSpPr>
      <p:sp>
        <p:nvSpPr>
          <p:cNvPr id="110" name="Google Shape;110;p80"/>
          <p:cNvSpPr txBox="1">
            <a:spLocks noGrp="1"/>
          </p:cNvSpPr>
          <p:nvPr>
            <p:ph type="body" idx="1"/>
          </p:nvPr>
        </p:nvSpPr>
        <p:spPr>
          <a:xfrm>
            <a:off x="1" y="2655132"/>
            <a:ext cx="12192000" cy="1547736"/>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8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1"/>
        <p:cNvGrpSpPr/>
        <p:nvPr/>
      </p:nvGrpSpPr>
      <p:grpSpPr>
        <a:xfrm>
          <a:off x="0" y="0"/>
          <a:ext cx="0" cy="0"/>
          <a:chOff x="0" y="0"/>
          <a:chExt cx="0" cy="0"/>
        </a:xfrm>
      </p:grpSpPr>
      <p:sp>
        <p:nvSpPr>
          <p:cNvPr id="112" name="Google Shape;112;p99"/>
          <p:cNvSpPr txBox="1"/>
          <p:nvPr/>
        </p:nvSpPr>
        <p:spPr>
          <a:xfrm>
            <a:off x="269383" y="2622379"/>
            <a:ext cx="10972800" cy="8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800"/>
              <a:buFont typeface="Calibri"/>
              <a:buNone/>
            </a:pPr>
            <a:endParaRPr sz="3800" b="1" i="0" u="none" strike="noStrike" cap="none">
              <a:solidFill>
                <a:srgbClr val="FFFFFF"/>
              </a:solidFill>
              <a:latin typeface="Arial"/>
              <a:ea typeface="Arial"/>
              <a:cs typeface="Arial"/>
              <a:sym typeface="Arial"/>
            </a:endParaRPr>
          </a:p>
        </p:txBody>
      </p:sp>
      <p:sp>
        <p:nvSpPr>
          <p:cNvPr id="113" name="Google Shape;113;p99"/>
          <p:cNvSpPr txBox="1">
            <a:spLocks noGrp="1"/>
          </p:cNvSpPr>
          <p:nvPr>
            <p:ph type="body" idx="1"/>
          </p:nvPr>
        </p:nvSpPr>
        <p:spPr>
          <a:xfrm>
            <a:off x="0" y="3490808"/>
            <a:ext cx="12191999" cy="731700"/>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760"/>
              </a:spcBef>
              <a:spcAft>
                <a:spcPts val="0"/>
              </a:spcAft>
              <a:buClr>
                <a:schemeClr val="lt1"/>
              </a:buClr>
              <a:buSzPts val="3800"/>
              <a:buFont typeface="Arial"/>
              <a:buNone/>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Google Shape;114;p99"/>
          <p:cNvSpPr txBox="1">
            <a:spLocks noGrp="1"/>
          </p:cNvSpPr>
          <p:nvPr>
            <p:ph type="body" idx="2"/>
          </p:nvPr>
        </p:nvSpPr>
        <p:spPr>
          <a:xfrm>
            <a:off x="0" y="2622379"/>
            <a:ext cx="12191999" cy="718145"/>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5"/>
        <p:cNvGrpSpPr/>
        <p:nvPr/>
      </p:nvGrpSpPr>
      <p:grpSpPr>
        <a:xfrm>
          <a:off x="0" y="0"/>
          <a:ext cx="0" cy="0"/>
          <a:chOff x="0" y="0"/>
          <a:chExt cx="0" cy="0"/>
        </a:xfrm>
      </p:grpSpPr>
      <p:sp>
        <p:nvSpPr>
          <p:cNvPr id="16" name="Google Shape;16;p9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5"/>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95"/>
          <p:cNvSpPr txBox="1">
            <a:spLocks noGrp="1"/>
          </p:cNvSpPr>
          <p:nvPr>
            <p:ph type="body" idx="2"/>
          </p:nvPr>
        </p:nvSpPr>
        <p:spPr>
          <a:xfrm>
            <a:off x="6207036" y="161445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9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9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6"/>
          <p:cNvSpPr txBox="1">
            <a:spLocks noGrp="1"/>
          </p:cNvSpPr>
          <p:nvPr>
            <p:ph type="body" idx="1"/>
          </p:nvPr>
        </p:nvSpPr>
        <p:spPr>
          <a:xfrm>
            <a:off x="656963" y="160866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6"/>
          <p:cNvSpPr txBox="1">
            <a:spLocks noGrp="1"/>
          </p:cNvSpPr>
          <p:nvPr>
            <p:ph type="body" idx="2"/>
          </p:nvPr>
        </p:nvSpPr>
        <p:spPr>
          <a:xfrm>
            <a:off x="4386000"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
        <p:nvSpPr>
          <p:cNvPr id="25" name="Google Shape;25;p96"/>
          <p:cNvSpPr txBox="1">
            <a:spLocks noGrp="1"/>
          </p:cNvSpPr>
          <p:nvPr>
            <p:ph type="body" idx="3"/>
          </p:nvPr>
        </p:nvSpPr>
        <p:spPr>
          <a:xfrm>
            <a:off x="8115037" y="1614453"/>
            <a:ext cx="34200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rgbClr val="000000"/>
              </a:buClr>
              <a:buSzPts val="1800"/>
              <a:buNone/>
              <a:defRPr sz="1800"/>
            </a:lvl1pPr>
            <a:lvl2pPr marL="914400" lvl="1" indent="-330200" algn="l">
              <a:lnSpc>
                <a:spcPct val="90000"/>
              </a:lnSpc>
              <a:spcBef>
                <a:spcPts val="300"/>
              </a:spcBef>
              <a:spcAft>
                <a:spcPts val="0"/>
              </a:spcAft>
              <a:buClr>
                <a:srgbClr val="000000"/>
              </a:buClr>
              <a:buSzPts val="1600"/>
              <a:buChar char="-"/>
              <a:defRPr sz="1600"/>
            </a:lvl2pPr>
            <a:lvl3pPr marL="1371600" lvl="2" indent="-317500" algn="l">
              <a:lnSpc>
                <a:spcPct val="90000"/>
              </a:lnSpc>
              <a:spcBef>
                <a:spcPts val="300"/>
              </a:spcBef>
              <a:spcAft>
                <a:spcPts val="0"/>
              </a:spcAft>
              <a:buClr>
                <a:srgbClr val="000000"/>
              </a:buClr>
              <a:buSzPts val="1400"/>
              <a:buChar char="-"/>
              <a:defRPr sz="1400"/>
            </a:lvl3pPr>
            <a:lvl4pPr marL="1828800" lvl="3" indent="-304800" algn="l">
              <a:lnSpc>
                <a:spcPct val="90000"/>
              </a:lnSpc>
              <a:spcBef>
                <a:spcPts val="300"/>
              </a:spcBef>
              <a:spcAft>
                <a:spcPts val="0"/>
              </a:spcAft>
              <a:buClr>
                <a:srgbClr val="000000"/>
              </a:buClr>
              <a:buSzPts val="1200"/>
              <a:buChar char="-"/>
              <a:defRPr sz="1200"/>
            </a:lvl4pPr>
            <a:lvl5pPr marL="2286000" lvl="4" indent="-304800" algn="l">
              <a:lnSpc>
                <a:spcPct val="90000"/>
              </a:lnSpc>
              <a:spcBef>
                <a:spcPts val="300"/>
              </a:spcBef>
              <a:spcAft>
                <a:spcPts val="0"/>
              </a:spcAft>
              <a:buClr>
                <a:srgbClr val="000000"/>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6"/>
        <p:cNvGrpSpPr/>
        <p:nvPr/>
      </p:nvGrpSpPr>
      <p:grpSpPr>
        <a:xfrm>
          <a:off x="0" y="0"/>
          <a:ext cx="0" cy="0"/>
          <a:chOff x="0" y="0"/>
          <a:chExt cx="0" cy="0"/>
        </a:xfrm>
      </p:grpSpPr>
      <p:sp>
        <p:nvSpPr>
          <p:cNvPr id="27" name="Google Shape;27;p9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7"/>
          <p:cNvSpPr txBox="1">
            <a:spLocks noGrp="1"/>
          </p:cNvSpPr>
          <p:nvPr>
            <p:ph type="body" idx="1"/>
          </p:nvPr>
        </p:nvSpPr>
        <p:spPr>
          <a:xfrm>
            <a:off x="656964" y="1608663"/>
            <a:ext cx="53280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7"/>
          <p:cNvSpPr txBox="1">
            <a:spLocks noGrp="1"/>
          </p:cNvSpPr>
          <p:nvPr>
            <p:ph type="body" idx="2"/>
          </p:nvPr>
        </p:nvSpPr>
        <p:spPr>
          <a:xfrm>
            <a:off x="6589058" y="0"/>
            <a:ext cx="5602941" cy="6858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00"/>
              </a:spcBef>
              <a:spcAft>
                <a:spcPts val="0"/>
              </a:spcAft>
              <a:buClr>
                <a:srgbClr val="000000"/>
              </a:buClr>
              <a:buSzPts val="1800"/>
              <a:buChar char="-"/>
              <a:defRPr/>
            </a:lvl1pPr>
            <a:lvl2pPr marL="914400" lvl="1" indent="-342900" algn="l">
              <a:lnSpc>
                <a:spcPct val="90000"/>
              </a:lnSpc>
              <a:spcBef>
                <a:spcPts val="300"/>
              </a:spcBef>
              <a:spcAft>
                <a:spcPts val="0"/>
              </a:spcAft>
              <a:buClr>
                <a:srgbClr val="000000"/>
              </a:buClr>
              <a:buSzPts val="1800"/>
              <a:buChar char="-"/>
              <a:defRPr/>
            </a:lvl2pPr>
            <a:lvl3pPr marL="1371600" lvl="2" indent="-342900" algn="l">
              <a:lnSpc>
                <a:spcPct val="90000"/>
              </a:lnSpc>
              <a:spcBef>
                <a:spcPts val="300"/>
              </a:spcBef>
              <a:spcAft>
                <a:spcPts val="0"/>
              </a:spcAft>
              <a:buClr>
                <a:srgbClr val="000000"/>
              </a:buClr>
              <a:buSzPts val="1800"/>
              <a:buChar char="-"/>
              <a:defRPr/>
            </a:lvl3pPr>
            <a:lvl4pPr marL="1828800" lvl="3" indent="-342900" algn="l">
              <a:lnSpc>
                <a:spcPct val="90000"/>
              </a:lnSpc>
              <a:spcBef>
                <a:spcPts val="300"/>
              </a:spcBef>
              <a:spcAft>
                <a:spcPts val="0"/>
              </a:spcAft>
              <a:buClr>
                <a:srgbClr val="000000"/>
              </a:buClr>
              <a:buSzPts val="1800"/>
              <a:buChar char="-"/>
              <a:defRPr/>
            </a:lvl4pPr>
            <a:lvl5pPr marL="2286000" lvl="4" indent="-342900" algn="l">
              <a:lnSpc>
                <a:spcPct val="90000"/>
              </a:lnSpc>
              <a:spcBef>
                <a:spcPts val="3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9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9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1_Custom Layout">
    <p:spTree>
      <p:nvGrpSpPr>
        <p:cNvPr id="1" name="Shape 35"/>
        <p:cNvGrpSpPr/>
        <p:nvPr/>
      </p:nvGrpSpPr>
      <p:grpSpPr>
        <a:xfrm>
          <a:off x="0" y="0"/>
          <a:ext cx="0" cy="0"/>
          <a:chOff x="0" y="0"/>
          <a:chExt cx="0" cy="0"/>
        </a:xfrm>
      </p:grpSpPr>
      <p:sp>
        <p:nvSpPr>
          <p:cNvPr id="36" name="Google Shape;36;p75"/>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75"/>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8" name="Google Shape;38;p75"/>
          <p:cNvPicPr preferRelativeResize="0"/>
          <p:nvPr/>
        </p:nvPicPr>
        <p:blipFill rotWithShape="1">
          <a:blip r:embed="rId2">
            <a:alphaModFix/>
          </a:blip>
          <a:srcRect/>
          <a:stretch/>
        </p:blipFill>
        <p:spPr>
          <a:xfrm>
            <a:off x="648000" y="5433522"/>
            <a:ext cx="2751183" cy="9137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1_Custom Layout 2">
    <p:spTree>
      <p:nvGrpSpPr>
        <p:cNvPr id="1" name="Shape 39"/>
        <p:cNvGrpSpPr/>
        <p:nvPr/>
      </p:nvGrpSpPr>
      <p:grpSpPr>
        <a:xfrm>
          <a:off x="0" y="0"/>
          <a:ext cx="0" cy="0"/>
          <a:chOff x="0" y="0"/>
          <a:chExt cx="0" cy="0"/>
        </a:xfrm>
      </p:grpSpPr>
      <p:sp>
        <p:nvSpPr>
          <p:cNvPr id="40" name="Google Shape;40;p81"/>
          <p:cNvSpPr txBox="1">
            <a:spLocks noGrp="1"/>
          </p:cNvSpPr>
          <p:nvPr>
            <p:ph type="body" idx="1"/>
          </p:nvPr>
        </p:nvSpPr>
        <p:spPr>
          <a:xfrm>
            <a:off x="648000" y="2451601"/>
            <a:ext cx="4947730"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8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81"/>
          <p:cNvSpPr txBox="1">
            <a:spLocks noGrp="1"/>
          </p:cNvSpPr>
          <p:nvPr>
            <p:ph type="body" idx="2"/>
          </p:nvPr>
        </p:nvSpPr>
        <p:spPr>
          <a:xfrm>
            <a:off x="648000" y="983810"/>
            <a:ext cx="4361322" cy="146121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3. Pattern title page v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77"/>
          <p:cNvSpPr txBox="1">
            <a:spLocks noGrp="1"/>
          </p:cNvSpPr>
          <p:nvPr>
            <p:ph type="body" idx="1"/>
          </p:nvPr>
        </p:nvSpPr>
        <p:spPr>
          <a:xfrm>
            <a:off x="648000" y="2359745"/>
            <a:ext cx="6419262" cy="731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60"/>
              </a:spcBef>
              <a:spcAft>
                <a:spcPts val="0"/>
              </a:spcAft>
              <a:buClr>
                <a:schemeClr val="lt1"/>
              </a:buClr>
              <a:buSzPts val="38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Google Shape;46;p77"/>
          <p:cNvSpPr txBox="1">
            <a:spLocks noGrp="1"/>
          </p:cNvSpPr>
          <p:nvPr>
            <p:ph type="body" idx="2"/>
          </p:nvPr>
        </p:nvSpPr>
        <p:spPr>
          <a:xfrm>
            <a:off x="648000" y="1641600"/>
            <a:ext cx="6419262" cy="71814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32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onda"/>
                <a:ea typeface="Monda"/>
                <a:cs typeface="Monda"/>
                <a:sym typeface="Mond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onda"/>
                <a:ea typeface="Monda"/>
                <a:cs typeface="Monda"/>
                <a:sym typeface="Mond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onda"/>
                <a:ea typeface="Monda"/>
                <a:cs typeface="Monda"/>
                <a:sym typeface="Mond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77"/>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lvl="0"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lvl="1"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lvl="2"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lvl="3"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lvl="4"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lvl="5"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lvl="6"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lvl="7"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lvl="8" indent="0" algn="l">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7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2"/>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300"/>
              </a:spcBef>
              <a:spcAft>
                <a:spcPts val="0"/>
              </a:spcAft>
              <a:buClr>
                <a:srgbClr val="000000"/>
              </a:buClr>
              <a:buSzPts val="2400"/>
              <a:buFont typeface="NTR"/>
              <a:buChar char="-"/>
              <a:defRPr sz="2400" b="0" i="0" u="none" strike="noStrike" cap="none">
                <a:solidFill>
                  <a:srgbClr val="000000"/>
                </a:solidFill>
                <a:latin typeface="Arial"/>
                <a:ea typeface="Arial"/>
                <a:cs typeface="Arial"/>
                <a:sym typeface="Arial"/>
              </a:defRPr>
            </a:lvl1pPr>
            <a:lvl2pPr marL="914400" marR="0" lvl="1"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2pPr>
            <a:lvl3pPr marL="1371600" marR="0" lvl="2"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3pPr>
            <a:lvl4pPr marL="1828800" marR="0" lvl="3"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4pPr>
            <a:lvl5pPr marL="2286000" marR="0" lvl="4" indent="-355600" algn="l" rtl="0">
              <a:lnSpc>
                <a:spcPct val="90000"/>
              </a:lnSpc>
              <a:spcBef>
                <a:spcPts val="300"/>
              </a:spcBef>
              <a:spcAft>
                <a:spcPts val="0"/>
              </a:spcAft>
              <a:buClr>
                <a:srgbClr val="000000"/>
              </a:buClr>
              <a:buSzPts val="2000"/>
              <a:buFont typeface="NTR"/>
              <a:buChar char="-"/>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7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3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6"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Google Shape;43;p76"/>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7"/>
        <p:cNvGrpSpPr/>
        <p:nvPr/>
      </p:nvGrpSpPr>
      <p:grpSpPr>
        <a:xfrm>
          <a:off x="0" y="0"/>
          <a:ext cx="0" cy="0"/>
          <a:chOff x="0" y="0"/>
          <a:chExt cx="0" cy="0"/>
        </a:xfrm>
      </p:grpSpPr>
      <p:pic>
        <p:nvPicPr>
          <p:cNvPr id="108" name="Google Shape;108;p79"/>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1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lvl1pPr marL="0" marR="0" lvl="0"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None/>
              <a:defRPr sz="11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CH"/>
              <a:t>‹#›</a:t>
            </a:fld>
            <a:endParaRPr/>
          </a:p>
        </p:txBody>
      </p:sp>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Branding instructions to complete your briefing</a:t>
            </a:r>
            <a:endParaRPr/>
          </a:p>
        </p:txBody>
      </p:sp>
      <p:sp>
        <p:nvSpPr>
          <p:cNvPr id="123" name="Google Shape;123;p1"/>
          <p:cNvSpPr txBox="1">
            <a:spLocks noGrp="1"/>
          </p:cNvSpPr>
          <p:nvPr>
            <p:ph type="body" idx="1"/>
          </p:nvPr>
        </p:nvSpPr>
        <p:spPr>
          <a:xfrm>
            <a:off x="656963" y="1610225"/>
            <a:ext cx="10847060"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000000"/>
              </a:buClr>
              <a:buSzPts val="2000"/>
              <a:buFont typeface="Arial"/>
              <a:buChar char="-"/>
            </a:pPr>
            <a:r>
              <a:rPr lang="fr-CH" sz="2000"/>
              <a:t>Use </a:t>
            </a:r>
            <a:r>
              <a:rPr lang="fr-CH" sz="2000" b="1"/>
              <a:t>ONLY Arial </a:t>
            </a:r>
            <a:r>
              <a:rPr lang="fr-CH" sz="2000"/>
              <a:t>font. No other font should be used. Minimum font size = 20pt</a:t>
            </a:r>
            <a:endParaRPr/>
          </a:p>
          <a:p>
            <a:pPr marL="342900" lvl="0" indent="-342900" algn="l" rtl="0">
              <a:lnSpc>
                <a:spcPct val="90000"/>
              </a:lnSpc>
              <a:spcBef>
                <a:spcPts val="600"/>
              </a:spcBef>
              <a:spcAft>
                <a:spcPts val="0"/>
              </a:spcAft>
              <a:buClr>
                <a:srgbClr val="000000"/>
              </a:buClr>
              <a:buSzPts val="2000"/>
              <a:buFont typeface="Arial"/>
              <a:buChar char="-"/>
            </a:pPr>
            <a:r>
              <a:rPr lang="fr-CH" sz="2000"/>
              <a:t>The template has predefined brand colors. Try to use these colors before any others.</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the official World Triathlon event logo can be placed on this briefing and no others. Please get it from your LOC. The one on the cover should be on the white version on transparent background</a:t>
            </a:r>
            <a:endParaRPr/>
          </a:p>
          <a:p>
            <a:pPr marL="342900" lvl="0" indent="-342900" algn="l" rtl="0">
              <a:lnSpc>
                <a:spcPct val="90000"/>
              </a:lnSpc>
              <a:spcBef>
                <a:spcPts val="600"/>
              </a:spcBef>
              <a:spcAft>
                <a:spcPts val="0"/>
              </a:spcAft>
              <a:buClr>
                <a:srgbClr val="000000"/>
              </a:buClr>
              <a:buSzPts val="2000"/>
              <a:buFont typeface="Arial"/>
              <a:buChar char="-"/>
            </a:pPr>
            <a:r>
              <a:rPr lang="fr-CH" sz="2000"/>
              <a:t>Only use the front cover given to you</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You can apply different predefined layout for the text slides but the above must be respected</a:t>
            </a:r>
            <a:endParaRPr sz="2000"/>
          </a:p>
          <a:p>
            <a:pPr marL="342900" lvl="0" indent="-342900" algn="l" rtl="0">
              <a:lnSpc>
                <a:spcPct val="90000"/>
              </a:lnSpc>
              <a:spcBef>
                <a:spcPts val="600"/>
              </a:spcBef>
              <a:spcAft>
                <a:spcPts val="0"/>
              </a:spcAft>
              <a:buClr>
                <a:srgbClr val="000000"/>
              </a:buClr>
              <a:buSzPts val="2000"/>
              <a:buFont typeface="Arial"/>
              <a:buChar char="-"/>
            </a:pPr>
            <a:r>
              <a:rPr lang="fr-CH" sz="2000"/>
              <a:t>If you need to highlight some information, use the </a:t>
            </a:r>
            <a:r>
              <a:rPr lang="fr-CH" sz="2000">
                <a:solidFill>
                  <a:schemeClr val="dk1"/>
                </a:solidFill>
              </a:rPr>
              <a:t>Blue Text 1 </a:t>
            </a:r>
            <a:r>
              <a:rPr lang="fr-CH" sz="2000"/>
              <a:t>from the World Triathlon color palette</a:t>
            </a:r>
            <a:endParaRPr/>
          </a:p>
          <a:p>
            <a:pPr marL="342900" lvl="0" indent="-190500" algn="l" rtl="0">
              <a:lnSpc>
                <a:spcPct val="90000"/>
              </a:lnSpc>
              <a:spcBef>
                <a:spcPts val="600"/>
              </a:spcBef>
              <a:spcAft>
                <a:spcPts val="0"/>
              </a:spcAft>
              <a:buClr>
                <a:srgbClr val="000000"/>
              </a:buClr>
              <a:buSzPts val="2400"/>
              <a:buFont typeface="Arial"/>
              <a:buNone/>
            </a:pPr>
            <a:endParaRPr/>
          </a:p>
        </p:txBody>
      </p:sp>
      <p:sp>
        <p:nvSpPr>
          <p:cNvPr id="124" name="Google Shape;124;p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to Bike bag (Bike) - </a:t>
            </a:r>
            <a:r>
              <a:rPr lang="fr-CH" b="1"/>
              <a:t>BLUE</a:t>
            </a:r>
            <a:endParaRPr/>
          </a:p>
        </p:txBody>
      </p:sp>
      <p:sp>
        <p:nvSpPr>
          <p:cNvPr id="194" name="Google Shape;194;p10"/>
          <p:cNvSpPr txBox="1">
            <a:spLocks noGrp="1"/>
          </p:cNvSpPr>
          <p:nvPr>
            <p:ph type="body" idx="1"/>
          </p:nvPr>
        </p:nvSpPr>
        <p:spPr>
          <a:xfrm>
            <a:off x="656962" y="1833156"/>
            <a:ext cx="5439037" cy="3400867"/>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Helmet</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Glasses</a:t>
            </a:r>
            <a:endParaRPr/>
          </a:p>
          <a:p>
            <a:pPr marL="342900" lvl="0" indent="-342900" algn="l" rtl="0">
              <a:lnSpc>
                <a:spcPct val="120000"/>
              </a:lnSpc>
              <a:spcBef>
                <a:spcPts val="600"/>
              </a:spcBef>
              <a:spcAft>
                <a:spcPts val="0"/>
              </a:spcAft>
              <a:buClr>
                <a:srgbClr val="000000"/>
              </a:buClr>
              <a:buSzPts val="2000"/>
              <a:buFont typeface="Arial"/>
              <a:buChar char="-"/>
            </a:pPr>
            <a:r>
              <a:rPr lang="fr-CH" sz="2000"/>
              <a:t>Socks</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Bike shoes</a:t>
            </a:r>
            <a:br>
              <a:rPr lang="fr-CH" sz="2000"/>
            </a:br>
            <a:r>
              <a:rPr lang="fr-CH" sz="1600"/>
              <a:t>(it is allowed to leave shoes attached to the bike)</a:t>
            </a:r>
            <a:endParaRPr/>
          </a:p>
          <a:p>
            <a:pPr marL="342900" lvl="0" indent="-342900" algn="l" rtl="0">
              <a:lnSpc>
                <a:spcPct val="120000"/>
              </a:lnSpc>
              <a:spcBef>
                <a:spcPts val="600"/>
              </a:spcBef>
              <a:spcAft>
                <a:spcPts val="0"/>
              </a:spcAft>
              <a:buClr>
                <a:srgbClr val="000000"/>
              </a:buClr>
              <a:buSzPts val="2000"/>
              <a:buFont typeface="Arial"/>
              <a:buChar char="-"/>
            </a:pPr>
            <a:r>
              <a:rPr lang="fr-CH" sz="2000"/>
              <a:t>Food</a:t>
            </a:r>
            <a:endParaRPr/>
          </a:p>
          <a:p>
            <a:pPr marL="342900" lvl="0" indent="-342900" algn="l" rtl="0">
              <a:lnSpc>
                <a:spcPct val="120000"/>
              </a:lnSpc>
              <a:spcBef>
                <a:spcPts val="600"/>
              </a:spcBef>
              <a:spcAft>
                <a:spcPts val="0"/>
              </a:spcAft>
              <a:buClr>
                <a:srgbClr val="000000"/>
              </a:buClr>
              <a:buSzPts val="2000"/>
              <a:buFont typeface="Arial"/>
              <a:buChar char="-"/>
            </a:pPr>
            <a:r>
              <a:rPr lang="fr-CH" sz="2000"/>
              <a:t>Liquids</a:t>
            </a:r>
            <a:endParaRPr sz="2000"/>
          </a:p>
        </p:txBody>
      </p:sp>
      <p:sp>
        <p:nvSpPr>
          <p:cNvPr id="195" name="Google Shape;195;p1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10</a:t>
            </a:fld>
            <a:endParaRPr/>
          </a:p>
        </p:txBody>
      </p:sp>
      <p:sp>
        <p:nvSpPr>
          <p:cNvPr id="196" name="Google Shape;196;p1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197" name="Google Shape;197;p10"/>
          <p:cNvSpPr txBox="1"/>
          <p:nvPr/>
        </p:nvSpPr>
        <p:spPr>
          <a:xfrm>
            <a:off x="759166" y="5396210"/>
            <a:ext cx="543903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112E68"/>
                </a:solidFill>
                <a:latin typeface="Arial"/>
                <a:ea typeface="Arial"/>
                <a:cs typeface="Arial"/>
                <a:sym typeface="Arial"/>
              </a:rPr>
              <a:t>This bag is mandatory to leave it on Friday during the check in process</a:t>
            </a:r>
            <a:endParaRPr sz="2000" b="1" i="0" u="none" strike="noStrike" cap="none">
              <a:solidFill>
                <a:srgbClr val="112E68"/>
              </a:solidFill>
              <a:latin typeface="Arial"/>
              <a:ea typeface="Arial"/>
              <a:cs typeface="Arial"/>
              <a:sym typeface="Arial"/>
            </a:endParaRPr>
          </a:p>
        </p:txBody>
      </p:sp>
      <p:sp>
        <p:nvSpPr>
          <p:cNvPr id="198" name="Google Shape;198;p10"/>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199" name="Google Shape;199;p10"/>
          <p:cNvSpPr txBox="1"/>
          <p:nvPr/>
        </p:nvSpPr>
        <p:spPr>
          <a:xfrm>
            <a:off x="9009028" y="1833156"/>
            <a:ext cx="2163600" cy="30780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err="1"/>
              <a:t>Personal</a:t>
            </a:r>
            <a:r>
              <a:rPr lang="fr-CH" dirty="0"/>
              <a:t> </a:t>
            </a:r>
            <a:r>
              <a:rPr lang="fr-CH" dirty="0" err="1"/>
              <a:t>Needs</a:t>
            </a:r>
            <a:r>
              <a:rPr lang="fr-CH" dirty="0"/>
              <a:t> Bike Bag - </a:t>
            </a:r>
            <a:r>
              <a:rPr lang="fr-CH" b="1" dirty="0"/>
              <a:t>WHITE</a:t>
            </a:r>
            <a:endParaRPr dirty="0"/>
          </a:p>
        </p:txBody>
      </p:sp>
      <p:sp>
        <p:nvSpPr>
          <p:cNvPr id="205" name="Google Shape;205;p11"/>
          <p:cNvSpPr txBox="1">
            <a:spLocks noGrp="1"/>
          </p:cNvSpPr>
          <p:nvPr>
            <p:ph type="body" idx="1"/>
          </p:nvPr>
        </p:nvSpPr>
        <p:spPr>
          <a:xfrm>
            <a:off x="656948" y="1833150"/>
            <a:ext cx="6152400" cy="395488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dirty="0" err="1">
                <a:solidFill>
                  <a:srgbClr val="212121"/>
                </a:solidFill>
              </a:rPr>
              <a:t>Optional</a:t>
            </a:r>
            <a:r>
              <a:rPr lang="fr-CH" sz="2000" b="1" dirty="0">
                <a:solidFill>
                  <a:srgbClr val="212121"/>
                </a:solidFill>
              </a:rPr>
              <a:t>.</a:t>
            </a:r>
            <a:endParaRPr dirty="0">
              <a:solidFill>
                <a:srgbClr val="212121"/>
              </a:solidFill>
            </a:endParaRPr>
          </a:p>
          <a:p>
            <a:pPr marL="0" lvl="0" indent="0" algn="l" rtl="0">
              <a:lnSpc>
                <a:spcPct val="120000"/>
              </a:lnSpc>
              <a:spcBef>
                <a:spcPts val="600"/>
              </a:spcBef>
              <a:spcAft>
                <a:spcPts val="0"/>
              </a:spcAft>
              <a:buClr>
                <a:srgbClr val="112E68"/>
              </a:buClr>
              <a:buSzPts val="2000"/>
              <a:buNone/>
            </a:pPr>
            <a:r>
              <a:rPr lang="fr-CH" sz="2000" b="1" dirty="0">
                <a:solidFill>
                  <a:srgbClr val="212121"/>
                </a:solidFill>
              </a:rPr>
              <a:t>To </a:t>
            </a:r>
            <a:r>
              <a:rPr lang="fr-CH" sz="2000" b="1" dirty="0" err="1">
                <a:solidFill>
                  <a:srgbClr val="212121"/>
                </a:solidFill>
              </a:rPr>
              <a:t>be</a:t>
            </a:r>
            <a:r>
              <a:rPr lang="fr-CH" sz="2000" b="1" dirty="0">
                <a:solidFill>
                  <a:srgbClr val="212121"/>
                </a:solidFill>
              </a:rPr>
              <a:t> </a:t>
            </a:r>
            <a:r>
              <a:rPr lang="fr-CH" sz="2000" b="1" dirty="0" err="1">
                <a:solidFill>
                  <a:srgbClr val="212121"/>
                </a:solidFill>
              </a:rPr>
              <a:t>left</a:t>
            </a:r>
            <a:r>
              <a:rPr lang="fr-CH" sz="2000" b="1" dirty="0">
                <a:solidFill>
                  <a:srgbClr val="212121"/>
                </a:solidFill>
              </a:rPr>
              <a:t> on </a:t>
            </a:r>
            <a:r>
              <a:rPr lang="fr-CH" sz="2000" b="1" dirty="0">
                <a:solidFill>
                  <a:schemeClr val="accent2"/>
                </a:solidFill>
              </a:rPr>
              <a:t>{insert </a:t>
            </a:r>
            <a:r>
              <a:rPr lang="fr-CH" sz="2000" b="1" dirty="0" err="1">
                <a:solidFill>
                  <a:schemeClr val="accent2"/>
                </a:solidFill>
              </a:rPr>
              <a:t>when</a:t>
            </a:r>
            <a:r>
              <a:rPr lang="fr-CH" sz="2000" b="1" dirty="0">
                <a:solidFill>
                  <a:schemeClr val="accent2"/>
                </a:solidFill>
              </a:rPr>
              <a:t>} </a:t>
            </a:r>
            <a:r>
              <a:rPr lang="fr-CH" sz="2000" b="1" dirty="0">
                <a:solidFill>
                  <a:srgbClr val="212121"/>
                </a:solidFill>
              </a:rPr>
              <a:t>at</a:t>
            </a:r>
            <a:r>
              <a:rPr lang="fr-CH" sz="2000" b="1" dirty="0">
                <a:solidFill>
                  <a:srgbClr val="112E68"/>
                </a:solidFill>
              </a:rPr>
              <a:t> </a:t>
            </a:r>
            <a:r>
              <a:rPr lang="fr-CH" sz="2000" b="1" dirty="0">
                <a:solidFill>
                  <a:schemeClr val="accent2"/>
                </a:solidFill>
              </a:rPr>
              <a:t>{insert </a:t>
            </a:r>
            <a:r>
              <a:rPr lang="fr-CH" sz="2000" b="1" dirty="0" err="1">
                <a:solidFill>
                  <a:schemeClr val="accent2"/>
                </a:solidFill>
              </a:rPr>
              <a:t>where</a:t>
            </a:r>
            <a:r>
              <a:rPr lang="fr-CH" sz="2000" b="1" dirty="0">
                <a:solidFill>
                  <a:schemeClr val="accent2"/>
                </a:solidFill>
              </a:rPr>
              <a:t>}</a:t>
            </a:r>
            <a:endParaRPr sz="2000" b="1" dirty="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b="1" dirty="0"/>
              <a:t>LOC </a:t>
            </a:r>
            <a:r>
              <a:rPr lang="fr-CH" sz="2000" b="1" dirty="0" err="1"/>
              <a:t>will</a:t>
            </a:r>
            <a:r>
              <a:rPr lang="fr-CH" sz="2000" b="1" dirty="0"/>
              <a:t> move the bag </a:t>
            </a:r>
            <a:r>
              <a:rPr lang="fr-CH" sz="2000" b="1" dirty="0" err="1"/>
              <a:t>ot</a:t>
            </a:r>
            <a:r>
              <a:rPr lang="fr-CH" sz="2000" b="1" dirty="0"/>
              <a:t> the Bike </a:t>
            </a:r>
            <a:r>
              <a:rPr lang="fr-CH" sz="2000" b="1" dirty="0" err="1"/>
              <a:t>Personal</a:t>
            </a:r>
            <a:r>
              <a:rPr lang="fr-CH" sz="2000" b="1" dirty="0"/>
              <a:t> </a:t>
            </a:r>
            <a:r>
              <a:rPr lang="fr-CH" sz="2000" b="1" dirty="0" err="1"/>
              <a:t>Needs</a:t>
            </a:r>
            <a:r>
              <a:rPr lang="fr-CH" sz="2000" b="1" dirty="0"/>
              <a:t> Area </a:t>
            </a:r>
            <a:endParaRPr dirty="0"/>
          </a:p>
          <a:p>
            <a:pPr marL="0" lvl="0" indent="0" algn="l" rtl="0">
              <a:lnSpc>
                <a:spcPct val="120000"/>
              </a:lnSpc>
              <a:spcBef>
                <a:spcPts val="600"/>
              </a:spcBef>
              <a:spcAft>
                <a:spcPts val="0"/>
              </a:spcAft>
              <a:buClr>
                <a:srgbClr val="000000"/>
              </a:buClr>
              <a:buSzPts val="2000"/>
              <a:buFont typeface="Arial"/>
              <a:buNone/>
            </a:pPr>
            <a:r>
              <a:rPr lang="fr-CH" sz="2000" dirty="0"/>
              <a:t>You can </a:t>
            </a:r>
            <a:r>
              <a:rPr lang="fr-CH" sz="2000" dirty="0" err="1"/>
              <a:t>include</a:t>
            </a:r>
            <a:r>
              <a:rPr lang="fr-CH" sz="2000" dirty="0"/>
              <a:t> – </a:t>
            </a:r>
            <a:r>
              <a:rPr lang="fr-CH" sz="2000" dirty="0">
                <a:solidFill>
                  <a:schemeClr val="dk1"/>
                </a:solidFill>
              </a:rPr>
              <a:t>note the </a:t>
            </a:r>
            <a:r>
              <a:rPr lang="fr-CH" sz="2000" dirty="0" err="1">
                <a:solidFill>
                  <a:schemeClr val="dk1"/>
                </a:solidFill>
              </a:rPr>
              <a:t>bags</a:t>
            </a:r>
            <a:r>
              <a:rPr lang="fr-CH" sz="2000" dirty="0">
                <a:solidFill>
                  <a:schemeClr val="dk1"/>
                </a:solidFill>
              </a:rPr>
              <a:t> </a:t>
            </a:r>
            <a:r>
              <a:rPr lang="fr-CH" sz="2000" dirty="0" err="1">
                <a:solidFill>
                  <a:schemeClr val="dk1"/>
                </a:solidFill>
              </a:rPr>
              <a:t>will</a:t>
            </a:r>
            <a:r>
              <a:rPr lang="fr-CH" sz="2000" dirty="0">
                <a:solidFill>
                  <a:schemeClr val="dk1"/>
                </a:solidFill>
              </a:rPr>
              <a:t> not </a:t>
            </a:r>
            <a:r>
              <a:rPr lang="fr-CH" sz="2000" dirty="0" err="1">
                <a:solidFill>
                  <a:schemeClr val="dk1"/>
                </a:solidFill>
              </a:rPr>
              <a:t>be</a:t>
            </a:r>
            <a:r>
              <a:rPr lang="fr-CH" sz="2000" dirty="0">
                <a:solidFill>
                  <a:schemeClr val="dk1"/>
                </a:solidFill>
              </a:rPr>
              <a:t> </a:t>
            </a:r>
            <a:r>
              <a:rPr lang="fr-CH" sz="2000" dirty="0" err="1">
                <a:solidFill>
                  <a:schemeClr val="dk1"/>
                </a:solidFill>
              </a:rPr>
              <a:t>returned</a:t>
            </a:r>
            <a:endParaRPr dirty="0">
              <a:solidFill>
                <a:schemeClr val="dk1"/>
              </a:solidFill>
            </a:endParaRPr>
          </a:p>
          <a:p>
            <a:pPr marL="342900" lvl="0" indent="-342900" algn="l" rtl="0">
              <a:lnSpc>
                <a:spcPct val="120000"/>
              </a:lnSpc>
              <a:spcBef>
                <a:spcPts val="600"/>
              </a:spcBef>
              <a:spcAft>
                <a:spcPts val="0"/>
              </a:spcAft>
              <a:buClr>
                <a:srgbClr val="000000"/>
              </a:buClr>
              <a:buSzPts val="2000"/>
              <a:buFont typeface="Arial"/>
              <a:buChar char="-"/>
            </a:pPr>
            <a:r>
              <a:rPr lang="fr-CH" sz="2000" dirty="0"/>
              <a:t>Food</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err="1"/>
              <a:t>Liquids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err="1"/>
              <a:t>Spare</a:t>
            </a:r>
            <a:r>
              <a:rPr lang="fr-CH" sz="2000" dirty="0"/>
              <a:t> parts</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a:t>Etc…</a:t>
            </a:r>
            <a:endParaRPr dirty="0"/>
          </a:p>
        </p:txBody>
      </p:sp>
      <p:sp>
        <p:nvSpPr>
          <p:cNvPr id="206" name="Google Shape;206;p1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11</a:t>
            </a:fld>
            <a:endParaRPr/>
          </a:p>
        </p:txBody>
      </p:sp>
      <p:sp>
        <p:nvSpPr>
          <p:cNvPr id="207" name="Google Shape;207;p1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08" name="Google Shape;208;p11"/>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09" name="Google Shape;209;p11"/>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10" name="Google Shape;210;p11"/>
          <p:cNvSpPr txBox="1"/>
          <p:nvPr/>
        </p:nvSpPr>
        <p:spPr>
          <a:xfrm>
            <a:off x="3465725" y="5857875"/>
            <a:ext cx="45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a:solidFill>
                  <a:schemeClr val="accent2"/>
                </a:solidFill>
              </a:rPr>
              <a:t>{update accordingly for your event}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to Run bag (Run) - </a:t>
            </a:r>
            <a:r>
              <a:rPr lang="fr-CH" b="1">
                <a:solidFill>
                  <a:srgbClr val="FF0000"/>
                </a:solidFill>
              </a:rPr>
              <a:t>RED</a:t>
            </a:r>
            <a:endParaRPr/>
          </a:p>
        </p:txBody>
      </p:sp>
      <p:sp>
        <p:nvSpPr>
          <p:cNvPr id="216" name="Google Shape;216;p12"/>
          <p:cNvSpPr txBox="1">
            <a:spLocks noGrp="1"/>
          </p:cNvSpPr>
          <p:nvPr>
            <p:ph type="body" idx="1"/>
          </p:nvPr>
        </p:nvSpPr>
        <p:spPr>
          <a:xfrm>
            <a:off x="656962" y="1833156"/>
            <a:ext cx="5439037" cy="2659126"/>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Running shoes</a:t>
            </a:r>
            <a:endParaRPr sz="2000"/>
          </a:p>
          <a:p>
            <a:pPr marL="342900" lvl="0" indent="-342900" algn="l" rtl="0">
              <a:lnSpc>
                <a:spcPct val="120000"/>
              </a:lnSpc>
              <a:spcBef>
                <a:spcPts val="600"/>
              </a:spcBef>
              <a:spcAft>
                <a:spcPts val="0"/>
              </a:spcAft>
              <a:buClr>
                <a:srgbClr val="000000"/>
              </a:buClr>
              <a:buSzPts val="2000"/>
              <a:buFont typeface="Arial"/>
              <a:buChar char="-"/>
            </a:pPr>
            <a:r>
              <a:rPr lang="fr-CH" sz="2000"/>
              <a:t>Bib number (LD only)</a:t>
            </a:r>
            <a:endParaRPr/>
          </a:p>
          <a:p>
            <a:pPr marL="342900" lvl="0" indent="-342900" algn="l" rtl="0">
              <a:lnSpc>
                <a:spcPct val="120000"/>
              </a:lnSpc>
              <a:spcBef>
                <a:spcPts val="600"/>
              </a:spcBef>
              <a:spcAft>
                <a:spcPts val="0"/>
              </a:spcAft>
              <a:buClr>
                <a:srgbClr val="000000"/>
              </a:buClr>
              <a:buSzPts val="2000"/>
              <a:buFont typeface="Arial"/>
              <a:buChar char="-"/>
            </a:pPr>
            <a:r>
              <a:rPr lang="fr-CH" sz="2000"/>
              <a:t>Glasses</a:t>
            </a:r>
            <a:endParaRPr/>
          </a:p>
          <a:p>
            <a:pPr marL="342900" lvl="0" indent="-342900" algn="l" rtl="0">
              <a:lnSpc>
                <a:spcPct val="120000"/>
              </a:lnSpc>
              <a:spcBef>
                <a:spcPts val="600"/>
              </a:spcBef>
              <a:spcAft>
                <a:spcPts val="0"/>
              </a:spcAft>
              <a:buClr>
                <a:srgbClr val="000000"/>
              </a:buClr>
              <a:buSzPts val="2000"/>
              <a:buFont typeface="Arial"/>
              <a:buChar char="-"/>
            </a:pPr>
            <a:r>
              <a:rPr lang="fr-CH" sz="2000"/>
              <a:t>Socks</a:t>
            </a:r>
            <a:endParaRPr sz="1600"/>
          </a:p>
          <a:p>
            <a:pPr marL="342900" lvl="0" indent="-342900" algn="l" rtl="0">
              <a:lnSpc>
                <a:spcPct val="120000"/>
              </a:lnSpc>
              <a:spcBef>
                <a:spcPts val="600"/>
              </a:spcBef>
              <a:spcAft>
                <a:spcPts val="0"/>
              </a:spcAft>
              <a:buClr>
                <a:srgbClr val="000000"/>
              </a:buClr>
              <a:buSzPts val="2000"/>
              <a:buFont typeface="Arial"/>
              <a:buChar char="-"/>
            </a:pPr>
            <a:r>
              <a:rPr lang="fr-CH" sz="2000"/>
              <a:t>Food</a:t>
            </a:r>
            <a:endParaRPr/>
          </a:p>
        </p:txBody>
      </p:sp>
      <p:sp>
        <p:nvSpPr>
          <p:cNvPr id="217" name="Google Shape;217;p1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12</a:t>
            </a:fld>
            <a:endParaRPr/>
          </a:p>
        </p:txBody>
      </p:sp>
      <p:sp>
        <p:nvSpPr>
          <p:cNvPr id="218" name="Google Shape;218;p1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19" name="Google Shape;219;p12"/>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20" name="Google Shape;220;p12"/>
          <p:cNvSpPr txBox="1"/>
          <p:nvPr/>
        </p:nvSpPr>
        <p:spPr>
          <a:xfrm>
            <a:off x="671682" y="4709542"/>
            <a:ext cx="5136452" cy="1362617"/>
          </a:xfrm>
          <a:prstGeom prst="rect">
            <a:avLst/>
          </a:prstGeom>
          <a:noFill/>
          <a:ln>
            <a:noFill/>
          </a:ln>
        </p:spPr>
        <p:txBody>
          <a:bodyPr spcFirstLastPara="1" wrap="square" lIns="91425" tIns="45700" rIns="91425" bIns="45700" anchor="t" anchorCtr="0">
            <a:spAutoFit/>
          </a:bodyPr>
          <a:lstStyle/>
          <a:p>
            <a:pPr marL="0" marR="0" lvl="1" indent="0" algn="l" rtl="0">
              <a:lnSpc>
                <a:spcPct val="105000"/>
              </a:lnSpc>
              <a:spcBef>
                <a:spcPts val="0"/>
              </a:spcBef>
              <a:spcAft>
                <a:spcPts val="0"/>
              </a:spcAft>
              <a:buClr>
                <a:srgbClr val="000000"/>
              </a:buClr>
              <a:buSzPts val="2000"/>
              <a:buFont typeface="Arial"/>
              <a:buNone/>
            </a:pPr>
            <a:r>
              <a:rPr lang="fr-CH" sz="2000" b="1" i="0" u="none" strike="noStrike" cap="none">
                <a:solidFill>
                  <a:srgbClr val="112E68"/>
                </a:solidFill>
                <a:latin typeface="Arial"/>
                <a:ea typeface="Arial"/>
                <a:cs typeface="Arial"/>
                <a:sym typeface="Arial"/>
              </a:rPr>
              <a:t>This bag is mandatory to leave it on Friday during the check in process. Leave it at dedicated space next to the T1 and the LOC will transfer it to T2</a:t>
            </a:r>
            <a:endParaRPr sz="2000" b="1" i="0" u="none" strike="noStrike" cap="none">
              <a:solidFill>
                <a:srgbClr val="112E68"/>
              </a:solidFill>
              <a:latin typeface="Arial"/>
              <a:ea typeface="Arial"/>
              <a:cs typeface="Arial"/>
              <a:sym typeface="Arial"/>
            </a:endParaRPr>
          </a:p>
        </p:txBody>
      </p:sp>
      <p:sp>
        <p:nvSpPr>
          <p:cNvPr id="221" name="Google Shape;221;p12"/>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err="1"/>
              <a:t>Personal</a:t>
            </a:r>
            <a:r>
              <a:rPr lang="fr-CH" dirty="0"/>
              <a:t> </a:t>
            </a:r>
            <a:r>
              <a:rPr lang="fr-CH" dirty="0" err="1"/>
              <a:t>Needs</a:t>
            </a:r>
            <a:r>
              <a:rPr lang="fr-CH" dirty="0"/>
              <a:t> Run Bag - </a:t>
            </a:r>
            <a:r>
              <a:rPr lang="fr-CH" b="1" dirty="0">
                <a:solidFill>
                  <a:srgbClr val="FFC000"/>
                </a:solidFill>
              </a:rPr>
              <a:t>ORANGE</a:t>
            </a:r>
            <a:endParaRPr dirty="0"/>
          </a:p>
        </p:txBody>
      </p:sp>
      <p:sp>
        <p:nvSpPr>
          <p:cNvPr id="227" name="Google Shape;227;p13"/>
          <p:cNvSpPr txBox="1">
            <a:spLocks noGrp="1"/>
          </p:cNvSpPr>
          <p:nvPr>
            <p:ph type="body" idx="1"/>
          </p:nvPr>
        </p:nvSpPr>
        <p:spPr>
          <a:xfrm>
            <a:off x="656948" y="1833150"/>
            <a:ext cx="6433800" cy="395488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dirty="0" err="1">
                <a:solidFill>
                  <a:srgbClr val="212121"/>
                </a:solidFill>
              </a:rPr>
              <a:t>Optional</a:t>
            </a:r>
            <a:r>
              <a:rPr lang="fr-CH" sz="2000" b="1" dirty="0">
                <a:solidFill>
                  <a:srgbClr val="212121"/>
                </a:solidFill>
              </a:rPr>
              <a:t>.</a:t>
            </a:r>
            <a:endParaRPr dirty="0">
              <a:solidFill>
                <a:srgbClr val="212121"/>
              </a:solidFill>
            </a:endParaRPr>
          </a:p>
          <a:p>
            <a:pPr marL="0" lvl="0" indent="0" algn="l" rtl="0">
              <a:lnSpc>
                <a:spcPct val="120000"/>
              </a:lnSpc>
              <a:spcBef>
                <a:spcPts val="600"/>
              </a:spcBef>
              <a:spcAft>
                <a:spcPts val="0"/>
              </a:spcAft>
              <a:buClr>
                <a:srgbClr val="112E68"/>
              </a:buClr>
              <a:buSzPts val="2000"/>
              <a:buNone/>
            </a:pPr>
            <a:r>
              <a:rPr lang="fr-CH" sz="2000" b="1" dirty="0">
                <a:solidFill>
                  <a:srgbClr val="212121"/>
                </a:solidFill>
              </a:rPr>
              <a:t>To </a:t>
            </a:r>
            <a:r>
              <a:rPr lang="fr-CH" sz="2000" b="1" dirty="0" err="1">
                <a:solidFill>
                  <a:srgbClr val="212121"/>
                </a:solidFill>
              </a:rPr>
              <a:t>be</a:t>
            </a:r>
            <a:r>
              <a:rPr lang="fr-CH" sz="2000" b="1" dirty="0">
                <a:solidFill>
                  <a:srgbClr val="212121"/>
                </a:solidFill>
              </a:rPr>
              <a:t> </a:t>
            </a:r>
            <a:r>
              <a:rPr lang="fr-CH" sz="2000" b="1" dirty="0" err="1">
                <a:solidFill>
                  <a:srgbClr val="212121"/>
                </a:solidFill>
              </a:rPr>
              <a:t>left</a:t>
            </a:r>
            <a:r>
              <a:rPr lang="fr-CH" sz="2000" b="1" dirty="0">
                <a:solidFill>
                  <a:srgbClr val="212121"/>
                </a:solidFill>
              </a:rPr>
              <a:t> on </a:t>
            </a:r>
            <a:r>
              <a:rPr lang="fr-CH" sz="2000" b="1" dirty="0">
                <a:solidFill>
                  <a:schemeClr val="accent2"/>
                </a:solidFill>
              </a:rPr>
              <a:t>{insert </a:t>
            </a:r>
            <a:r>
              <a:rPr lang="fr-CH" sz="2000" b="1" dirty="0" err="1">
                <a:solidFill>
                  <a:schemeClr val="accent2"/>
                </a:solidFill>
              </a:rPr>
              <a:t>when</a:t>
            </a:r>
            <a:r>
              <a:rPr lang="fr-CH" sz="2000" b="1" dirty="0">
                <a:solidFill>
                  <a:schemeClr val="accent2"/>
                </a:solidFill>
              </a:rPr>
              <a:t>} </a:t>
            </a:r>
            <a:r>
              <a:rPr lang="fr-CH" sz="2000" b="1" dirty="0">
                <a:solidFill>
                  <a:srgbClr val="212121"/>
                </a:solidFill>
              </a:rPr>
              <a:t>at</a:t>
            </a:r>
            <a:r>
              <a:rPr lang="fr-CH" sz="2000" b="1" dirty="0">
                <a:solidFill>
                  <a:srgbClr val="112E68"/>
                </a:solidFill>
              </a:rPr>
              <a:t> </a:t>
            </a:r>
            <a:r>
              <a:rPr lang="fr-CH" sz="2000" b="1" dirty="0">
                <a:solidFill>
                  <a:schemeClr val="accent2"/>
                </a:solidFill>
              </a:rPr>
              <a:t>{insert </a:t>
            </a:r>
            <a:r>
              <a:rPr lang="fr-CH" sz="2000" b="1" dirty="0" err="1">
                <a:solidFill>
                  <a:schemeClr val="accent2"/>
                </a:solidFill>
              </a:rPr>
              <a:t>where</a:t>
            </a:r>
            <a:r>
              <a:rPr lang="fr-CH" sz="2000" b="1" dirty="0">
                <a:solidFill>
                  <a:schemeClr val="accent2"/>
                </a:solidFill>
              </a:rPr>
              <a:t>}</a:t>
            </a:r>
            <a:endParaRPr sz="2000" b="1" dirty="0">
              <a:solidFill>
                <a:schemeClr val="accent2"/>
              </a:solidFill>
            </a:endParaRPr>
          </a:p>
          <a:p>
            <a:pPr marL="0" lvl="0" indent="0" algn="l" rtl="0">
              <a:lnSpc>
                <a:spcPct val="120000"/>
              </a:lnSpc>
              <a:spcBef>
                <a:spcPts val="600"/>
              </a:spcBef>
              <a:spcAft>
                <a:spcPts val="0"/>
              </a:spcAft>
              <a:buClr>
                <a:srgbClr val="000000"/>
              </a:buClr>
              <a:buSzPts val="2000"/>
              <a:buFont typeface="Arial"/>
              <a:buNone/>
            </a:pPr>
            <a:r>
              <a:rPr lang="fr-CH" sz="2000" b="1" dirty="0"/>
              <a:t>LOC </a:t>
            </a:r>
            <a:r>
              <a:rPr lang="fr-CH" sz="2000" b="1" dirty="0" err="1"/>
              <a:t>will</a:t>
            </a:r>
            <a:r>
              <a:rPr lang="fr-CH" sz="2000" b="1" dirty="0"/>
              <a:t> move the bag to the Run </a:t>
            </a:r>
            <a:r>
              <a:rPr lang="fr-CH" sz="2000" b="1" dirty="0" err="1"/>
              <a:t>Personal</a:t>
            </a:r>
            <a:r>
              <a:rPr lang="fr-CH" sz="2000" b="1" dirty="0"/>
              <a:t> </a:t>
            </a:r>
            <a:r>
              <a:rPr lang="fr-CH" sz="2000" b="1" dirty="0" err="1"/>
              <a:t>Needs</a:t>
            </a:r>
            <a:r>
              <a:rPr lang="fr-CH" sz="2000" b="1" dirty="0"/>
              <a:t> Area </a:t>
            </a:r>
            <a:r>
              <a:rPr lang="fr-CH" sz="2000" dirty="0">
                <a:solidFill>
                  <a:schemeClr val="accent2"/>
                </a:solidFill>
              </a:rPr>
              <a:t>{if applicable}</a:t>
            </a:r>
            <a:endParaRPr dirty="0"/>
          </a:p>
          <a:p>
            <a:pPr marL="0" lvl="0" indent="0" algn="l" rtl="0">
              <a:lnSpc>
                <a:spcPct val="120000"/>
              </a:lnSpc>
              <a:spcBef>
                <a:spcPts val="600"/>
              </a:spcBef>
              <a:spcAft>
                <a:spcPts val="0"/>
              </a:spcAft>
              <a:buClr>
                <a:srgbClr val="000000"/>
              </a:buClr>
              <a:buSzPts val="2000"/>
              <a:buFont typeface="Arial"/>
              <a:buNone/>
            </a:pPr>
            <a:r>
              <a:rPr lang="fr-CH" sz="2000" dirty="0"/>
              <a:t>You can </a:t>
            </a:r>
            <a:r>
              <a:rPr lang="fr-CH" sz="2000" dirty="0" err="1"/>
              <a:t>include</a:t>
            </a:r>
            <a:r>
              <a:rPr lang="fr-CH" sz="2000" dirty="0"/>
              <a:t> – </a:t>
            </a:r>
            <a:r>
              <a:rPr lang="fr-CH" sz="2000" dirty="0">
                <a:solidFill>
                  <a:schemeClr val="dk1"/>
                </a:solidFill>
              </a:rPr>
              <a:t>note the </a:t>
            </a:r>
            <a:r>
              <a:rPr lang="fr-CH" sz="2000" dirty="0" err="1">
                <a:solidFill>
                  <a:schemeClr val="dk1"/>
                </a:solidFill>
              </a:rPr>
              <a:t>bags</a:t>
            </a:r>
            <a:r>
              <a:rPr lang="fr-CH" sz="2000" dirty="0">
                <a:solidFill>
                  <a:schemeClr val="dk1"/>
                </a:solidFill>
              </a:rPr>
              <a:t> </a:t>
            </a:r>
            <a:r>
              <a:rPr lang="fr-CH" sz="2000" dirty="0" err="1">
                <a:solidFill>
                  <a:schemeClr val="dk1"/>
                </a:solidFill>
              </a:rPr>
              <a:t>will</a:t>
            </a:r>
            <a:r>
              <a:rPr lang="fr-CH" sz="2000" dirty="0">
                <a:solidFill>
                  <a:schemeClr val="dk1"/>
                </a:solidFill>
              </a:rPr>
              <a:t> not </a:t>
            </a:r>
            <a:r>
              <a:rPr lang="fr-CH" sz="2000" dirty="0" err="1">
                <a:solidFill>
                  <a:schemeClr val="dk1"/>
                </a:solidFill>
              </a:rPr>
              <a:t>be</a:t>
            </a:r>
            <a:r>
              <a:rPr lang="fr-CH" sz="2000" dirty="0">
                <a:solidFill>
                  <a:schemeClr val="dk1"/>
                </a:solidFill>
              </a:rPr>
              <a:t> </a:t>
            </a:r>
            <a:r>
              <a:rPr lang="fr-CH" sz="2000" dirty="0" err="1">
                <a:solidFill>
                  <a:schemeClr val="dk1"/>
                </a:solidFill>
              </a:rPr>
              <a:t>returned</a:t>
            </a:r>
            <a:endParaRPr dirty="0">
              <a:solidFill>
                <a:schemeClr val="dk1"/>
              </a:solidFill>
            </a:endParaRPr>
          </a:p>
          <a:p>
            <a:pPr marL="342900" lvl="0" indent="-342900" algn="l" rtl="0">
              <a:lnSpc>
                <a:spcPct val="120000"/>
              </a:lnSpc>
              <a:spcBef>
                <a:spcPts val="600"/>
              </a:spcBef>
              <a:spcAft>
                <a:spcPts val="0"/>
              </a:spcAft>
              <a:buClr>
                <a:srgbClr val="000000"/>
              </a:buClr>
              <a:buSzPts val="2000"/>
              <a:buFont typeface="Arial"/>
              <a:buChar char="-"/>
            </a:pPr>
            <a:r>
              <a:rPr lang="fr-CH" sz="2000" dirty="0"/>
              <a:t>Food</a:t>
            </a:r>
            <a:endParaRPr dirty="0"/>
          </a:p>
          <a:p>
            <a:pPr marL="342900" lvl="0" indent="-342900" algn="l" rtl="0">
              <a:lnSpc>
                <a:spcPct val="120000"/>
              </a:lnSpc>
              <a:spcBef>
                <a:spcPts val="600"/>
              </a:spcBef>
              <a:spcAft>
                <a:spcPts val="0"/>
              </a:spcAft>
              <a:buClr>
                <a:srgbClr val="000000"/>
              </a:buClr>
              <a:buSzPts val="2000"/>
              <a:buFont typeface="Arial"/>
              <a:buChar char="-"/>
            </a:pPr>
            <a:r>
              <a:rPr lang="fr-CH" sz="2000" dirty="0" err="1"/>
              <a:t>Liquids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err="1"/>
              <a:t>Clothes</a:t>
            </a:r>
            <a:endParaRPr sz="2000" dirty="0"/>
          </a:p>
          <a:p>
            <a:pPr marL="342900" lvl="0" indent="-342900" algn="l" rtl="0">
              <a:lnSpc>
                <a:spcPct val="120000"/>
              </a:lnSpc>
              <a:spcBef>
                <a:spcPts val="600"/>
              </a:spcBef>
              <a:spcAft>
                <a:spcPts val="0"/>
              </a:spcAft>
              <a:buClr>
                <a:srgbClr val="000000"/>
              </a:buClr>
              <a:buSzPts val="2000"/>
              <a:buFont typeface="Arial"/>
              <a:buChar char="-"/>
            </a:pPr>
            <a:r>
              <a:rPr lang="fr-CH" sz="2000" dirty="0"/>
              <a:t>Etc…</a:t>
            </a:r>
            <a:endParaRPr dirty="0"/>
          </a:p>
        </p:txBody>
      </p:sp>
      <p:sp>
        <p:nvSpPr>
          <p:cNvPr id="228" name="Google Shape;228;p1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13</a:t>
            </a:fld>
            <a:endParaRPr/>
          </a:p>
        </p:txBody>
      </p:sp>
      <p:sp>
        <p:nvSpPr>
          <p:cNvPr id="229" name="Google Shape;229;p1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30" name="Google Shape;230;p13"/>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31" name="Google Shape;231;p13"/>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32" name="Google Shape;232;p13"/>
          <p:cNvSpPr txBox="1"/>
          <p:nvPr/>
        </p:nvSpPr>
        <p:spPr>
          <a:xfrm>
            <a:off x="3465725" y="5857875"/>
            <a:ext cx="4543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a:solidFill>
                  <a:schemeClr val="accent2"/>
                </a:solidFill>
              </a:rPr>
              <a:t>{update accordingly for your event}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After Race Bag - </a:t>
            </a:r>
            <a:r>
              <a:rPr lang="fr-CH" b="1">
                <a:solidFill>
                  <a:schemeClr val="accent2"/>
                </a:solidFill>
              </a:rPr>
              <a:t>GREEN</a:t>
            </a:r>
            <a:endParaRPr/>
          </a:p>
        </p:txBody>
      </p:sp>
      <p:sp>
        <p:nvSpPr>
          <p:cNvPr id="238" name="Google Shape;238;p1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14</a:t>
            </a:fld>
            <a:endParaRPr/>
          </a:p>
        </p:txBody>
      </p:sp>
      <p:sp>
        <p:nvSpPr>
          <p:cNvPr id="239" name="Google Shape;239;p1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40" name="Google Shape;240;p14"/>
          <p:cNvSpPr txBox="1"/>
          <p:nvPr/>
        </p:nvSpPr>
        <p:spPr>
          <a:xfrm>
            <a:off x="9009028" y="1833156"/>
            <a:ext cx="2163536" cy="307777"/>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Add bag image</a:t>
            </a:r>
            <a:endParaRPr sz="1400" b="0" i="0" u="none" strike="noStrike" cap="none">
              <a:solidFill>
                <a:srgbClr val="000000"/>
              </a:solidFill>
              <a:latin typeface="Arial"/>
              <a:ea typeface="Arial"/>
              <a:cs typeface="Arial"/>
              <a:sym typeface="Arial"/>
            </a:endParaRPr>
          </a:p>
        </p:txBody>
      </p:sp>
      <p:sp>
        <p:nvSpPr>
          <p:cNvPr id="241" name="Google Shape;241;p14"/>
          <p:cNvSpPr txBox="1"/>
          <p:nvPr/>
        </p:nvSpPr>
        <p:spPr>
          <a:xfrm>
            <a:off x="9009028" y="3533589"/>
            <a:ext cx="2163536" cy="1323439"/>
          </a:xfrm>
          <a:prstGeom prst="rect">
            <a:avLst/>
          </a:prstGeom>
          <a:noFill/>
          <a:ln w="28575"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chemeClr val="dk1"/>
                </a:solidFill>
                <a:latin typeface="Arial"/>
                <a:ea typeface="Arial"/>
                <a:cs typeface="Arial"/>
                <a:sym typeface="Arial"/>
              </a:rPr>
              <a:t>Remember to add your race number on the bag</a:t>
            </a:r>
            <a:endParaRPr sz="2000" b="1" i="0" u="none" strike="noStrike" cap="none">
              <a:solidFill>
                <a:schemeClr val="dk1"/>
              </a:solidFill>
              <a:latin typeface="Arial"/>
              <a:ea typeface="Arial"/>
              <a:cs typeface="Arial"/>
              <a:sym typeface="Arial"/>
            </a:endParaRPr>
          </a:p>
        </p:txBody>
      </p:sp>
      <p:sp>
        <p:nvSpPr>
          <p:cNvPr id="242" name="Google Shape;242;p14"/>
          <p:cNvSpPr txBox="1">
            <a:spLocks noGrp="1"/>
          </p:cNvSpPr>
          <p:nvPr>
            <p:ph type="body" idx="1"/>
          </p:nvPr>
        </p:nvSpPr>
        <p:spPr>
          <a:xfrm>
            <a:off x="657225" y="1609725"/>
            <a:ext cx="10869613" cy="132029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a:t>Please check </a:t>
            </a:r>
            <a:r>
              <a:rPr lang="fr-CH" sz="2000"/>
              <a:t>that you include the following:</a:t>
            </a:r>
            <a:endParaRPr/>
          </a:p>
          <a:p>
            <a:pPr marL="342900" lvl="0" indent="-342900" algn="l" rtl="0">
              <a:lnSpc>
                <a:spcPct val="120000"/>
              </a:lnSpc>
              <a:spcBef>
                <a:spcPts val="600"/>
              </a:spcBef>
              <a:spcAft>
                <a:spcPts val="0"/>
              </a:spcAft>
              <a:buClr>
                <a:srgbClr val="000000"/>
              </a:buClr>
              <a:buSzPts val="2000"/>
              <a:buFont typeface="Arial"/>
              <a:buChar char="-"/>
            </a:pPr>
            <a:r>
              <a:rPr lang="fr-CH" sz="2000"/>
              <a:t>Dry clothes to use after the race</a:t>
            </a:r>
            <a:endParaRPr/>
          </a:p>
          <a:p>
            <a:pPr marL="342900" lvl="0" indent="-342900" algn="l" rtl="0">
              <a:lnSpc>
                <a:spcPct val="120000"/>
              </a:lnSpc>
              <a:spcBef>
                <a:spcPts val="600"/>
              </a:spcBef>
              <a:spcAft>
                <a:spcPts val="0"/>
              </a:spcAft>
              <a:buClr>
                <a:srgbClr val="000000"/>
              </a:buClr>
              <a:buSzPts val="2000"/>
              <a:buFont typeface="Arial"/>
              <a:buChar char="-"/>
            </a:pPr>
            <a:r>
              <a:rPr lang="fr-CH" sz="2000"/>
              <a:t>Everything you need to use once you finish your race</a:t>
            </a:r>
            <a:endParaRPr/>
          </a:p>
        </p:txBody>
      </p:sp>
      <p:sp>
        <p:nvSpPr>
          <p:cNvPr id="243" name="Google Shape;243;p14"/>
          <p:cNvSpPr txBox="1"/>
          <p:nvPr/>
        </p:nvSpPr>
        <p:spPr>
          <a:xfrm>
            <a:off x="778312" y="3544695"/>
            <a:ext cx="5136452" cy="1362617"/>
          </a:xfrm>
          <a:prstGeom prst="rect">
            <a:avLst/>
          </a:prstGeom>
          <a:noFill/>
          <a:ln>
            <a:noFill/>
          </a:ln>
        </p:spPr>
        <p:txBody>
          <a:bodyPr spcFirstLastPara="1" wrap="square" lIns="91425" tIns="45700" rIns="91425" bIns="45700" anchor="t" anchorCtr="0">
            <a:spAutoFit/>
          </a:bodyPr>
          <a:lstStyle/>
          <a:p>
            <a:pPr marL="0" marR="0" lvl="1" indent="0" algn="l" rtl="0">
              <a:lnSpc>
                <a:spcPct val="105000"/>
              </a:lnSpc>
              <a:spcBef>
                <a:spcPts val="0"/>
              </a:spcBef>
              <a:spcAft>
                <a:spcPts val="0"/>
              </a:spcAft>
              <a:buClr>
                <a:srgbClr val="000000"/>
              </a:buClr>
              <a:buSzPts val="2000"/>
              <a:buFont typeface="Arial"/>
              <a:buNone/>
            </a:pPr>
            <a:r>
              <a:rPr lang="fr-CH" sz="2000" b="1" i="0" u="none" strike="noStrike" cap="none">
                <a:solidFill>
                  <a:srgbClr val="112E68"/>
                </a:solidFill>
                <a:latin typeface="Arial"/>
                <a:ea typeface="Arial"/>
                <a:cs typeface="Arial"/>
                <a:sym typeface="Arial"/>
              </a:rPr>
              <a:t>This bag can be left </a:t>
            </a:r>
            <a:r>
              <a:rPr lang="fr-CH" sz="2000" b="1" i="0" u="none" strike="noStrike" cap="none">
                <a:solidFill>
                  <a:schemeClr val="accent2"/>
                </a:solidFill>
                <a:latin typeface="Arial"/>
                <a:ea typeface="Arial"/>
                <a:cs typeface="Arial"/>
                <a:sym typeface="Arial"/>
              </a:rPr>
              <a:t>{insert when} </a:t>
            </a:r>
            <a:r>
              <a:rPr lang="fr-CH" sz="2000" b="1" i="0" u="none" strike="noStrike" cap="none">
                <a:solidFill>
                  <a:srgbClr val="112E68"/>
                </a:solidFill>
                <a:latin typeface="Arial"/>
                <a:ea typeface="Arial"/>
                <a:cs typeface="Arial"/>
                <a:sym typeface="Arial"/>
              </a:rPr>
              <a:t>during the check in process. Leave it at dedicated space </a:t>
            </a:r>
            <a:r>
              <a:rPr lang="fr-CH" sz="2000" b="1" i="0" u="none" strike="noStrike" cap="none">
                <a:solidFill>
                  <a:schemeClr val="accent2"/>
                </a:solidFill>
                <a:latin typeface="Arial"/>
                <a:ea typeface="Arial"/>
                <a:cs typeface="Arial"/>
                <a:sym typeface="Arial"/>
              </a:rPr>
              <a:t>{insert where} </a:t>
            </a:r>
            <a:r>
              <a:rPr lang="fr-CH" sz="2000" b="1" i="0" u="none" strike="noStrike" cap="none">
                <a:solidFill>
                  <a:srgbClr val="112E68"/>
                </a:solidFill>
                <a:latin typeface="Arial"/>
                <a:ea typeface="Arial"/>
                <a:cs typeface="Arial"/>
                <a:sym typeface="Arial"/>
              </a:rPr>
              <a:t>and the LOC will transfer it to finish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Venue</a:t>
            </a:r>
            <a:endParaRPr/>
          </a:p>
        </p:txBody>
      </p:sp>
      <p:sp>
        <p:nvSpPr>
          <p:cNvPr id="249" name="Google Shape;249;p1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15</a:t>
            </a:fld>
            <a:endParaRPr/>
          </a:p>
        </p:txBody>
      </p:sp>
      <p:sp>
        <p:nvSpPr>
          <p:cNvPr id="250" name="Google Shape;250;p1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51" name="Google Shape;251;p15"/>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252" name="Google Shape;252;p15"/>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map and point the transition zone, the athletes lounge, the start area and the finish&gt;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 – Day -1</a:t>
            </a:r>
            <a:endParaRPr/>
          </a:p>
        </p:txBody>
      </p:sp>
      <p:sp>
        <p:nvSpPr>
          <p:cNvPr id="258" name="Google Shape;258;p16"/>
          <p:cNvSpPr txBox="1">
            <a:spLocks noGrp="1"/>
          </p:cNvSpPr>
          <p:nvPr>
            <p:ph type="body" idx="1"/>
          </p:nvPr>
        </p:nvSpPr>
        <p:spPr>
          <a:xfrm>
            <a:off x="656963" y="1279254"/>
            <a:ext cx="11202900" cy="477150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None/>
            </a:pPr>
            <a:r>
              <a:rPr lang="fr-CH" sz="2000" b="1">
                <a:latin typeface="Arial"/>
                <a:ea typeface="Arial"/>
                <a:cs typeface="Arial"/>
                <a:sym typeface="Arial"/>
              </a:rPr>
              <a:t>TRANSITION</a:t>
            </a:r>
            <a:endParaRPr sz="2000" b="1">
              <a:latin typeface="Arial"/>
              <a:ea typeface="Arial"/>
              <a:cs typeface="Arial"/>
              <a:sym typeface="Arial"/>
            </a:endParaRPr>
          </a:p>
          <a:p>
            <a:pPr marL="342900" lvl="0" indent="-342900" algn="l" rtl="0">
              <a:lnSpc>
                <a:spcPct val="100000"/>
              </a:lnSpc>
              <a:spcBef>
                <a:spcPts val="900"/>
              </a:spcBef>
              <a:spcAft>
                <a:spcPts val="0"/>
              </a:spcAft>
              <a:buClr>
                <a:srgbClr val="000000"/>
              </a:buClr>
              <a:buSzPts val="2000"/>
              <a:buChar char="-"/>
            </a:pPr>
            <a:r>
              <a:rPr lang="fr-CH" sz="2000"/>
              <a:t>Only registered athletes may enter.</a:t>
            </a:r>
            <a:endParaRPr/>
          </a:p>
          <a:p>
            <a:pPr marL="342900" lvl="0" indent="-342900" algn="l" rtl="0">
              <a:lnSpc>
                <a:spcPct val="100000"/>
              </a:lnSpc>
              <a:spcBef>
                <a:spcPts val="900"/>
              </a:spcBef>
              <a:spcAft>
                <a:spcPts val="0"/>
              </a:spcAft>
              <a:buClr>
                <a:srgbClr val="000000"/>
              </a:buClr>
              <a:buSzPts val="2000"/>
              <a:buChar char="-"/>
            </a:pPr>
            <a:r>
              <a:rPr lang="fr-CH" sz="2000"/>
              <a:t>Enter through your dedicated gate provided to transition. </a:t>
            </a:r>
            <a:endParaRPr/>
          </a:p>
          <a:p>
            <a:pPr marL="342900" lvl="0" indent="-342900" algn="l" rtl="0">
              <a:lnSpc>
                <a:spcPct val="100000"/>
              </a:lnSpc>
              <a:spcBef>
                <a:spcPts val="900"/>
              </a:spcBef>
              <a:spcAft>
                <a:spcPts val="0"/>
              </a:spcAft>
              <a:buClr>
                <a:srgbClr val="000000"/>
              </a:buClr>
              <a:buSzPts val="2000"/>
              <a:buChar char="-"/>
            </a:pPr>
            <a:r>
              <a:rPr lang="fr-CH" sz="2000"/>
              <a:t>Bike check: legal bars, frame, wheels, bike numbers</a:t>
            </a:r>
            <a:endParaRPr/>
          </a:p>
          <a:p>
            <a:pPr marL="342900" lvl="0" indent="-342900" algn="l" rtl="0">
              <a:lnSpc>
                <a:spcPct val="100000"/>
              </a:lnSpc>
              <a:spcBef>
                <a:spcPts val="900"/>
              </a:spcBef>
              <a:spcAft>
                <a:spcPts val="0"/>
              </a:spcAft>
              <a:buClr>
                <a:srgbClr val="000000"/>
              </a:buClr>
              <a:buSzPts val="2000"/>
              <a:buChar char="-"/>
            </a:pPr>
            <a:r>
              <a:rPr lang="fr-CH" sz="2000"/>
              <a:t>Helmet check: snug strap, no cracks, numbers attached You can take your helmet and bring it back on race day. Your helmet can either go inside the bike bag or be attached to the bike. Don’t leave your helmet fastened in the transition </a:t>
            </a:r>
            <a:endParaRPr/>
          </a:p>
          <a:p>
            <a:pPr marL="355600" lvl="1" indent="0" algn="l" rtl="0">
              <a:lnSpc>
                <a:spcPct val="100000"/>
              </a:lnSpc>
              <a:spcBef>
                <a:spcPts val="900"/>
              </a:spcBef>
              <a:spcAft>
                <a:spcPts val="0"/>
              </a:spcAft>
              <a:buClr>
                <a:schemeClr val="dk1"/>
              </a:buClr>
              <a:buSzPts val="2000"/>
              <a:buNone/>
            </a:pPr>
            <a:r>
              <a:rPr lang="fr-CH">
                <a:solidFill>
                  <a:schemeClr val="dk1"/>
                </a:solidFill>
              </a:rPr>
              <a:t>The athlete who does not comply with this rule will receive a time penalty of 30 seconds in T1</a:t>
            </a:r>
            <a:endParaRPr/>
          </a:p>
          <a:p>
            <a:pPr marL="342900" lvl="0" indent="-342900" algn="l" rtl="0">
              <a:lnSpc>
                <a:spcPct val="100000"/>
              </a:lnSpc>
              <a:spcBef>
                <a:spcPts val="900"/>
              </a:spcBef>
              <a:spcAft>
                <a:spcPts val="0"/>
              </a:spcAft>
              <a:buClr>
                <a:srgbClr val="000000"/>
              </a:buClr>
              <a:buSzPts val="2000"/>
              <a:buChar char="-"/>
            </a:pPr>
            <a:r>
              <a:rPr lang="fr-CH" sz="2000"/>
              <a:t>Bike shoes, glasses, helmet, and other bike equipment can be placed on the bike. </a:t>
            </a:r>
            <a:endParaRPr/>
          </a:p>
          <a:p>
            <a:pPr marL="342900" lvl="0" indent="-342900" algn="l" rtl="0">
              <a:lnSpc>
                <a:spcPct val="100000"/>
              </a:lnSpc>
              <a:spcBef>
                <a:spcPts val="900"/>
              </a:spcBef>
              <a:spcAft>
                <a:spcPts val="0"/>
              </a:spcAft>
              <a:buClr>
                <a:srgbClr val="000000"/>
              </a:buClr>
              <a:buSzPts val="2000"/>
              <a:buChar char="-"/>
            </a:pPr>
            <a:r>
              <a:rPr lang="fr-CH" sz="2000"/>
              <a:t>Spare wheels to Wheel Station, label your wheels</a:t>
            </a:r>
            <a:endParaRPr/>
          </a:p>
          <a:p>
            <a:pPr marL="342900" lvl="0" indent="-342900" algn="l" rtl="0">
              <a:lnSpc>
                <a:spcPct val="100000"/>
              </a:lnSpc>
              <a:spcBef>
                <a:spcPts val="900"/>
              </a:spcBef>
              <a:spcAft>
                <a:spcPts val="0"/>
              </a:spcAft>
              <a:buClr>
                <a:srgbClr val="000000"/>
              </a:buClr>
              <a:buSzPts val="2000"/>
              <a:buChar char="-"/>
            </a:pPr>
            <a:r>
              <a:rPr lang="fr-CH" sz="2000"/>
              <a:t>To add any equipment to the bike, you must obtain approval from the </a:t>
            </a:r>
            <a:br>
              <a:rPr lang="fr-CH" sz="2000"/>
            </a:br>
            <a:r>
              <a:rPr lang="fr-CH" sz="2000"/>
              <a:t>Head Race Referee up until 10 minutes after the end of the Athletes‘ Briefing.</a:t>
            </a:r>
            <a:endParaRPr/>
          </a:p>
        </p:txBody>
      </p:sp>
      <p:sp>
        <p:nvSpPr>
          <p:cNvPr id="259" name="Google Shape;259;p1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16</a:t>
            </a:fld>
            <a:endParaRPr/>
          </a:p>
        </p:txBody>
      </p:sp>
      <p:sp>
        <p:nvSpPr>
          <p:cNvPr id="260" name="Google Shape;260;p1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Check-in procedures – Race day</a:t>
            </a:r>
            <a:endParaRPr/>
          </a:p>
        </p:txBody>
      </p:sp>
      <p:sp>
        <p:nvSpPr>
          <p:cNvPr id="266" name="Google Shape;266;p17"/>
          <p:cNvSpPr txBox="1">
            <a:spLocks noGrp="1"/>
          </p:cNvSpPr>
          <p:nvPr>
            <p:ph type="body" idx="1"/>
          </p:nvPr>
        </p:nvSpPr>
        <p:spPr>
          <a:xfrm>
            <a:off x="661438" y="1469554"/>
            <a:ext cx="10869000" cy="4455025"/>
          </a:xfrm>
          <a:prstGeom prst="rect">
            <a:avLst/>
          </a:prstGeom>
          <a:noFill/>
          <a:ln>
            <a:noFill/>
          </a:ln>
        </p:spPr>
        <p:txBody>
          <a:bodyPr spcFirstLastPara="1" wrap="square" lIns="91425" tIns="45700" rIns="91425" bIns="45700" anchor="t" anchorCtr="0">
            <a:spAutoFit/>
          </a:bodyPr>
          <a:lstStyle/>
          <a:p>
            <a:pPr marL="268288" lvl="0" indent="-268288" algn="l" rtl="0">
              <a:lnSpc>
                <a:spcPct val="100000"/>
              </a:lnSpc>
              <a:spcBef>
                <a:spcPts val="0"/>
              </a:spcBef>
              <a:spcAft>
                <a:spcPts val="0"/>
              </a:spcAft>
              <a:buClr>
                <a:schemeClr val="accent2"/>
              </a:buClr>
              <a:buSzPts val="1800"/>
              <a:buChar char="-"/>
            </a:pPr>
            <a:r>
              <a:rPr lang="fr-CH" sz="1800" dirty="0">
                <a:solidFill>
                  <a:schemeClr val="accent2"/>
                </a:solidFill>
              </a:rPr>
              <a:t>{insert </a:t>
            </a:r>
            <a:r>
              <a:rPr lang="fr-CH" sz="1800" dirty="0" err="1">
                <a:solidFill>
                  <a:schemeClr val="accent2"/>
                </a:solidFill>
              </a:rPr>
              <a:t>opening</a:t>
            </a:r>
            <a:r>
              <a:rPr lang="fr-CH" sz="1800" dirty="0">
                <a:solidFill>
                  <a:schemeClr val="accent2"/>
                </a:solidFill>
              </a:rPr>
              <a:t> </a:t>
            </a:r>
            <a:r>
              <a:rPr lang="fr-CH" sz="1800" dirty="0" err="1">
                <a:solidFill>
                  <a:schemeClr val="accent2"/>
                </a:solidFill>
              </a:rPr>
              <a:t>hours</a:t>
            </a:r>
            <a:r>
              <a:rPr lang="fr-CH" sz="1800" dirty="0">
                <a:solidFill>
                  <a:schemeClr val="accent2"/>
                </a:solidFill>
              </a:rPr>
              <a:t> of AL + TA}</a:t>
            </a:r>
            <a:endParaRPr dirty="0"/>
          </a:p>
          <a:p>
            <a:pPr marL="285750" indent="-285750">
              <a:lnSpc>
                <a:spcPct val="100000"/>
              </a:lnSpc>
              <a:spcBef>
                <a:spcPts val="900"/>
              </a:spcBef>
            </a:pPr>
            <a:r>
              <a:rPr lang="fr-CH" sz="1800" dirty="0"/>
              <a:t>Uniform* check (</a:t>
            </a:r>
            <a:r>
              <a:rPr lang="fr-CH" sz="1800" dirty="0" err="1"/>
              <a:t>name</a:t>
            </a:r>
            <a:r>
              <a:rPr lang="fr-CH" sz="1800" dirty="0"/>
              <a:t>, country, logos, World Triathlon logo) – </a:t>
            </a:r>
            <a:r>
              <a:rPr lang="fr-CH" sz="1800" dirty="0" err="1"/>
              <a:t>Present</a:t>
            </a:r>
            <a:r>
              <a:rPr lang="fr-CH" sz="1800" dirty="0"/>
              <a:t> all </a:t>
            </a:r>
            <a:r>
              <a:rPr lang="fr-CH" sz="1800" dirty="0" err="1"/>
              <a:t>uniforms</a:t>
            </a:r>
            <a:r>
              <a:rPr lang="fr-CH" sz="1800" dirty="0"/>
              <a:t> to </a:t>
            </a:r>
            <a:r>
              <a:rPr lang="fr-CH" sz="1800" dirty="0" err="1"/>
              <a:t>be</a:t>
            </a:r>
            <a:r>
              <a:rPr lang="fr-CH" sz="1800" dirty="0"/>
              <a:t> </a:t>
            </a:r>
            <a:r>
              <a:rPr lang="fr-CH" sz="1800" dirty="0" err="1"/>
              <a:t>checked</a:t>
            </a:r>
            <a:r>
              <a:rPr lang="fr-CH" sz="1800" dirty="0"/>
              <a:t>.</a:t>
            </a:r>
          </a:p>
          <a:p>
            <a:pPr marL="536575" indent="-177800">
              <a:lnSpc>
                <a:spcPct val="100000"/>
              </a:lnSpc>
              <a:spcBef>
                <a:spcPts val="900"/>
              </a:spcBef>
              <a:buNone/>
            </a:pPr>
            <a:r>
              <a:rPr lang="en-US" sz="1800" dirty="0"/>
              <a:t>* Swim skins have to follow wetsuit section of applicable Guidelines Regarding </a:t>
            </a:r>
            <a:r>
              <a:rPr lang="en-US" sz="1800" dirty="0" err="1"/>
              <a:t>Authorised</a:t>
            </a:r>
            <a:r>
              <a:rPr lang="en-US" sz="1800" dirty="0"/>
              <a:t> Identifications for middle- and long-distance events and must be worn for the swim segment only.</a:t>
            </a:r>
          </a:p>
          <a:p>
            <a:pPr marL="342900" lvl="0" indent="-342900" algn="l" rtl="0">
              <a:lnSpc>
                <a:spcPct val="100000"/>
              </a:lnSpc>
              <a:spcBef>
                <a:spcPts val="900"/>
              </a:spcBef>
              <a:spcAft>
                <a:spcPts val="0"/>
              </a:spcAft>
              <a:buClr>
                <a:srgbClr val="000000"/>
              </a:buClr>
              <a:buSzPts val="1800"/>
              <a:buChar char="-"/>
            </a:pPr>
            <a:r>
              <a:rPr lang="en-US" sz="1800" dirty="0"/>
              <a:t>Body marking check (both arms, both legs, wetsuit)</a:t>
            </a:r>
            <a:endParaRPr lang="en-US" dirty="0"/>
          </a:p>
          <a:p>
            <a:pPr marL="342900" lvl="0" indent="-342900" algn="l" rtl="0">
              <a:lnSpc>
                <a:spcPct val="100000"/>
              </a:lnSpc>
              <a:spcBef>
                <a:spcPts val="900"/>
              </a:spcBef>
              <a:spcAft>
                <a:spcPts val="0"/>
              </a:spcAft>
              <a:buClr>
                <a:schemeClr val="dk1"/>
              </a:buClr>
              <a:buSzPts val="1800"/>
              <a:buChar char="-"/>
            </a:pPr>
            <a:r>
              <a:rPr lang="fr-CH" sz="1800" dirty="0">
                <a:solidFill>
                  <a:schemeClr val="dk1"/>
                </a:solidFill>
              </a:rPr>
              <a:t>Timing chip distribution, </a:t>
            </a:r>
            <a:r>
              <a:rPr lang="fr-CH" sz="1800" dirty="0" err="1">
                <a:solidFill>
                  <a:schemeClr val="dk1"/>
                </a:solidFill>
              </a:rPr>
              <a:t>secure</a:t>
            </a:r>
            <a:r>
              <a:rPr lang="fr-CH" sz="1800" dirty="0">
                <a:solidFill>
                  <a:schemeClr val="dk1"/>
                </a:solidFill>
              </a:rPr>
              <a:t> timing chip on </a:t>
            </a:r>
            <a:r>
              <a:rPr lang="fr-CH" sz="1800" dirty="0" err="1">
                <a:solidFill>
                  <a:schemeClr val="dk1"/>
                </a:solidFill>
              </a:rPr>
              <a:t>your</a:t>
            </a:r>
            <a:r>
              <a:rPr lang="fr-CH" sz="1800" dirty="0">
                <a:solidFill>
                  <a:schemeClr val="dk1"/>
                </a:solidFill>
              </a:rPr>
              <a:t> </a:t>
            </a:r>
            <a:r>
              <a:rPr lang="fr-CH" sz="1800" dirty="0" err="1">
                <a:solidFill>
                  <a:schemeClr val="dk1"/>
                </a:solidFill>
              </a:rPr>
              <a:t>ankle</a:t>
            </a:r>
            <a:r>
              <a:rPr lang="fr-CH" sz="1800" dirty="0">
                <a:solidFill>
                  <a:schemeClr val="dk1"/>
                </a:solidFill>
              </a:rPr>
              <a:t> {</a:t>
            </a:r>
            <a:r>
              <a:rPr lang="fr-CH" sz="1800" dirty="0" err="1">
                <a:solidFill>
                  <a:schemeClr val="dk1"/>
                </a:solidFill>
              </a:rPr>
              <a:t>elite</a:t>
            </a:r>
            <a:r>
              <a:rPr lang="fr-CH" sz="1800" dirty="0">
                <a:solidFill>
                  <a:schemeClr val="dk1"/>
                </a:solidFill>
              </a:rPr>
              <a:t> </a:t>
            </a:r>
            <a:r>
              <a:rPr lang="fr-CH" sz="1800" dirty="0" err="1">
                <a:solidFill>
                  <a:schemeClr val="dk1"/>
                </a:solidFill>
              </a:rPr>
              <a:t>only</a:t>
            </a:r>
            <a:r>
              <a:rPr lang="fr-CH" sz="1800" dirty="0">
                <a:solidFill>
                  <a:schemeClr val="dk1"/>
                </a:solidFill>
              </a:rPr>
              <a:t>}</a:t>
            </a:r>
            <a:endParaRPr dirty="0"/>
          </a:p>
          <a:p>
            <a:pPr marL="342900" lvl="0" indent="-342900" algn="l" rtl="0">
              <a:lnSpc>
                <a:spcPct val="100000"/>
              </a:lnSpc>
              <a:spcBef>
                <a:spcPts val="900"/>
              </a:spcBef>
              <a:spcAft>
                <a:spcPts val="0"/>
              </a:spcAft>
              <a:buClr>
                <a:schemeClr val="dk1"/>
              </a:buClr>
              <a:buSzPts val="1800"/>
              <a:buChar char="-"/>
            </a:pPr>
            <a:r>
              <a:rPr lang="fr-CH" sz="1800" dirty="0" err="1">
                <a:solidFill>
                  <a:schemeClr val="dk1"/>
                </a:solidFill>
              </a:rPr>
              <a:t>Swim</a:t>
            </a:r>
            <a:r>
              <a:rPr lang="fr-CH" sz="1800" dirty="0">
                <a:solidFill>
                  <a:schemeClr val="dk1"/>
                </a:solidFill>
              </a:rPr>
              <a:t> cap distribution {</a:t>
            </a:r>
            <a:r>
              <a:rPr lang="fr-CH" sz="1800" dirty="0" err="1">
                <a:solidFill>
                  <a:schemeClr val="dk1"/>
                </a:solidFill>
              </a:rPr>
              <a:t>elite</a:t>
            </a:r>
            <a:r>
              <a:rPr lang="fr-CH" sz="1800" dirty="0">
                <a:solidFill>
                  <a:schemeClr val="dk1"/>
                </a:solidFill>
              </a:rPr>
              <a:t> </a:t>
            </a:r>
            <a:r>
              <a:rPr lang="fr-CH" sz="1800" dirty="0" err="1">
                <a:solidFill>
                  <a:schemeClr val="dk1"/>
                </a:solidFill>
              </a:rPr>
              <a:t>only</a:t>
            </a:r>
            <a:r>
              <a:rPr lang="fr-CH" sz="1800" dirty="0">
                <a:solidFill>
                  <a:schemeClr val="dk1"/>
                </a:solidFill>
              </a:rPr>
              <a:t>}</a:t>
            </a:r>
            <a:endParaRPr dirty="0"/>
          </a:p>
          <a:p>
            <a:pPr marL="342900" lvl="0" indent="-342900" algn="l" rtl="0">
              <a:lnSpc>
                <a:spcPct val="100000"/>
              </a:lnSpc>
              <a:spcBef>
                <a:spcPts val="900"/>
              </a:spcBef>
              <a:spcAft>
                <a:spcPts val="0"/>
              </a:spcAft>
              <a:buClr>
                <a:srgbClr val="000000"/>
              </a:buClr>
              <a:buSzPts val="1800"/>
              <a:buChar char="-"/>
            </a:pPr>
            <a:r>
              <a:rPr lang="fr-CH" sz="1800" dirty="0" err="1"/>
              <a:t>Remember</a:t>
            </a:r>
            <a:r>
              <a:rPr lang="fr-CH" sz="1800" dirty="0"/>
              <a:t> to check all of </a:t>
            </a:r>
            <a:r>
              <a:rPr lang="fr-CH" sz="1800" dirty="0" err="1"/>
              <a:t>your</a:t>
            </a:r>
            <a:r>
              <a:rPr lang="fr-CH" sz="1800" dirty="0"/>
              <a:t> </a:t>
            </a:r>
            <a:r>
              <a:rPr lang="fr-CH" sz="1800" dirty="0" err="1"/>
              <a:t>gear</a:t>
            </a:r>
            <a:r>
              <a:rPr lang="fr-CH" sz="1800" dirty="0"/>
              <a:t> </a:t>
            </a:r>
            <a:r>
              <a:rPr lang="fr-CH" sz="1800" dirty="0" err="1"/>
              <a:t>bags</a:t>
            </a:r>
            <a:endParaRPr dirty="0"/>
          </a:p>
          <a:p>
            <a:pPr marL="342900" lvl="0" indent="-342900" algn="l" rtl="0">
              <a:lnSpc>
                <a:spcPct val="100000"/>
              </a:lnSpc>
              <a:spcBef>
                <a:spcPts val="900"/>
              </a:spcBef>
              <a:spcAft>
                <a:spcPts val="0"/>
              </a:spcAft>
              <a:buClr>
                <a:srgbClr val="000000"/>
              </a:buClr>
              <a:buSzPts val="1800"/>
              <a:buChar char="-"/>
            </a:pPr>
            <a:r>
              <a:rPr lang="fr-CH" sz="1800" dirty="0"/>
              <a:t>Bike </a:t>
            </a:r>
            <a:r>
              <a:rPr lang="fr-CH" sz="1800" dirty="0" err="1"/>
              <a:t>mechanical</a:t>
            </a:r>
            <a:r>
              <a:rPr lang="fr-CH" sz="1800" dirty="0"/>
              <a:t> service and bike </a:t>
            </a:r>
            <a:r>
              <a:rPr lang="fr-CH" sz="1800" dirty="0" err="1"/>
              <a:t>pumps</a:t>
            </a:r>
            <a:r>
              <a:rPr lang="fr-CH" sz="1800" dirty="0"/>
              <a:t> </a:t>
            </a:r>
            <a:r>
              <a:rPr lang="fr-CH" sz="1800" dirty="0" err="1"/>
              <a:t>will</a:t>
            </a:r>
            <a:r>
              <a:rPr lang="fr-CH" sz="1800" dirty="0"/>
              <a:t> </a:t>
            </a:r>
            <a:r>
              <a:rPr lang="fr-CH" sz="1800" dirty="0" err="1"/>
              <a:t>be</a:t>
            </a:r>
            <a:r>
              <a:rPr lang="fr-CH" sz="1800" dirty="0"/>
              <a:t> </a:t>
            </a:r>
            <a:r>
              <a:rPr lang="fr-CH" sz="1800" dirty="0" err="1"/>
              <a:t>available</a:t>
            </a:r>
            <a:r>
              <a:rPr lang="fr-CH" sz="1800" dirty="0"/>
              <a:t> in the transition area on race </a:t>
            </a:r>
            <a:r>
              <a:rPr lang="fr-CH" sz="1800" dirty="0" err="1"/>
              <a:t>morning</a:t>
            </a:r>
            <a:r>
              <a:rPr lang="fr-CH" sz="1800" dirty="0"/>
              <a:t>. </a:t>
            </a:r>
            <a:endParaRPr dirty="0"/>
          </a:p>
          <a:p>
            <a:pPr marL="342900" lvl="0" indent="-342900" algn="l" rtl="0">
              <a:lnSpc>
                <a:spcPct val="100000"/>
              </a:lnSpc>
              <a:spcBef>
                <a:spcPts val="900"/>
              </a:spcBef>
              <a:spcAft>
                <a:spcPts val="0"/>
              </a:spcAft>
              <a:buClr>
                <a:srgbClr val="000000"/>
              </a:buClr>
              <a:buSzPts val="1800"/>
              <a:buChar char="-"/>
            </a:pPr>
            <a:r>
              <a:rPr lang="fr-CH" sz="1800" dirty="0"/>
              <a:t>Eye glasses: Glasses must </a:t>
            </a:r>
            <a:r>
              <a:rPr lang="fr-CH" sz="1800" dirty="0" err="1"/>
              <a:t>be</a:t>
            </a:r>
            <a:r>
              <a:rPr lang="fr-CH" sz="1800" dirty="0"/>
              <a:t> </a:t>
            </a:r>
            <a:r>
              <a:rPr lang="fr-CH" sz="1800" dirty="0" err="1"/>
              <a:t>labeled</a:t>
            </a:r>
            <a:r>
              <a:rPr lang="fr-CH" sz="1800" dirty="0"/>
              <a:t> </a:t>
            </a:r>
            <a:r>
              <a:rPr lang="fr-CH" sz="1800" dirty="0" err="1"/>
              <a:t>with</a:t>
            </a:r>
            <a:r>
              <a:rPr lang="fr-CH" sz="1800" dirty="0"/>
              <a:t> the </a:t>
            </a:r>
            <a:r>
              <a:rPr lang="fr-CH" sz="1800" dirty="0" err="1"/>
              <a:t>athlete’s</a:t>
            </a:r>
            <a:r>
              <a:rPr lang="fr-CH" sz="1800" dirty="0"/>
              <a:t> race </a:t>
            </a:r>
            <a:r>
              <a:rPr lang="fr-CH" sz="1800" dirty="0" err="1"/>
              <a:t>number</a:t>
            </a:r>
            <a:r>
              <a:rPr lang="fr-CH" sz="1800" dirty="0"/>
              <a:t>. There </a:t>
            </a:r>
            <a:r>
              <a:rPr lang="fr-CH" sz="1800" dirty="0" err="1"/>
              <a:t>will</a:t>
            </a:r>
            <a:r>
              <a:rPr lang="fr-CH" sz="1800" dirty="0"/>
              <a:t> </a:t>
            </a:r>
            <a:r>
              <a:rPr lang="fr-CH" sz="1800" dirty="0" err="1"/>
              <a:t>be</a:t>
            </a:r>
            <a:r>
              <a:rPr lang="fr-CH" sz="1800" dirty="0"/>
              <a:t> a glasses table at the </a:t>
            </a:r>
            <a:r>
              <a:rPr lang="fr-CH" sz="1800" dirty="0" err="1"/>
              <a:t>swim</a:t>
            </a:r>
            <a:r>
              <a:rPr lang="fr-CH" sz="1800" dirty="0"/>
              <a:t> start and exit</a:t>
            </a:r>
            <a:endParaRPr dirty="0"/>
          </a:p>
          <a:p>
            <a:pPr marL="342900" lvl="0" indent="-342900" algn="l" rtl="0">
              <a:lnSpc>
                <a:spcPct val="100000"/>
              </a:lnSpc>
              <a:spcBef>
                <a:spcPts val="900"/>
              </a:spcBef>
              <a:spcAft>
                <a:spcPts val="0"/>
              </a:spcAft>
              <a:buClr>
                <a:srgbClr val="000000"/>
              </a:buClr>
              <a:buSzPts val="1800"/>
              <a:buChar char="-"/>
            </a:pPr>
            <a:r>
              <a:rPr lang="fr-CH" sz="1800" dirty="0"/>
              <a:t>Portable </a:t>
            </a:r>
            <a:r>
              <a:rPr lang="fr-CH" sz="1800" dirty="0" err="1"/>
              <a:t>toilets</a:t>
            </a:r>
            <a:r>
              <a:rPr lang="fr-CH" sz="1800" dirty="0"/>
              <a:t> </a:t>
            </a:r>
            <a:r>
              <a:rPr lang="fr-CH" sz="1800" dirty="0" err="1"/>
              <a:t>will</a:t>
            </a:r>
            <a:r>
              <a:rPr lang="fr-CH" sz="1800" dirty="0"/>
              <a:t> </a:t>
            </a:r>
            <a:r>
              <a:rPr lang="fr-CH" sz="1800" dirty="0" err="1"/>
              <a:t>be</a:t>
            </a:r>
            <a:r>
              <a:rPr lang="fr-CH" sz="1800" dirty="0"/>
              <a:t> </a:t>
            </a:r>
            <a:r>
              <a:rPr lang="fr-CH" sz="1800" dirty="0" err="1"/>
              <a:t>available</a:t>
            </a:r>
            <a:r>
              <a:rPr lang="fr-CH" sz="1800" dirty="0"/>
              <a:t> in transition</a:t>
            </a:r>
            <a:endParaRPr sz="2000" dirty="0"/>
          </a:p>
        </p:txBody>
      </p:sp>
      <p:sp>
        <p:nvSpPr>
          <p:cNvPr id="267" name="Google Shape;267;p1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17</a:t>
            </a:fld>
            <a:endParaRPr/>
          </a:p>
        </p:txBody>
      </p:sp>
      <p:sp>
        <p:nvSpPr>
          <p:cNvPr id="268" name="Google Shape;268;p1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Swim Warm-up</a:t>
            </a:r>
            <a:endParaRPr/>
          </a:p>
        </p:txBody>
      </p:sp>
      <p:sp>
        <p:nvSpPr>
          <p:cNvPr id="274" name="Google Shape;274;p1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18</a:t>
            </a:fld>
            <a:endParaRPr/>
          </a:p>
        </p:txBody>
      </p:sp>
      <p:sp>
        <p:nvSpPr>
          <p:cNvPr id="275" name="Google Shape;275;p1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76" name="Google Shape;276;p18"/>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000"/>
              <a:buChar char="-"/>
            </a:pPr>
            <a:r>
              <a:rPr lang="fr-CH" sz="2000">
                <a:solidFill>
                  <a:schemeClr val="accent2"/>
                </a:solidFill>
              </a:rPr>
              <a:t>{Insert all the important information regarding the swim warm up, incl. map}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a:t>
            </a:r>
            <a:endParaRPr/>
          </a:p>
        </p:txBody>
      </p:sp>
      <p:sp>
        <p:nvSpPr>
          <p:cNvPr id="282" name="Google Shape;282;p19"/>
          <p:cNvSpPr txBox="1">
            <a:spLocks noGrp="1"/>
          </p:cNvSpPr>
          <p:nvPr>
            <p:ph type="body" idx="1"/>
          </p:nvPr>
        </p:nvSpPr>
        <p:spPr>
          <a:xfrm>
            <a:off x="656963" y="1727616"/>
            <a:ext cx="11202900" cy="442117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dirty="0" err="1"/>
              <a:t>Athletes</a:t>
            </a:r>
            <a:r>
              <a:rPr lang="fr-CH" b="1" dirty="0"/>
              <a:t>’</a:t>
            </a:r>
            <a:r>
              <a:rPr lang="fr-CH" sz="2400" b="1" dirty="0"/>
              <a:t> line-up</a:t>
            </a:r>
            <a:endParaRPr b="1" dirty="0">
              <a:latin typeface="Arial"/>
              <a:ea typeface="Arial"/>
              <a:cs typeface="Arial"/>
              <a:sym typeface="Arial"/>
            </a:endParaRPr>
          </a:p>
          <a:p>
            <a:pPr marL="363538" lvl="0" indent="-363538" algn="l" rtl="0">
              <a:lnSpc>
                <a:spcPct val="100000"/>
              </a:lnSpc>
              <a:spcBef>
                <a:spcPts val="900"/>
              </a:spcBef>
              <a:spcAft>
                <a:spcPts val="0"/>
              </a:spcAft>
              <a:buClr>
                <a:schemeClr val="accent2"/>
              </a:buClr>
              <a:buSzPts val="2000"/>
              <a:buChar char="-"/>
            </a:pPr>
            <a:r>
              <a:rPr lang="fr-CH" sz="2000" dirty="0">
                <a:solidFill>
                  <a:schemeClr val="accent2"/>
                </a:solidFill>
              </a:rPr>
              <a:t>{comment- to </a:t>
            </a:r>
            <a:r>
              <a:rPr lang="fr-CH" sz="2000" dirty="0" err="1">
                <a:solidFill>
                  <a:schemeClr val="accent2"/>
                </a:solidFill>
              </a:rPr>
              <a:t>be</a:t>
            </a:r>
            <a:r>
              <a:rPr lang="fr-CH" sz="2000" dirty="0">
                <a:solidFill>
                  <a:schemeClr val="accent2"/>
                </a:solidFill>
              </a:rPr>
              <a:t> </a:t>
            </a:r>
            <a:r>
              <a:rPr lang="fr-CH" sz="2000" dirty="0" err="1">
                <a:solidFill>
                  <a:schemeClr val="accent2"/>
                </a:solidFill>
              </a:rPr>
              <a:t>deleted</a:t>
            </a:r>
            <a:r>
              <a:rPr lang="fr-CH" sz="2000" dirty="0">
                <a:solidFill>
                  <a:schemeClr val="accent2"/>
                </a:solidFill>
              </a:rPr>
              <a:t>: </a:t>
            </a:r>
            <a:r>
              <a:rPr lang="fr-CH" sz="2000" dirty="0" err="1">
                <a:solidFill>
                  <a:schemeClr val="accent2"/>
                </a:solidFill>
              </a:rPr>
              <a:t>describe</a:t>
            </a:r>
            <a:r>
              <a:rPr lang="fr-CH" sz="2000" dirty="0">
                <a:solidFill>
                  <a:schemeClr val="accent2"/>
                </a:solidFill>
              </a:rPr>
              <a:t> </a:t>
            </a:r>
            <a:r>
              <a:rPr lang="fr-CH" sz="2000" dirty="0" err="1">
                <a:solidFill>
                  <a:schemeClr val="accent2"/>
                </a:solidFill>
              </a:rPr>
              <a:t>with</a:t>
            </a:r>
            <a:r>
              <a:rPr lang="fr-CH" sz="2000" dirty="0">
                <a:solidFill>
                  <a:schemeClr val="accent2"/>
                </a:solidFill>
              </a:rPr>
              <a:t> </a:t>
            </a:r>
            <a:r>
              <a:rPr lang="fr-CH" sz="2000" dirty="0" err="1">
                <a:solidFill>
                  <a:schemeClr val="accent2"/>
                </a:solidFill>
              </a:rPr>
              <a:t>details</a:t>
            </a:r>
            <a:r>
              <a:rPr lang="fr-CH" sz="2000" dirty="0">
                <a:solidFill>
                  <a:schemeClr val="accent2"/>
                </a:solidFill>
              </a:rPr>
              <a:t> the </a:t>
            </a:r>
            <a:r>
              <a:rPr lang="fr-CH" sz="2000" dirty="0" err="1">
                <a:solidFill>
                  <a:schemeClr val="accent2"/>
                </a:solidFill>
              </a:rPr>
              <a:t>athletes</a:t>
            </a:r>
            <a:r>
              <a:rPr lang="fr-CH" sz="2000" dirty="0">
                <a:solidFill>
                  <a:schemeClr val="accent2"/>
                </a:solidFill>
              </a:rPr>
              <a:t> line up}</a:t>
            </a:r>
            <a:endParaRPr dirty="0"/>
          </a:p>
          <a:p>
            <a:pPr marL="820738" lvl="1" indent="-363538" algn="l" rtl="0">
              <a:lnSpc>
                <a:spcPct val="100000"/>
              </a:lnSpc>
              <a:spcBef>
                <a:spcPts val="900"/>
              </a:spcBef>
              <a:spcAft>
                <a:spcPts val="0"/>
              </a:spcAft>
              <a:buClr>
                <a:srgbClr val="000000"/>
              </a:buClr>
              <a:buSzPts val="2000"/>
              <a:buChar char="-"/>
            </a:pPr>
            <a:r>
              <a:rPr lang="fr-CH" dirty="0" err="1"/>
              <a:t>Athletes</a:t>
            </a:r>
            <a:r>
              <a:rPr lang="fr-CH" dirty="0"/>
              <a:t> Lounge -&gt; Pre-start </a:t>
            </a:r>
            <a:endParaRPr dirty="0"/>
          </a:p>
          <a:p>
            <a:pPr marL="820738" lvl="1" indent="-363538" algn="l" rtl="0">
              <a:lnSpc>
                <a:spcPct val="100000"/>
              </a:lnSpc>
              <a:spcBef>
                <a:spcPts val="900"/>
              </a:spcBef>
              <a:spcAft>
                <a:spcPts val="0"/>
              </a:spcAft>
              <a:buClr>
                <a:srgbClr val="000000"/>
              </a:buClr>
              <a:buSzPts val="2000"/>
              <a:buChar char="-"/>
            </a:pPr>
            <a:r>
              <a:rPr lang="fr-CH" dirty="0"/>
              <a:t>Notice </a:t>
            </a:r>
            <a:r>
              <a:rPr lang="fr-CH" dirty="0" err="1"/>
              <a:t>board</a:t>
            </a:r>
            <a:r>
              <a:rPr lang="fr-CH" dirty="0"/>
              <a:t> in the </a:t>
            </a:r>
            <a:r>
              <a:rPr lang="fr-CH" dirty="0" err="1"/>
              <a:t>Athletes</a:t>
            </a:r>
            <a:r>
              <a:rPr lang="fr-CH" dirty="0"/>
              <a:t> Lounge </a:t>
            </a:r>
            <a:r>
              <a:rPr lang="fr-CH" dirty="0" err="1"/>
              <a:t>displaying</a:t>
            </a:r>
            <a:r>
              <a:rPr lang="fr-CH" dirty="0"/>
              <a:t> </a:t>
            </a:r>
            <a:r>
              <a:rPr lang="fr-CH" dirty="0" err="1"/>
              <a:t>when</a:t>
            </a:r>
            <a:r>
              <a:rPr lang="fr-CH" dirty="0"/>
              <a:t> the </a:t>
            </a:r>
            <a:r>
              <a:rPr lang="fr-CH" dirty="0" err="1"/>
              <a:t>athletes</a:t>
            </a:r>
            <a:r>
              <a:rPr lang="fr-CH" dirty="0"/>
              <a:t> </a:t>
            </a:r>
            <a:r>
              <a:rPr lang="fr-CH" dirty="0" err="1"/>
              <a:t>need</a:t>
            </a:r>
            <a:r>
              <a:rPr lang="fr-CH" dirty="0"/>
              <a:t> to go to the Pre-start area </a:t>
            </a:r>
            <a:r>
              <a:rPr lang="fr-CH" dirty="0">
                <a:solidFill>
                  <a:schemeClr val="accent2"/>
                </a:solidFill>
              </a:rPr>
              <a:t>{if applicable}</a:t>
            </a:r>
            <a:endParaRPr dirty="0"/>
          </a:p>
          <a:p>
            <a:pPr marL="363538" lvl="0" indent="-363538" algn="l" rtl="0">
              <a:lnSpc>
                <a:spcPct val="100000"/>
              </a:lnSpc>
              <a:spcBef>
                <a:spcPts val="900"/>
              </a:spcBef>
              <a:spcAft>
                <a:spcPts val="0"/>
              </a:spcAft>
              <a:buClr>
                <a:srgbClr val="000000"/>
              </a:buClr>
              <a:buSzPts val="2000"/>
              <a:buChar char="-"/>
            </a:pPr>
            <a:r>
              <a:rPr lang="fr-CH" sz="2000" b="1" dirty="0"/>
              <a:t>Go </a:t>
            </a:r>
            <a:r>
              <a:rPr lang="fr-CH" sz="2000" b="1" dirty="0" err="1"/>
              <a:t>through</a:t>
            </a:r>
            <a:r>
              <a:rPr lang="fr-CH" sz="2000" b="1" dirty="0"/>
              <a:t> a start audit timing mat to </a:t>
            </a:r>
            <a:r>
              <a:rPr lang="fr-CH" sz="2000" b="1" dirty="0" err="1"/>
              <a:t>officially</a:t>
            </a:r>
            <a:r>
              <a:rPr lang="fr-CH" sz="2000" b="1" dirty="0"/>
              <a:t> </a:t>
            </a:r>
            <a:r>
              <a:rPr lang="fr-CH" sz="2000" b="1" dirty="0" err="1"/>
              <a:t>register</a:t>
            </a:r>
            <a:r>
              <a:rPr lang="fr-CH" sz="2000" b="1" dirty="0"/>
              <a:t> </a:t>
            </a:r>
            <a:r>
              <a:rPr lang="fr-CH" sz="2000" b="1" dirty="0" err="1"/>
              <a:t>yourself</a:t>
            </a:r>
            <a:r>
              <a:rPr lang="fr-CH" sz="2000" b="1" dirty="0"/>
              <a:t> </a:t>
            </a:r>
            <a:r>
              <a:rPr lang="fr-CH" sz="2000" b="1" dirty="0" err="1"/>
              <a:t>into</a:t>
            </a:r>
            <a:r>
              <a:rPr lang="fr-CH" sz="2000" b="1" dirty="0"/>
              <a:t> the race </a:t>
            </a:r>
            <a:r>
              <a:rPr lang="fr-CH" sz="2000" b="1" dirty="0" err="1"/>
              <a:t>results</a:t>
            </a:r>
            <a:r>
              <a:rPr lang="fr-CH" sz="2000" b="1" dirty="0"/>
              <a:t> system. </a:t>
            </a:r>
            <a:r>
              <a:rPr lang="en-US" sz="2000" dirty="0">
                <a:solidFill>
                  <a:schemeClr val="tx1"/>
                </a:solidFill>
              </a:rPr>
              <a:t>Athletes has to start the race with the chip placed on the body as indicated in the pre-race information.</a:t>
            </a:r>
            <a:r>
              <a:rPr lang="en-US" sz="2000" dirty="0">
                <a:highlight>
                  <a:srgbClr val="C0C0C0"/>
                </a:highlight>
              </a:rPr>
              <a:t> </a:t>
            </a:r>
            <a:endParaRPr sz="2000" dirty="0"/>
          </a:p>
          <a:p>
            <a:pPr marL="363538" lvl="0" indent="-363538" algn="l" rtl="0">
              <a:lnSpc>
                <a:spcPct val="100000"/>
              </a:lnSpc>
              <a:spcBef>
                <a:spcPts val="900"/>
              </a:spcBef>
              <a:spcAft>
                <a:spcPts val="0"/>
              </a:spcAft>
              <a:buClr>
                <a:srgbClr val="000000"/>
              </a:buClr>
              <a:buSzPts val="2000"/>
              <a:buChar char="-"/>
            </a:pPr>
            <a:r>
              <a:rPr lang="fr-CH" sz="2000" dirty="0" err="1"/>
              <a:t>Jog</a:t>
            </a:r>
            <a:r>
              <a:rPr lang="fr-CH" sz="2000" dirty="0"/>
              <a:t> to the start area </a:t>
            </a:r>
            <a:endParaRPr dirty="0"/>
          </a:p>
          <a:p>
            <a:pPr marL="363538" lvl="0" indent="-363538" algn="l" rtl="0">
              <a:lnSpc>
                <a:spcPct val="100000"/>
              </a:lnSpc>
              <a:spcBef>
                <a:spcPts val="900"/>
              </a:spcBef>
              <a:spcAft>
                <a:spcPts val="0"/>
              </a:spcAft>
              <a:buClr>
                <a:srgbClr val="000000"/>
              </a:buClr>
              <a:buSzPts val="2000"/>
              <a:buChar char="-"/>
            </a:pPr>
            <a:r>
              <a:rPr lang="fr-CH" sz="2000" dirty="0"/>
              <a:t>Select a position and </a:t>
            </a:r>
            <a:r>
              <a:rPr lang="fr-CH" sz="2000" dirty="0" err="1"/>
              <a:t>stay</a:t>
            </a:r>
            <a:r>
              <a:rPr lang="fr-CH" sz="2000" dirty="0"/>
              <a:t> </a:t>
            </a:r>
            <a:r>
              <a:rPr lang="fr-CH" sz="2000" dirty="0" err="1"/>
              <a:t>behind</a:t>
            </a:r>
            <a:r>
              <a:rPr lang="fr-CH" sz="2000" dirty="0"/>
              <a:t> the line! </a:t>
            </a:r>
            <a:r>
              <a:rPr lang="fr-CH" sz="2000" dirty="0">
                <a:solidFill>
                  <a:schemeClr val="accent2"/>
                </a:solidFill>
              </a:rPr>
              <a:t>{if applicable}</a:t>
            </a:r>
            <a:endParaRPr dirty="0"/>
          </a:p>
          <a:p>
            <a:pPr marL="0" lvl="0" indent="0" algn="l" rtl="0">
              <a:lnSpc>
                <a:spcPct val="100000"/>
              </a:lnSpc>
              <a:spcBef>
                <a:spcPts val="900"/>
              </a:spcBef>
              <a:spcAft>
                <a:spcPts val="0"/>
              </a:spcAft>
              <a:buClr>
                <a:schemeClr val="accent2"/>
              </a:buClr>
              <a:buSzPts val="2000"/>
              <a:buNone/>
            </a:pPr>
            <a:r>
              <a:rPr lang="fr-CH" sz="2000" i="1" dirty="0">
                <a:solidFill>
                  <a:schemeClr val="accent2"/>
                </a:solidFill>
              </a:rPr>
              <a:t>	</a:t>
            </a:r>
            <a:r>
              <a:rPr lang="fr-CH" sz="2000" i="1" dirty="0" err="1">
                <a:solidFill>
                  <a:schemeClr val="dk1"/>
                </a:solidFill>
              </a:rPr>
              <a:t>Athlete</a:t>
            </a:r>
            <a:r>
              <a:rPr lang="fr-CH" sz="2000" i="1" dirty="0">
                <a:solidFill>
                  <a:schemeClr val="dk1"/>
                </a:solidFill>
              </a:rPr>
              <a:t> blocking more </a:t>
            </a:r>
            <a:r>
              <a:rPr lang="fr-CH" sz="2000" i="1" dirty="0" err="1">
                <a:solidFill>
                  <a:schemeClr val="dk1"/>
                </a:solidFill>
              </a:rPr>
              <a:t>than</a:t>
            </a:r>
            <a:r>
              <a:rPr lang="fr-CH" sz="2000" i="1" dirty="0">
                <a:solidFill>
                  <a:schemeClr val="dk1"/>
                </a:solidFill>
              </a:rPr>
              <a:t> one place </a:t>
            </a:r>
            <a:r>
              <a:rPr lang="fr-CH" sz="2000" i="1" dirty="0" err="1">
                <a:solidFill>
                  <a:schemeClr val="dk1"/>
                </a:solidFill>
              </a:rPr>
              <a:t>will</a:t>
            </a:r>
            <a:r>
              <a:rPr lang="fr-CH" sz="2000" i="1" dirty="0">
                <a:solidFill>
                  <a:schemeClr val="dk1"/>
                </a:solidFill>
              </a:rPr>
              <a:t> </a:t>
            </a:r>
            <a:r>
              <a:rPr lang="fr-CH" sz="2000" i="1" dirty="0" err="1">
                <a:solidFill>
                  <a:schemeClr val="dk1"/>
                </a:solidFill>
              </a:rPr>
              <a:t>result</a:t>
            </a:r>
            <a:r>
              <a:rPr lang="fr-CH" sz="2000" i="1" dirty="0">
                <a:solidFill>
                  <a:schemeClr val="dk1"/>
                </a:solidFill>
              </a:rPr>
              <a:t> in DSQ!</a:t>
            </a:r>
            <a:endParaRPr i="1" dirty="0"/>
          </a:p>
        </p:txBody>
      </p:sp>
      <p:sp>
        <p:nvSpPr>
          <p:cNvPr id="283" name="Google Shape;283;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19</a:t>
            </a:fld>
            <a:endParaRPr/>
          </a:p>
        </p:txBody>
      </p:sp>
      <p:sp>
        <p:nvSpPr>
          <p:cNvPr id="284" name="Google Shape;284;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a:spLocks noGrp="1"/>
          </p:cNvSpPr>
          <p:nvPr>
            <p:ph type="body" idx="1"/>
          </p:nvPr>
        </p:nvSpPr>
        <p:spPr>
          <a:xfrm>
            <a:off x="648000" y="2647671"/>
            <a:ext cx="4947730"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760"/>
              </a:spcBef>
              <a:spcAft>
                <a:spcPts val="0"/>
              </a:spcAft>
              <a:buClr>
                <a:schemeClr val="lt1"/>
              </a:buClr>
              <a:buSzPts val="3800"/>
              <a:buFont typeface="Arial"/>
              <a:buNone/>
            </a:pPr>
            <a:r>
              <a:rPr lang="fr-CH">
                <a:solidFill>
                  <a:schemeClr val="accent2"/>
                </a:solidFill>
              </a:rPr>
              <a:t>&lt;insert date of briefing&gt;</a:t>
            </a:r>
            <a:endParaRPr/>
          </a:p>
        </p:txBody>
      </p:sp>
      <p:sp>
        <p:nvSpPr>
          <p:cNvPr id="130" name="Google Shape;130;p2"/>
          <p:cNvSpPr txBox="1">
            <a:spLocks noGrp="1"/>
          </p:cNvSpPr>
          <p:nvPr>
            <p:ph type="body" idx="2"/>
          </p:nvPr>
        </p:nvSpPr>
        <p:spPr>
          <a:xfrm>
            <a:off x="648000" y="1127774"/>
            <a:ext cx="5857303" cy="731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sz="4000" b="1">
                <a:solidFill>
                  <a:schemeClr val="lt1"/>
                </a:solidFill>
              </a:rPr>
              <a:t>Long-distance triathlon Elite Athletes’ briefing</a:t>
            </a:r>
            <a:endParaRPr sz="4000" b="1">
              <a:solidFill>
                <a:schemeClr val="lt1"/>
              </a:solidFill>
            </a:endParaRPr>
          </a:p>
        </p:txBody>
      </p:sp>
      <p:sp>
        <p:nvSpPr>
          <p:cNvPr id="131" name="Google Shape;131;p2"/>
          <p:cNvSpPr txBox="1"/>
          <p:nvPr/>
        </p:nvSpPr>
        <p:spPr>
          <a:xfrm>
            <a:off x="8686800" y="5553075"/>
            <a:ext cx="3135086" cy="85725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fr-CH" sz="1400" b="0" i="0" u="none" strike="noStrike" cap="none">
                <a:solidFill>
                  <a:schemeClr val="dk2"/>
                </a:solidFill>
                <a:latin typeface="Arial"/>
                <a:ea typeface="Arial"/>
                <a:cs typeface="Arial"/>
                <a:sym typeface="Arial"/>
              </a:rPr>
              <a:t>Insert official World Triathlon event logo, white version</a:t>
            </a:r>
            <a:endParaRPr sz="1400" b="0" i="0" u="none" strike="noStrike" cap="non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Pre-start Procedures – Line-up map</a:t>
            </a:r>
            <a:endParaRPr/>
          </a:p>
        </p:txBody>
      </p:sp>
      <p:sp>
        <p:nvSpPr>
          <p:cNvPr id="290" name="Google Shape;290;p20"/>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291" name="Google Shape;291;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20</a:t>
            </a:fld>
            <a:endParaRPr/>
          </a:p>
        </p:txBody>
      </p:sp>
      <p:sp>
        <p:nvSpPr>
          <p:cNvPr id="292" name="Google Shape;292;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293" name="Google Shape;293;p20"/>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line up map, if applicable&gt;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Start Procedures</a:t>
            </a:r>
            <a:endParaRPr/>
          </a:p>
        </p:txBody>
      </p:sp>
      <p:sp>
        <p:nvSpPr>
          <p:cNvPr id="299" name="Google Shape;299;p21"/>
          <p:cNvSpPr txBox="1">
            <a:spLocks noGrp="1"/>
          </p:cNvSpPr>
          <p:nvPr>
            <p:ph type="body" idx="1"/>
          </p:nvPr>
        </p:nvSpPr>
        <p:spPr>
          <a:xfrm>
            <a:off x="656963" y="1985554"/>
            <a:ext cx="10869109" cy="295927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Athlete in position</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a:t>The start can be given any time after the TD </a:t>
            </a:r>
            <a:r>
              <a:rPr lang="fr-CH" sz="2000">
                <a:solidFill>
                  <a:schemeClr val="accent2"/>
                </a:solidFill>
              </a:rPr>
              <a:t>{choose the correct} </a:t>
            </a:r>
            <a:r>
              <a:rPr lang="fr-CH" sz="2000"/>
              <a:t>announces </a:t>
            </a:r>
            <a:br>
              <a:rPr lang="fr-CH" sz="2000"/>
            </a:br>
            <a:r>
              <a:rPr lang="fr-CH" sz="2000"/>
              <a:t>”On your mark”</a:t>
            </a:r>
            <a:endParaRPr/>
          </a:p>
          <a:p>
            <a:pPr marL="363538" lvl="0" indent="-363538" algn="l" rtl="0">
              <a:lnSpc>
                <a:spcPct val="100000"/>
              </a:lnSpc>
              <a:spcBef>
                <a:spcPts val="900"/>
              </a:spcBef>
              <a:spcAft>
                <a:spcPts val="0"/>
              </a:spcAft>
              <a:buClr>
                <a:srgbClr val="000000"/>
              </a:buClr>
              <a:buSzPts val="2000"/>
              <a:buChar char="-"/>
            </a:pPr>
            <a:r>
              <a:rPr lang="fr-CH" sz="2000"/>
              <a:t>Electronic horn blast / Air horn blast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a:t>The race starts</a:t>
            </a:r>
            <a:endParaRPr/>
          </a:p>
          <a:p>
            <a:pPr marL="363538" lvl="0" indent="-363538" algn="l" rtl="0">
              <a:lnSpc>
                <a:spcPct val="100000"/>
              </a:lnSpc>
              <a:spcBef>
                <a:spcPts val="900"/>
              </a:spcBef>
              <a:spcAft>
                <a:spcPts val="0"/>
              </a:spcAft>
              <a:buClr>
                <a:srgbClr val="000000"/>
              </a:buClr>
              <a:buSzPts val="2000"/>
              <a:buChar char="-"/>
            </a:pPr>
            <a:r>
              <a:rPr lang="fr-CH" sz="2000"/>
              <a:t>After race starts, athletes must move forward</a:t>
            </a:r>
            <a:endParaRPr/>
          </a:p>
          <a:p>
            <a:pPr marL="0" lvl="0" indent="0" algn="l" rtl="0">
              <a:lnSpc>
                <a:spcPct val="100000"/>
              </a:lnSpc>
              <a:spcBef>
                <a:spcPts val="900"/>
              </a:spcBef>
              <a:spcAft>
                <a:spcPts val="0"/>
              </a:spcAft>
              <a:buClr>
                <a:schemeClr val="dk1"/>
              </a:buClr>
              <a:buSzPts val="2000"/>
              <a:buNone/>
            </a:pPr>
            <a:r>
              <a:rPr lang="fr-CH" sz="2000">
                <a:solidFill>
                  <a:schemeClr val="dk1"/>
                </a:solidFill>
              </a:rPr>
              <a:t>	Athletes not moving forward at the start will receive a time penalty in TA1.</a:t>
            </a:r>
            <a:endParaRPr/>
          </a:p>
        </p:txBody>
      </p:sp>
      <p:sp>
        <p:nvSpPr>
          <p:cNvPr id="300" name="Google Shape;300;p2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21</a:t>
            </a:fld>
            <a:endParaRPr/>
          </a:p>
        </p:txBody>
      </p:sp>
      <p:sp>
        <p:nvSpPr>
          <p:cNvPr id="301" name="Google Shape;301;p2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False-start Procedures</a:t>
            </a:r>
            <a:endParaRPr/>
          </a:p>
        </p:txBody>
      </p:sp>
      <p:sp>
        <p:nvSpPr>
          <p:cNvPr id="307" name="Google Shape;307;p22"/>
          <p:cNvSpPr txBox="1">
            <a:spLocks noGrp="1"/>
          </p:cNvSpPr>
          <p:nvPr>
            <p:ph type="body" idx="1"/>
          </p:nvPr>
        </p:nvSpPr>
        <p:spPr>
          <a:xfrm>
            <a:off x="656963" y="1985554"/>
            <a:ext cx="10869109" cy="3928768"/>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fr-CH" sz="2400" b="1"/>
              <a:t>False-start (many athletes)</a:t>
            </a:r>
            <a:endParaRPr b="1">
              <a:latin typeface="Arial"/>
              <a:ea typeface="Arial"/>
              <a:cs typeface="Arial"/>
              <a:sym typeface="Arial"/>
            </a:endParaRPr>
          </a:p>
          <a:p>
            <a:pPr marL="363538" lvl="0" indent="-363538" algn="l" rtl="0">
              <a:lnSpc>
                <a:spcPct val="100000"/>
              </a:lnSpc>
              <a:spcBef>
                <a:spcPts val="900"/>
              </a:spcBef>
              <a:spcAft>
                <a:spcPts val="0"/>
              </a:spcAft>
              <a:buClr>
                <a:srgbClr val="000000"/>
              </a:buClr>
              <a:buSzPts val="2000"/>
              <a:buChar char="-"/>
            </a:pPr>
            <a:r>
              <a:rPr lang="fr-CH" sz="2000"/>
              <a:t>Several horn blasts</a:t>
            </a:r>
            <a:endParaRPr/>
          </a:p>
          <a:p>
            <a:pPr marL="363538" lvl="0" indent="-363538" algn="l" rtl="0">
              <a:lnSpc>
                <a:spcPct val="100000"/>
              </a:lnSpc>
              <a:spcBef>
                <a:spcPts val="900"/>
              </a:spcBef>
              <a:spcAft>
                <a:spcPts val="0"/>
              </a:spcAft>
              <a:buClr>
                <a:srgbClr val="000000"/>
              </a:buClr>
              <a:buSzPts val="2000"/>
              <a:buChar char="-"/>
            </a:pPr>
            <a:r>
              <a:rPr lang="fr-CH" sz="2000"/>
              <a:t>Kayaks move in front of you</a:t>
            </a:r>
            <a:endParaRPr/>
          </a:p>
          <a:p>
            <a:pPr marL="363538" lvl="0" indent="-363538" algn="l" rtl="0">
              <a:lnSpc>
                <a:spcPct val="100000"/>
              </a:lnSpc>
              <a:spcBef>
                <a:spcPts val="900"/>
              </a:spcBef>
              <a:spcAft>
                <a:spcPts val="0"/>
              </a:spcAft>
              <a:buClr>
                <a:srgbClr val="000000"/>
              </a:buClr>
              <a:buSzPts val="2000"/>
              <a:buChar char="-"/>
            </a:pPr>
            <a:r>
              <a:rPr lang="fr-CH" sz="2000"/>
              <a:t>Everyone goes back to her/his original start spot</a:t>
            </a:r>
            <a:endParaRPr/>
          </a:p>
          <a:p>
            <a:pPr marL="0" lvl="0" indent="0" algn="l" rtl="0">
              <a:lnSpc>
                <a:spcPct val="100000"/>
              </a:lnSpc>
              <a:spcBef>
                <a:spcPts val="900"/>
              </a:spcBef>
              <a:spcAft>
                <a:spcPts val="0"/>
              </a:spcAft>
              <a:buClr>
                <a:srgbClr val="000000"/>
              </a:buClr>
              <a:buSzPts val="2400"/>
              <a:buNone/>
            </a:pPr>
            <a:endParaRPr b="1"/>
          </a:p>
          <a:p>
            <a:pPr marL="0" lvl="0" indent="0" algn="l" rtl="0">
              <a:lnSpc>
                <a:spcPct val="100000"/>
              </a:lnSpc>
              <a:spcBef>
                <a:spcPts val="900"/>
              </a:spcBef>
              <a:spcAft>
                <a:spcPts val="0"/>
              </a:spcAft>
              <a:buClr>
                <a:srgbClr val="000000"/>
              </a:buClr>
              <a:buSzPts val="2400"/>
              <a:buNone/>
            </a:pPr>
            <a:r>
              <a:rPr lang="fr-CH" b="1"/>
              <a:t>Valid start with early starters</a:t>
            </a:r>
            <a:endParaRPr/>
          </a:p>
          <a:p>
            <a:pPr marL="363538" lvl="0" indent="-363538" algn="l" rtl="0">
              <a:lnSpc>
                <a:spcPct val="100000"/>
              </a:lnSpc>
              <a:spcBef>
                <a:spcPts val="900"/>
              </a:spcBef>
              <a:spcAft>
                <a:spcPts val="0"/>
              </a:spcAft>
              <a:buClr>
                <a:srgbClr val="000000"/>
              </a:buClr>
              <a:buSzPts val="2000"/>
              <a:buChar char="-"/>
            </a:pPr>
            <a:r>
              <a:rPr lang="fr-CH" sz="2000"/>
              <a:t>If a few athletes start before the horn and everyone else starts with the horn, the false starter(s) will receive a </a:t>
            </a:r>
            <a:r>
              <a:rPr lang="fr-CH" sz="2000">
                <a:solidFill>
                  <a:schemeClr val="accent2"/>
                </a:solidFill>
              </a:rPr>
              <a:t>30/60</a:t>
            </a:r>
            <a:r>
              <a:rPr lang="fr-CH" sz="2000"/>
              <a:t> seconds </a:t>
            </a:r>
            <a:r>
              <a:rPr lang="fr-CH" sz="2000">
                <a:solidFill>
                  <a:schemeClr val="accent2"/>
                </a:solidFill>
              </a:rPr>
              <a:t>{choose the correct} penalty in TA1.  </a:t>
            </a:r>
            <a:endParaRPr/>
          </a:p>
          <a:p>
            <a:pPr marL="355600" lvl="1" indent="0" algn="l" rtl="0">
              <a:lnSpc>
                <a:spcPct val="100000"/>
              </a:lnSpc>
              <a:spcBef>
                <a:spcPts val="900"/>
              </a:spcBef>
              <a:spcAft>
                <a:spcPts val="0"/>
              </a:spcAft>
              <a:buClr>
                <a:schemeClr val="dk1"/>
              </a:buClr>
              <a:buSzPts val="2000"/>
              <a:buNone/>
            </a:pPr>
            <a:r>
              <a:rPr lang="fr-CH">
                <a:solidFill>
                  <a:schemeClr val="dk1"/>
                </a:solidFill>
              </a:rPr>
              <a:t>During the time penalty, the athlete(s) may NOT touch any equipment.</a:t>
            </a:r>
            <a:endParaRPr/>
          </a:p>
        </p:txBody>
      </p:sp>
      <p:sp>
        <p:nvSpPr>
          <p:cNvPr id="308" name="Google Shape;308;p2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22</a:t>
            </a:fld>
            <a:endParaRPr/>
          </a:p>
        </p:txBody>
      </p:sp>
      <p:sp>
        <p:nvSpPr>
          <p:cNvPr id="309" name="Google Shape;309;p2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315" name="Google Shape;315;p25"/>
          <p:cNvSpPr txBox="1">
            <a:spLocks noGrp="1"/>
          </p:cNvSpPr>
          <p:nvPr>
            <p:ph type="body" idx="1"/>
          </p:nvPr>
        </p:nvSpPr>
        <p:spPr>
          <a:xfrm>
            <a:off x="656963" y="1985554"/>
            <a:ext cx="10869000" cy="2616060"/>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Font typeface="Arial"/>
              <a:buNone/>
            </a:pPr>
            <a:r>
              <a:rPr lang="fr-CH" b="1" dirty="0"/>
              <a:t>Run1</a:t>
            </a:r>
            <a:r>
              <a:rPr lang="fr-CH" dirty="0"/>
              <a:t>		&lt;</a:t>
            </a:r>
            <a:r>
              <a:rPr lang="fr-CH" dirty="0" err="1"/>
              <a:t>number</a:t>
            </a:r>
            <a:r>
              <a:rPr lang="fr-CH" dirty="0"/>
              <a:t>&gt; lap(s) of &lt;</a:t>
            </a:r>
            <a:r>
              <a:rPr lang="fr-CH" dirty="0" err="1"/>
              <a:t>length</a:t>
            </a:r>
            <a:r>
              <a:rPr lang="fr-CH" dirty="0"/>
              <a:t> of one lap&gt;m</a:t>
            </a:r>
            <a:endParaRPr dirty="0"/>
          </a:p>
          <a:p>
            <a:pPr marL="0" lvl="0" indent="0" algn="l" rtl="0">
              <a:lnSpc>
                <a:spcPct val="120000"/>
              </a:lnSpc>
              <a:spcBef>
                <a:spcPts val="600"/>
              </a:spcBef>
              <a:spcAft>
                <a:spcPts val="0"/>
              </a:spcAft>
              <a:buClr>
                <a:srgbClr val="000000"/>
              </a:buClr>
              <a:buSzPts val="2400"/>
              <a:buFont typeface="Arial"/>
              <a:buNone/>
            </a:pPr>
            <a:endParaRPr dirty="0"/>
          </a:p>
          <a:p>
            <a:pPr marL="0" lvl="0" indent="0" algn="l" rtl="0">
              <a:lnSpc>
                <a:spcPct val="120000"/>
              </a:lnSpc>
              <a:spcBef>
                <a:spcPts val="600"/>
              </a:spcBef>
              <a:spcAft>
                <a:spcPts val="0"/>
              </a:spcAft>
              <a:buClr>
                <a:srgbClr val="000000"/>
              </a:buClr>
              <a:buSzPts val="2400"/>
              <a:buFont typeface="Arial"/>
              <a:buNone/>
            </a:pPr>
            <a:r>
              <a:rPr lang="fr-CH" b="1" dirty="0"/>
              <a:t>Bike</a:t>
            </a:r>
            <a:r>
              <a:rPr lang="fr-CH" dirty="0"/>
              <a:t>		&lt;</a:t>
            </a:r>
            <a:r>
              <a:rPr lang="fr-CH" dirty="0" err="1"/>
              <a:t>number</a:t>
            </a:r>
            <a:r>
              <a:rPr lang="fr-CH" dirty="0"/>
              <a:t>&gt; laps of &lt;</a:t>
            </a:r>
            <a:r>
              <a:rPr lang="fr-CH" dirty="0" err="1"/>
              <a:t>length</a:t>
            </a:r>
            <a:r>
              <a:rPr lang="fr-CH" dirty="0"/>
              <a:t> of one lap&gt;km</a:t>
            </a:r>
            <a:endParaRPr dirty="0"/>
          </a:p>
          <a:p>
            <a:pPr marL="0" lvl="0" indent="0" algn="l" rtl="0">
              <a:lnSpc>
                <a:spcPct val="120000"/>
              </a:lnSpc>
              <a:spcBef>
                <a:spcPts val="600"/>
              </a:spcBef>
              <a:spcAft>
                <a:spcPts val="0"/>
              </a:spcAft>
              <a:buClr>
                <a:srgbClr val="000000"/>
              </a:buClr>
              <a:buSzPts val="2400"/>
              <a:buFont typeface="Arial"/>
              <a:buNone/>
            </a:pPr>
            <a:endParaRPr dirty="0"/>
          </a:p>
          <a:p>
            <a:pPr marL="0" lvl="0" indent="0" algn="l" rtl="0">
              <a:lnSpc>
                <a:spcPct val="120000"/>
              </a:lnSpc>
              <a:spcBef>
                <a:spcPts val="600"/>
              </a:spcBef>
              <a:spcAft>
                <a:spcPts val="0"/>
              </a:spcAft>
              <a:buClr>
                <a:srgbClr val="000000"/>
              </a:buClr>
              <a:buSzPts val="2400"/>
              <a:buFont typeface="Arial"/>
              <a:buNone/>
            </a:pPr>
            <a:r>
              <a:rPr lang="fr-CH" b="1" dirty="0"/>
              <a:t>Run2		</a:t>
            </a:r>
            <a:r>
              <a:rPr lang="fr-CH" dirty="0"/>
              <a:t>&lt;</a:t>
            </a:r>
            <a:r>
              <a:rPr lang="fr-CH" dirty="0" err="1"/>
              <a:t>number</a:t>
            </a:r>
            <a:r>
              <a:rPr lang="fr-CH" dirty="0"/>
              <a:t>&gt; laps of &lt;</a:t>
            </a:r>
            <a:r>
              <a:rPr lang="fr-CH" dirty="0" err="1"/>
              <a:t>length</a:t>
            </a:r>
            <a:r>
              <a:rPr lang="fr-CH" dirty="0"/>
              <a:t> of one lap&gt;km</a:t>
            </a:r>
            <a:endParaRPr dirty="0"/>
          </a:p>
        </p:txBody>
      </p:sp>
      <p:sp>
        <p:nvSpPr>
          <p:cNvPr id="316" name="Google Shape;316;p2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The course</a:t>
            </a:r>
            <a:endParaRPr/>
          </a:p>
        </p:txBody>
      </p:sp>
      <p:sp>
        <p:nvSpPr>
          <p:cNvPr id="322" name="Google Shape;322;p2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24</a:t>
            </a:fld>
            <a:endParaRPr/>
          </a:p>
        </p:txBody>
      </p:sp>
      <p:sp>
        <p:nvSpPr>
          <p:cNvPr id="323" name="Google Shape;323;p26"/>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endParaRPr/>
          </a:p>
        </p:txBody>
      </p:sp>
      <p:sp>
        <p:nvSpPr>
          <p:cNvPr id="324" name="Google Shape;324;p26"/>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r>
              <a:rPr lang="fr-CH" sz="1400" b="0" i="0" u="none" strike="noStrike" cap="none">
                <a:solidFill>
                  <a:schemeClr val="dk1"/>
                </a:solidFill>
                <a:latin typeface="Trebuchet MS"/>
                <a:ea typeface="Trebuchet MS"/>
                <a:cs typeface="Trebuchet MS"/>
                <a:sym typeface="Trebuchet MS"/>
              </a:rPr>
              <a:t>&lt;Insert the overall course map&gt;</a:t>
            </a:r>
            <a:endParaRPr sz="1400" b="0" i="0" u="none" strike="noStrike" cap="none">
              <a:solidFill>
                <a:schemeClr val="dk1"/>
              </a:solidFill>
              <a:latin typeface="Trebuchet MS"/>
              <a:ea typeface="Trebuchet MS"/>
              <a:cs typeface="Trebuchet MS"/>
              <a:sym typeface="Trebuchet MS"/>
            </a:endParaRPr>
          </a:p>
        </p:txBody>
      </p:sp>
      <p:sp>
        <p:nvSpPr>
          <p:cNvPr id="325" name="Google Shape;325;p2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Run1 </a:t>
            </a:r>
            <a:r>
              <a:rPr lang="fr-CH" sz="3200" dirty="0"/>
              <a:t>course</a:t>
            </a:r>
            <a:endParaRPr sz="2400" dirty="0">
              <a:solidFill>
                <a:schemeClr val="accent2"/>
              </a:solidFill>
              <a:latin typeface="Arial"/>
              <a:ea typeface="Arial"/>
              <a:cs typeface="Arial"/>
              <a:sym typeface="Arial"/>
            </a:endParaRPr>
          </a:p>
        </p:txBody>
      </p:sp>
      <p:sp>
        <p:nvSpPr>
          <p:cNvPr id="567" name="Google Shape;567;p51"/>
          <p:cNvSpPr txBox="1">
            <a:spLocks noGrp="1"/>
          </p:cNvSpPr>
          <p:nvPr>
            <p:ph type="body" idx="1"/>
          </p:nvPr>
        </p:nvSpPr>
        <p:spPr>
          <a:xfrm>
            <a:off x="656964" y="1647826"/>
            <a:ext cx="10515600" cy="5024412"/>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&lt;</a:t>
            </a:r>
            <a:r>
              <a:rPr lang="fr-CH" sz="2000" dirty="0" err="1"/>
              <a:t>number</a:t>
            </a:r>
            <a:r>
              <a:rPr lang="fr-CH" sz="2000" dirty="0"/>
              <a:t> of laps&gt; laps (total distance of &lt;total </a:t>
            </a:r>
            <a:r>
              <a:rPr lang="fr-CH" sz="2000" dirty="0" err="1"/>
              <a:t>length</a:t>
            </a:r>
            <a:r>
              <a:rPr lang="fr-CH" sz="2000" dirty="0"/>
              <a:t> of the bike in </a:t>
            </a:r>
            <a:r>
              <a:rPr lang="fr-CH" sz="2000" dirty="0" err="1"/>
              <a:t>kilometer</a:t>
            </a:r>
            <a:r>
              <a:rPr lang="fr-CH" sz="2000" dirty="0"/>
              <a:t>&gt;km)</a:t>
            </a:r>
            <a:endParaRPr dirty="0"/>
          </a:p>
          <a:p>
            <a:pPr marL="363538" lvl="0" indent="-363538" algn="l" rtl="0">
              <a:lnSpc>
                <a:spcPct val="100000"/>
              </a:lnSpc>
              <a:spcBef>
                <a:spcPts val="900"/>
              </a:spcBef>
              <a:spcAft>
                <a:spcPts val="0"/>
              </a:spcAft>
              <a:buClr>
                <a:srgbClr val="000000"/>
              </a:buClr>
              <a:buSzPts val="2000"/>
              <a:buChar char="-"/>
            </a:pPr>
            <a:r>
              <a:rPr lang="fr-CH" sz="2000" dirty="0" err="1"/>
              <a:t>Aid</a:t>
            </a:r>
            <a:r>
              <a:rPr lang="fr-CH" sz="2000" dirty="0"/>
              <a:t> stations: </a:t>
            </a:r>
            <a:endParaRPr dirty="0"/>
          </a:p>
          <a:p>
            <a:pPr marL="820738" lvl="1" indent="-363538" algn="l" rtl="0">
              <a:lnSpc>
                <a:spcPct val="100000"/>
              </a:lnSpc>
              <a:spcBef>
                <a:spcPts val="900"/>
              </a:spcBef>
              <a:spcAft>
                <a:spcPts val="0"/>
              </a:spcAft>
              <a:buClr>
                <a:srgbClr val="000000"/>
              </a:buClr>
              <a:buSzPts val="2000"/>
              <a:buChar char="-"/>
            </a:pPr>
            <a:r>
              <a:rPr lang="fr-CH" dirty="0"/>
              <a:t>&lt;</a:t>
            </a:r>
            <a:r>
              <a:rPr lang="fr-CH" dirty="0" err="1"/>
              <a:t>number</a:t>
            </a:r>
            <a:r>
              <a:rPr lang="fr-CH" dirty="0"/>
              <a:t>&gt; per lap</a:t>
            </a:r>
            <a:endParaRPr dirty="0"/>
          </a:p>
          <a:p>
            <a:pPr marL="820738" lvl="1" indent="-363538" algn="l" rtl="0">
              <a:lnSpc>
                <a:spcPct val="100000"/>
              </a:lnSpc>
              <a:spcBef>
                <a:spcPts val="900"/>
              </a:spcBef>
              <a:spcAft>
                <a:spcPts val="0"/>
              </a:spcAft>
              <a:buClr>
                <a:srgbClr val="000000"/>
              </a:buClr>
              <a:buSzPts val="2000"/>
              <a:buChar char="-"/>
            </a:pPr>
            <a:r>
              <a:rPr lang="fr-CH" dirty="0"/>
              <a:t>For locations </a:t>
            </a:r>
            <a:r>
              <a:rPr lang="fr-CH" dirty="0" err="1"/>
              <a:t>see</a:t>
            </a:r>
            <a:r>
              <a:rPr lang="fr-CH" dirty="0"/>
              <a:t> the </a:t>
            </a:r>
            <a:r>
              <a:rPr lang="fr-CH" dirty="0" err="1"/>
              <a:t>map</a:t>
            </a:r>
            <a:endParaRPr dirty="0"/>
          </a:p>
          <a:p>
            <a:pPr marL="820738" lvl="1" indent="-363538" algn="l" rtl="0">
              <a:lnSpc>
                <a:spcPct val="100000"/>
              </a:lnSpc>
              <a:spcBef>
                <a:spcPts val="900"/>
              </a:spcBef>
              <a:spcAft>
                <a:spcPts val="0"/>
              </a:spcAft>
              <a:buClr>
                <a:schemeClr val="accent2"/>
              </a:buClr>
              <a:buSzPts val="2000"/>
              <a:buChar char="-"/>
            </a:pPr>
            <a:r>
              <a:rPr lang="fr-CH" dirty="0">
                <a:solidFill>
                  <a:schemeClr val="accent2"/>
                </a:solidFill>
              </a:rPr>
              <a:t>{</a:t>
            </a:r>
            <a:r>
              <a:rPr lang="fr-CH" dirty="0" err="1">
                <a:solidFill>
                  <a:schemeClr val="accent2"/>
                </a:solidFill>
              </a:rPr>
              <a:t>include</a:t>
            </a:r>
            <a:r>
              <a:rPr lang="fr-CH" dirty="0">
                <a:solidFill>
                  <a:schemeClr val="accent2"/>
                </a:solidFill>
              </a:rPr>
              <a:t> images for </a:t>
            </a:r>
            <a:r>
              <a:rPr lang="fr-CH" dirty="0" err="1">
                <a:solidFill>
                  <a:schemeClr val="accent2"/>
                </a:solidFill>
              </a:rPr>
              <a:t>any</a:t>
            </a:r>
            <a:r>
              <a:rPr lang="fr-CH" dirty="0">
                <a:solidFill>
                  <a:schemeClr val="accent2"/>
                </a:solidFill>
              </a:rPr>
              <a:t> drinks/</a:t>
            </a:r>
            <a:r>
              <a:rPr lang="fr-CH" dirty="0" err="1">
                <a:solidFill>
                  <a:schemeClr val="accent2"/>
                </a:solidFill>
              </a:rPr>
              <a:t>food</a:t>
            </a:r>
            <a:r>
              <a:rPr lang="fr-CH" dirty="0">
                <a:solidFill>
                  <a:schemeClr val="accent2"/>
                </a:solidFill>
              </a:rPr>
              <a:t> </a:t>
            </a:r>
            <a:r>
              <a:rPr lang="fr-CH" dirty="0" err="1">
                <a:solidFill>
                  <a:schemeClr val="accent2"/>
                </a:solidFill>
              </a:rPr>
              <a:t>provided</a:t>
            </a:r>
            <a:r>
              <a:rPr lang="fr-CH" dirty="0">
                <a:solidFill>
                  <a:schemeClr val="accent2"/>
                </a:solidFill>
              </a:rPr>
              <a:t>}</a:t>
            </a:r>
            <a:endParaRPr dirty="0">
              <a:solidFill>
                <a:schemeClr val="accent2"/>
              </a:solidFill>
            </a:endParaRPr>
          </a:p>
          <a:p>
            <a:pPr marL="820738" lvl="1" indent="-363538" algn="l" rtl="0">
              <a:lnSpc>
                <a:spcPct val="100000"/>
              </a:lnSpc>
              <a:spcBef>
                <a:spcPts val="900"/>
              </a:spcBef>
              <a:spcAft>
                <a:spcPts val="0"/>
              </a:spcAft>
              <a:buClr>
                <a:srgbClr val="000000"/>
              </a:buClr>
              <a:buSzPts val="2000"/>
              <a:buChar char="-"/>
            </a:pPr>
            <a:r>
              <a:rPr lang="fr-CH" dirty="0" err="1"/>
              <a:t>Only</a:t>
            </a:r>
            <a:r>
              <a:rPr lang="fr-CH" dirty="0"/>
              <a:t> </a:t>
            </a:r>
            <a:r>
              <a:rPr lang="fr-CH" dirty="0" err="1"/>
              <a:t>discard</a:t>
            </a:r>
            <a:r>
              <a:rPr lang="fr-CH" dirty="0"/>
              <a:t> </a:t>
            </a:r>
            <a:r>
              <a:rPr lang="fr-CH" dirty="0" err="1"/>
              <a:t>bottles</a:t>
            </a:r>
            <a:r>
              <a:rPr lang="fr-CH" dirty="0"/>
              <a:t> and </a:t>
            </a:r>
            <a:r>
              <a:rPr lang="fr-CH" dirty="0" err="1"/>
              <a:t>litter</a:t>
            </a:r>
            <a:r>
              <a:rPr lang="fr-CH" dirty="0"/>
              <a:t> </a:t>
            </a:r>
            <a:r>
              <a:rPr lang="fr-CH" dirty="0" err="1"/>
              <a:t>within</a:t>
            </a:r>
            <a:r>
              <a:rPr lang="fr-CH" dirty="0"/>
              <a:t> </a:t>
            </a:r>
            <a:r>
              <a:rPr lang="fr-CH" dirty="0" err="1"/>
              <a:t>littering</a:t>
            </a:r>
            <a:r>
              <a:rPr lang="fr-CH" dirty="0"/>
              <a:t> zones as </a:t>
            </a:r>
            <a:r>
              <a:rPr lang="fr-CH" dirty="0" err="1"/>
              <a:t>indicated</a:t>
            </a:r>
            <a:r>
              <a:rPr lang="fr-CH" dirty="0"/>
              <a:t> by </a:t>
            </a:r>
            <a:br>
              <a:rPr lang="fr-CH" dirty="0"/>
            </a:br>
            <a:r>
              <a:rPr lang="fr-CH" dirty="0"/>
              <a:t>the </a:t>
            </a:r>
            <a:r>
              <a:rPr lang="fr-CH" dirty="0" err="1"/>
              <a:t>following</a:t>
            </a:r>
            <a:r>
              <a:rPr lang="fr-CH" dirty="0"/>
              <a:t> </a:t>
            </a:r>
            <a:r>
              <a:rPr lang="fr-CH" dirty="0" err="1"/>
              <a:t>signs</a:t>
            </a:r>
            <a:endParaRPr lang="fr-CH" dirty="0"/>
          </a:p>
          <a:p>
            <a:pPr marL="820738" lvl="1" indent="-363538" algn="l" rtl="0">
              <a:lnSpc>
                <a:spcPct val="100000"/>
              </a:lnSpc>
              <a:spcBef>
                <a:spcPts val="900"/>
              </a:spcBef>
              <a:spcAft>
                <a:spcPts val="0"/>
              </a:spcAft>
              <a:buClr>
                <a:srgbClr val="000000"/>
              </a:buClr>
              <a:buSzPts val="2000"/>
              <a:buChar char="-"/>
            </a:pPr>
            <a:endParaRPr lang="fr-CH" dirty="0"/>
          </a:p>
          <a:p>
            <a:pPr algn="l"/>
            <a:r>
              <a:rPr lang="fr-CH" sz="2000" dirty="0"/>
              <a:t>Uniform: </a:t>
            </a:r>
            <a:r>
              <a:rPr lang="en-US" sz="2000" b="0" i="0" u="none" strike="noStrike" baseline="0" dirty="0">
                <a:solidFill>
                  <a:srgbClr val="212121"/>
                </a:solidFill>
                <a:latin typeface="Arial" panose="020B0604020202020204" pitchFamily="34" charset="0"/>
              </a:rPr>
              <a:t>Front zipper can be undone to the point of the end of the breastbone (sternum) during the competition, with the exception of the last 200 </a:t>
            </a:r>
            <a:r>
              <a:rPr lang="en-US" sz="2000" b="0" i="0" u="none" strike="noStrike" baseline="0" dirty="0" err="1">
                <a:solidFill>
                  <a:srgbClr val="212121"/>
                </a:solidFill>
                <a:latin typeface="Arial" panose="020B0604020202020204" pitchFamily="34" charset="0"/>
              </a:rPr>
              <a:t>metres</a:t>
            </a:r>
            <a:r>
              <a:rPr lang="en-US" sz="2000" b="0" i="0" u="none" strike="noStrike" baseline="0" dirty="0">
                <a:solidFill>
                  <a:srgbClr val="212121"/>
                </a:solidFill>
                <a:latin typeface="Arial" panose="020B0604020202020204" pitchFamily="34" charset="0"/>
              </a:rPr>
              <a:t> of the run, when it needs to be zipped up</a:t>
            </a:r>
            <a:r>
              <a:rPr lang="en-US" sz="2000" b="0" i="0" u="none" strike="noStrike" baseline="0" dirty="0">
                <a:solidFill>
                  <a:srgbClr val="000000"/>
                </a:solidFill>
                <a:latin typeface="Arial" panose="020B0604020202020204" pitchFamily="34" charset="0"/>
              </a:rPr>
              <a:t>. </a:t>
            </a:r>
          </a:p>
          <a:p>
            <a:pPr marL="363538" indent="-363538">
              <a:lnSpc>
                <a:spcPct val="100000"/>
              </a:lnSpc>
              <a:spcBef>
                <a:spcPts val="900"/>
              </a:spcBef>
              <a:buSzPts val="2000"/>
            </a:pPr>
            <a:endParaRPr lang="fr-CH" dirty="0"/>
          </a:p>
          <a:p>
            <a:pPr marL="820738" lvl="1" indent="-363538" algn="l" rtl="0">
              <a:lnSpc>
                <a:spcPct val="100000"/>
              </a:lnSpc>
              <a:spcBef>
                <a:spcPts val="900"/>
              </a:spcBef>
              <a:spcAft>
                <a:spcPts val="0"/>
              </a:spcAft>
              <a:buClr>
                <a:srgbClr val="000000"/>
              </a:buClr>
              <a:buSzPts val="2000"/>
              <a:buChar char="-"/>
            </a:pPr>
            <a:endParaRPr dirty="0"/>
          </a:p>
        </p:txBody>
      </p:sp>
      <p:sp>
        <p:nvSpPr>
          <p:cNvPr id="568" name="Google Shape;568;p5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25</a:t>
            </a:fld>
            <a:endParaRPr/>
          </a:p>
        </p:txBody>
      </p:sp>
      <p:sp>
        <p:nvSpPr>
          <p:cNvPr id="569" name="Google Shape;569;p5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570" name="Google Shape;570;p51"/>
          <p:cNvGrpSpPr/>
          <p:nvPr/>
        </p:nvGrpSpPr>
        <p:grpSpPr>
          <a:xfrm>
            <a:off x="9112547" y="3809935"/>
            <a:ext cx="1308785" cy="838020"/>
            <a:chOff x="4140200" y="5332413"/>
            <a:chExt cx="2087563" cy="1336675"/>
          </a:xfrm>
        </p:grpSpPr>
        <p:pic>
          <p:nvPicPr>
            <p:cNvPr id="571" name="Google Shape;571;p51" descr="Signage litterint end.jpg"/>
            <p:cNvPicPr preferRelativeResize="0"/>
            <p:nvPr/>
          </p:nvPicPr>
          <p:blipFill rotWithShape="1">
            <a:blip r:embed="rId3">
              <a:alphaModFix/>
            </a:blip>
            <a:srcRect/>
            <a:stretch/>
          </p:blipFill>
          <p:spPr>
            <a:xfrm>
              <a:off x="5219700" y="5332413"/>
              <a:ext cx="1008063" cy="1336675"/>
            </a:xfrm>
            <a:prstGeom prst="rect">
              <a:avLst/>
            </a:prstGeom>
            <a:noFill/>
            <a:ln>
              <a:noFill/>
            </a:ln>
          </p:spPr>
        </p:pic>
        <p:pic>
          <p:nvPicPr>
            <p:cNvPr id="572" name="Google Shape;572;p51" descr="Signage litterint start.jpg"/>
            <p:cNvPicPr preferRelativeResize="0"/>
            <p:nvPr/>
          </p:nvPicPr>
          <p:blipFill rotWithShape="1">
            <a:blip r:embed="rId4">
              <a:alphaModFix/>
            </a:blip>
            <a:srcRect/>
            <a:stretch/>
          </p:blipFill>
          <p:spPr>
            <a:xfrm>
              <a:off x="4140200" y="5332413"/>
              <a:ext cx="1008063" cy="1336675"/>
            </a:xfrm>
            <a:prstGeom prst="rect">
              <a:avLst/>
            </a:prstGeom>
            <a:noFill/>
            <a:ln>
              <a:noFill/>
            </a:ln>
          </p:spPr>
        </p:pic>
      </p:grpSp>
    </p:spTree>
    <p:extLst>
      <p:ext uri="{BB962C8B-B14F-4D97-AF65-F5344CB8AC3E}">
        <p14:creationId xmlns:p14="http://schemas.microsoft.com/office/powerpoint/2010/main" val="52366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Run1 </a:t>
            </a:r>
            <a:r>
              <a:rPr lang="fr-CH" sz="3200" dirty="0"/>
              <a:t>course</a:t>
            </a:r>
            <a:endParaRPr sz="2400" dirty="0">
              <a:solidFill>
                <a:schemeClr val="accent2"/>
              </a:solidFill>
              <a:latin typeface="Arial"/>
              <a:ea typeface="Arial"/>
              <a:cs typeface="Arial"/>
              <a:sym typeface="Arial"/>
            </a:endParaRPr>
          </a:p>
        </p:txBody>
      </p:sp>
      <p:sp>
        <p:nvSpPr>
          <p:cNvPr id="578" name="Google Shape;578;p52"/>
          <p:cNvSpPr txBox="1">
            <a:spLocks noGrp="1"/>
          </p:cNvSpPr>
          <p:nvPr>
            <p:ph type="body" idx="1"/>
          </p:nvPr>
        </p:nvSpPr>
        <p:spPr>
          <a:xfrm>
            <a:off x="656963" y="1647826"/>
            <a:ext cx="11535000" cy="19779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Coaches Area</a:t>
            </a:r>
            <a:r>
              <a:rPr lang="fr-CH" sz="2000" dirty="0">
                <a:solidFill>
                  <a:schemeClr val="accent2"/>
                </a:solidFill>
              </a:rPr>
              <a:t>: {insert location}</a:t>
            </a:r>
            <a:endParaRPr dirty="0"/>
          </a:p>
          <a:p>
            <a:pPr marL="820738" lvl="1" indent="-363538" algn="l" rtl="0">
              <a:lnSpc>
                <a:spcPct val="100000"/>
              </a:lnSpc>
              <a:spcBef>
                <a:spcPts val="900"/>
              </a:spcBef>
              <a:spcAft>
                <a:spcPts val="0"/>
              </a:spcAft>
              <a:buClr>
                <a:srgbClr val="000000"/>
              </a:buClr>
              <a:buSzPts val="2000"/>
              <a:buChar char="-"/>
            </a:pPr>
            <a:r>
              <a:rPr lang="fr-CH" dirty="0" err="1"/>
              <a:t>Accredited</a:t>
            </a:r>
            <a:r>
              <a:rPr lang="fr-CH" dirty="0"/>
              <a:t> coaches can </a:t>
            </a:r>
            <a:r>
              <a:rPr lang="fr-CH" dirty="0" err="1"/>
              <a:t>supply</a:t>
            </a:r>
            <a:r>
              <a:rPr lang="fr-CH" dirty="0"/>
              <a:t> </a:t>
            </a:r>
            <a:r>
              <a:rPr lang="fr-CH" dirty="0" err="1"/>
              <a:t>athletes</a:t>
            </a:r>
            <a:r>
              <a:rPr lang="fr-CH" dirty="0"/>
              <a:t> </a:t>
            </a:r>
            <a:r>
              <a:rPr lang="fr-CH" dirty="0" err="1"/>
              <a:t>with</a:t>
            </a:r>
            <a:r>
              <a:rPr lang="fr-CH" dirty="0"/>
              <a:t> </a:t>
            </a:r>
            <a:r>
              <a:rPr lang="fr-CH" dirty="0" err="1"/>
              <a:t>their</a:t>
            </a:r>
            <a:r>
              <a:rPr lang="fr-CH" dirty="0"/>
              <a:t> </a:t>
            </a:r>
            <a:r>
              <a:rPr lang="fr-CH" dirty="0" err="1"/>
              <a:t>own</a:t>
            </a:r>
            <a:r>
              <a:rPr lang="fr-CH" dirty="0"/>
              <a:t> </a:t>
            </a:r>
            <a:r>
              <a:rPr lang="fr-CH" dirty="0" err="1"/>
              <a:t>food</a:t>
            </a:r>
            <a:r>
              <a:rPr lang="fr-CH" dirty="0"/>
              <a:t> and </a:t>
            </a:r>
            <a:r>
              <a:rPr lang="fr-CH" dirty="0" err="1"/>
              <a:t>beverages</a:t>
            </a:r>
            <a:r>
              <a:rPr lang="fr-CH" dirty="0"/>
              <a:t> at the </a:t>
            </a:r>
            <a:r>
              <a:rPr lang="fr-CH" dirty="0" err="1"/>
              <a:t>aid</a:t>
            </a:r>
            <a:r>
              <a:rPr lang="fr-CH" dirty="0"/>
              <a:t> station and the coaches’ area.</a:t>
            </a:r>
            <a:endParaRPr dirty="0"/>
          </a:p>
          <a:p>
            <a:pPr marL="363538" lvl="0" indent="-363538" algn="l" rtl="0">
              <a:lnSpc>
                <a:spcPct val="100000"/>
              </a:lnSpc>
              <a:spcBef>
                <a:spcPts val="900"/>
              </a:spcBef>
              <a:spcAft>
                <a:spcPts val="0"/>
              </a:spcAft>
              <a:buClr>
                <a:srgbClr val="000000"/>
              </a:buClr>
              <a:buSzPts val="2000"/>
              <a:buChar char="-"/>
            </a:pPr>
            <a:r>
              <a:rPr lang="fr-CH" sz="2000" dirty="0"/>
              <a:t>Photo-finish</a:t>
            </a:r>
            <a:endParaRPr dirty="0"/>
          </a:p>
          <a:p>
            <a:pPr marL="363538" lvl="0" indent="-363538" algn="l" rtl="0">
              <a:lnSpc>
                <a:spcPct val="100000"/>
              </a:lnSpc>
              <a:spcBef>
                <a:spcPts val="900"/>
              </a:spcBef>
              <a:spcAft>
                <a:spcPts val="0"/>
              </a:spcAft>
              <a:buClr>
                <a:srgbClr val="000000"/>
              </a:buClr>
              <a:buSzPts val="2000"/>
              <a:buChar char="-"/>
            </a:pPr>
            <a:r>
              <a:rPr lang="fr-CH" sz="2000" dirty="0"/>
              <a:t>Bib </a:t>
            </a:r>
            <a:r>
              <a:rPr lang="fr-CH" sz="2000" dirty="0" err="1"/>
              <a:t>number</a:t>
            </a:r>
            <a:r>
              <a:rPr lang="fr-CH" sz="2000" dirty="0"/>
              <a:t> must </a:t>
            </a:r>
            <a:r>
              <a:rPr lang="fr-CH" sz="2000" dirty="0" err="1"/>
              <a:t>be</a:t>
            </a:r>
            <a:r>
              <a:rPr lang="fr-CH" sz="2000" dirty="0"/>
              <a:t> </a:t>
            </a:r>
            <a:r>
              <a:rPr lang="fr-CH" sz="2000" dirty="0" err="1"/>
              <a:t>worn</a:t>
            </a:r>
            <a:r>
              <a:rPr lang="fr-CH" sz="2000" dirty="0"/>
              <a:t> in front of the body</a:t>
            </a:r>
            <a:endParaRPr dirty="0"/>
          </a:p>
        </p:txBody>
      </p:sp>
      <p:sp>
        <p:nvSpPr>
          <p:cNvPr id="579" name="Google Shape;579;p5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26</a:t>
            </a:fld>
            <a:endParaRPr/>
          </a:p>
        </p:txBody>
      </p:sp>
      <p:sp>
        <p:nvSpPr>
          <p:cNvPr id="580" name="Google Shape;580;p5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11667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Run </a:t>
            </a:r>
            <a:r>
              <a:rPr lang="fr-CH" sz="3200" dirty="0" err="1"/>
              <a:t>behavior</a:t>
            </a:r>
            <a:r>
              <a:rPr lang="fr-CH" sz="3200" dirty="0"/>
              <a:t> – CR 6.1</a:t>
            </a:r>
            <a:endParaRPr sz="2400" dirty="0">
              <a:solidFill>
                <a:schemeClr val="accent2"/>
              </a:solidFill>
              <a:latin typeface="Arial"/>
              <a:ea typeface="Arial"/>
              <a:cs typeface="Arial"/>
              <a:sym typeface="Arial"/>
            </a:endParaRPr>
          </a:p>
        </p:txBody>
      </p:sp>
      <p:sp>
        <p:nvSpPr>
          <p:cNvPr id="266" name="Google Shape;266;p1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a:lnSpc>
                <a:spcPct val="100000"/>
              </a:lnSpc>
              <a:spcBef>
                <a:spcPts val="1200"/>
              </a:spcBef>
            </a:pPr>
            <a:r>
              <a:rPr lang="en-US" sz="2000" b="0" i="0" u="none" strike="noStrike" baseline="0" dirty="0">
                <a:solidFill>
                  <a:srgbClr val="000000"/>
                </a:solidFill>
                <a:latin typeface="Arial" panose="020B0604020202020204" pitchFamily="34" charset="0"/>
              </a:rPr>
              <a:t>Where an athlete makes accidental contact during the run with another athlete, then immediately moves away and does not cause a fall the athlete will not incur a penalty. </a:t>
            </a:r>
          </a:p>
          <a:p>
            <a:pPr>
              <a:lnSpc>
                <a:spcPct val="100000"/>
              </a:lnSpc>
              <a:spcBef>
                <a:spcPts val="1200"/>
              </a:spcBef>
            </a:pPr>
            <a:r>
              <a:rPr lang="en-US" sz="2000" b="0" i="0" u="none" strike="noStrike" baseline="0" dirty="0">
                <a:solidFill>
                  <a:srgbClr val="000000"/>
                </a:solidFill>
                <a:latin typeface="Arial" panose="020B0604020202020204" pitchFamily="34" charset="0"/>
              </a:rPr>
              <a:t>Where an athlete makes contact with another athlete during the run, continues to impede the progress of the other athlete and does not move away, the athlete will incur a time penalty. </a:t>
            </a:r>
          </a:p>
          <a:p>
            <a:pPr>
              <a:lnSpc>
                <a:spcPct val="100000"/>
              </a:lnSpc>
              <a:spcBef>
                <a:spcPts val="1200"/>
              </a:spcBef>
            </a:pPr>
            <a:r>
              <a:rPr lang="en-US" sz="2000" b="0" i="0" u="none" strike="noStrike" baseline="0" dirty="0">
                <a:solidFill>
                  <a:srgbClr val="000000"/>
                </a:solidFill>
                <a:latin typeface="Arial" panose="020B0604020202020204" pitchFamily="34" charset="0"/>
              </a:rPr>
              <a:t>Where an athlete deliberately targets another athlete during the run and impedes their progress, gains an unfair advantage, potentially causes harm or a fall the athlete will be disqualified and may be reported to the World Triathlon Tribunal for potential suspension or expulsion. </a:t>
            </a:r>
          </a:p>
        </p:txBody>
      </p:sp>
      <p:sp>
        <p:nvSpPr>
          <p:cNvPr id="267" name="Google Shape;267;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27</a:t>
            </a:fld>
            <a:endParaRPr/>
          </a:p>
        </p:txBody>
      </p:sp>
      <p:sp>
        <p:nvSpPr>
          <p:cNvPr id="268" name="Google Shape;268;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1620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Run1 Course </a:t>
            </a:r>
            <a:r>
              <a:rPr lang="fr-CH" sz="3200" dirty="0" err="1"/>
              <a:t>Map</a:t>
            </a:r>
            <a:endParaRPr sz="2400" dirty="0">
              <a:solidFill>
                <a:schemeClr val="accent2"/>
              </a:solidFill>
              <a:latin typeface="Arial"/>
              <a:ea typeface="Arial"/>
              <a:cs typeface="Arial"/>
              <a:sym typeface="Arial"/>
            </a:endParaRPr>
          </a:p>
        </p:txBody>
      </p:sp>
      <p:sp>
        <p:nvSpPr>
          <p:cNvPr id="586" name="Google Shape;586;p5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587" name="Google Shape;587;p5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28</a:t>
            </a:fld>
            <a:endParaRPr/>
          </a:p>
        </p:txBody>
      </p:sp>
      <p:sp>
        <p:nvSpPr>
          <p:cNvPr id="588" name="Google Shape;588;p53"/>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Run Course Map (show locations of aid station, coaches’ area, finish chute &amp; littering zones)</a:t>
            </a:r>
            <a:endParaRPr/>
          </a:p>
        </p:txBody>
      </p:sp>
      <p:sp>
        <p:nvSpPr>
          <p:cNvPr id="589" name="Google Shape;589;p5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41355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Area 1</a:t>
            </a:r>
            <a:endParaRPr sz="2400">
              <a:solidFill>
                <a:schemeClr val="accent2"/>
              </a:solidFill>
              <a:latin typeface="Arial"/>
              <a:ea typeface="Arial"/>
              <a:cs typeface="Arial"/>
              <a:sym typeface="Arial"/>
            </a:endParaRPr>
          </a:p>
        </p:txBody>
      </p:sp>
      <p:sp>
        <p:nvSpPr>
          <p:cNvPr id="373" name="Google Shape;373;p30"/>
          <p:cNvSpPr txBox="1">
            <a:spLocks noGrp="1"/>
          </p:cNvSpPr>
          <p:nvPr>
            <p:ph type="body" idx="1"/>
          </p:nvPr>
        </p:nvSpPr>
        <p:spPr>
          <a:xfrm>
            <a:off x="656963" y="1465021"/>
            <a:ext cx="11168963" cy="482435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Traditional</a:t>
            </a:r>
            <a:r>
              <a:rPr lang="fr-CH" sz="2000" dirty="0"/>
              <a:t> Bike Racks – </a:t>
            </a:r>
            <a:r>
              <a:rPr lang="fr-CH" sz="2000" dirty="0" err="1"/>
              <a:t>numbered</a:t>
            </a:r>
            <a:r>
              <a:rPr lang="fr-CH" sz="2000" dirty="0"/>
              <a:t> – </a:t>
            </a:r>
            <a:r>
              <a:rPr lang="fr-CH" sz="2000" dirty="0" err="1"/>
              <a:t>every</a:t>
            </a:r>
            <a:r>
              <a:rPr lang="fr-CH" sz="2000" dirty="0"/>
              <a:t> 75cm </a:t>
            </a:r>
            <a:r>
              <a:rPr lang="fr-CH" sz="2000" dirty="0">
                <a:solidFill>
                  <a:schemeClr val="accent2"/>
                </a:solidFill>
              </a:rPr>
              <a:t>{update distance if </a:t>
            </a:r>
            <a:r>
              <a:rPr lang="fr-CH" sz="2000" dirty="0" err="1">
                <a:solidFill>
                  <a:schemeClr val="accent2"/>
                </a:solidFill>
              </a:rPr>
              <a:t>necessary</a:t>
            </a:r>
            <a:r>
              <a:rPr lang="fr-CH" sz="2000" dirty="0">
                <a:solidFill>
                  <a:schemeClr val="accent2"/>
                </a:solidFill>
              </a:rPr>
              <a:t>}</a:t>
            </a:r>
            <a:endParaRPr dirty="0"/>
          </a:p>
          <a:p>
            <a:pPr marL="363538" lvl="0" indent="-363538" algn="l" rtl="0">
              <a:lnSpc>
                <a:spcPct val="100000"/>
              </a:lnSpc>
              <a:spcBef>
                <a:spcPts val="900"/>
              </a:spcBef>
              <a:spcAft>
                <a:spcPts val="0"/>
              </a:spcAft>
              <a:buClr>
                <a:srgbClr val="000000"/>
              </a:buClr>
              <a:buSzPts val="2000"/>
              <a:buChar char="-"/>
            </a:pPr>
            <a:r>
              <a:rPr lang="fr-CH" sz="2000" dirty="0"/>
              <a:t>Orientation </a:t>
            </a:r>
            <a:r>
              <a:rPr lang="fr-CH" sz="2000" dirty="0" err="1"/>
              <a:t>boards</a:t>
            </a:r>
            <a:r>
              <a:rPr lang="fr-CH" sz="2000" dirty="0"/>
              <a:t> at the </a:t>
            </a:r>
            <a:r>
              <a:rPr lang="fr-CH" sz="2000" dirty="0" err="1"/>
              <a:t>beginning</a:t>
            </a:r>
            <a:r>
              <a:rPr lang="fr-CH" sz="2000" dirty="0"/>
              <a:t> of </a:t>
            </a:r>
            <a:r>
              <a:rPr lang="fr-CH" sz="2000" dirty="0" err="1"/>
              <a:t>each</a:t>
            </a:r>
            <a:r>
              <a:rPr lang="fr-CH" sz="2000" dirty="0"/>
              <a:t> </a:t>
            </a:r>
            <a:r>
              <a:rPr lang="fr-CH" sz="2000" dirty="0" err="1"/>
              <a:t>rows</a:t>
            </a:r>
            <a:endParaRPr dirty="0"/>
          </a:p>
          <a:p>
            <a:pPr marL="363538" lvl="0" indent="-363538" algn="l" rtl="0">
              <a:lnSpc>
                <a:spcPct val="100000"/>
              </a:lnSpc>
              <a:spcBef>
                <a:spcPts val="900"/>
              </a:spcBef>
              <a:spcAft>
                <a:spcPts val="0"/>
              </a:spcAft>
              <a:buClr>
                <a:srgbClr val="000000"/>
              </a:buClr>
              <a:buSzPts val="2000"/>
              <a:buChar char="-"/>
            </a:pPr>
            <a:r>
              <a:rPr lang="fr-CH" sz="2000" dirty="0"/>
              <a:t>Once </a:t>
            </a:r>
            <a:r>
              <a:rPr lang="fr-CH" sz="2000" dirty="0" err="1"/>
              <a:t>you</a:t>
            </a:r>
            <a:r>
              <a:rPr lang="fr-CH" sz="2000" dirty="0"/>
              <a:t> finish the </a:t>
            </a:r>
            <a:r>
              <a:rPr lang="fr-CH" sz="2000" dirty="0" err="1"/>
              <a:t>Swim</a:t>
            </a:r>
            <a:r>
              <a:rPr lang="fr-CH" sz="2000" dirty="0"/>
              <a:t>, go to the </a:t>
            </a:r>
            <a:r>
              <a:rPr lang="fr-CH" sz="2000" dirty="0" err="1"/>
              <a:t>bags</a:t>
            </a:r>
            <a:r>
              <a:rPr lang="fr-CH" sz="2000" dirty="0"/>
              <a:t> area. At the </a:t>
            </a:r>
            <a:r>
              <a:rPr lang="fr-CH" sz="2000" dirty="0" err="1"/>
              <a:t>bags</a:t>
            </a:r>
            <a:r>
              <a:rPr lang="fr-CH" sz="2000" dirty="0"/>
              <a:t> area, </a:t>
            </a:r>
            <a:r>
              <a:rPr lang="fr-CH" sz="2000" dirty="0" err="1"/>
              <a:t>there</a:t>
            </a:r>
            <a:r>
              <a:rPr lang="fr-CH" sz="2000" dirty="0"/>
              <a:t> </a:t>
            </a:r>
            <a:r>
              <a:rPr lang="fr-CH" sz="2000" dirty="0" err="1"/>
              <a:t>will</a:t>
            </a:r>
            <a:r>
              <a:rPr lang="fr-CH" sz="2000" dirty="0"/>
              <a:t> </a:t>
            </a:r>
            <a:r>
              <a:rPr lang="fr-CH" sz="2000" dirty="0" err="1"/>
              <a:t>be</a:t>
            </a:r>
            <a:r>
              <a:rPr lang="fr-CH" sz="2000" dirty="0"/>
              <a:t> </a:t>
            </a:r>
            <a:r>
              <a:rPr lang="fr-CH" sz="2000" dirty="0" err="1"/>
              <a:t>volunteers</a:t>
            </a:r>
            <a:r>
              <a:rPr lang="fr-CH" sz="2000" dirty="0"/>
              <a:t> to assist </a:t>
            </a:r>
            <a:r>
              <a:rPr lang="fr-CH" sz="2000" dirty="0" err="1"/>
              <a:t>with</a:t>
            </a:r>
            <a:r>
              <a:rPr lang="fr-CH" sz="2000" dirty="0"/>
              <a:t> the </a:t>
            </a:r>
            <a:r>
              <a:rPr lang="fr-CH" sz="2000" dirty="0" err="1"/>
              <a:t>removal</a:t>
            </a:r>
            <a:r>
              <a:rPr lang="fr-CH" sz="2000" dirty="0"/>
              <a:t> of the </a:t>
            </a:r>
            <a:r>
              <a:rPr lang="fr-CH" sz="2000" dirty="0" err="1"/>
              <a:t>wetsuits</a:t>
            </a:r>
            <a:r>
              <a:rPr lang="fr-CH" sz="2000" dirty="0"/>
              <a:t>:</a:t>
            </a:r>
            <a:endParaRPr dirty="0"/>
          </a:p>
          <a:p>
            <a:pPr marL="820738" lvl="1" indent="-363538" algn="l" rtl="0">
              <a:lnSpc>
                <a:spcPct val="100000"/>
              </a:lnSpc>
              <a:spcBef>
                <a:spcPts val="0"/>
              </a:spcBef>
              <a:spcAft>
                <a:spcPts val="0"/>
              </a:spcAft>
              <a:buClr>
                <a:srgbClr val="000000"/>
              </a:buClr>
              <a:buSzPts val="2000"/>
              <a:buChar char="-"/>
            </a:pPr>
            <a:r>
              <a:rPr lang="fr-CH" dirty="0" err="1"/>
              <a:t>Take</a:t>
            </a:r>
            <a:r>
              <a:rPr lang="fr-CH" dirty="0"/>
              <a:t> </a:t>
            </a:r>
            <a:r>
              <a:rPr lang="fr-CH" dirty="0" err="1"/>
              <a:t>your</a:t>
            </a:r>
            <a:r>
              <a:rPr lang="fr-CH" dirty="0"/>
              <a:t> Bike bag, and put on </a:t>
            </a:r>
            <a:r>
              <a:rPr lang="fr-CH" dirty="0" err="1"/>
              <a:t>your</a:t>
            </a:r>
            <a:r>
              <a:rPr lang="fr-CH" dirty="0"/>
              <a:t> Bike </a:t>
            </a:r>
            <a:r>
              <a:rPr lang="fr-CH" dirty="0" err="1"/>
              <a:t>gear</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a:t>
            </a:r>
            <a:r>
              <a:rPr lang="fr-CH" dirty="0" err="1"/>
              <a:t>inside</a:t>
            </a:r>
            <a:r>
              <a:rPr lang="fr-CH" dirty="0"/>
              <a:t> the bag, all the </a:t>
            </a:r>
            <a:r>
              <a:rPr lang="fr-CH" dirty="0" err="1"/>
              <a:t>Swim</a:t>
            </a:r>
            <a:r>
              <a:rPr lang="fr-CH" dirty="0"/>
              <a:t> </a:t>
            </a:r>
            <a:r>
              <a:rPr lang="fr-CH" dirty="0" err="1"/>
              <a:t>gear</a:t>
            </a:r>
            <a:r>
              <a:rPr lang="fr-CH" dirty="0"/>
              <a:t> (</a:t>
            </a:r>
            <a:r>
              <a:rPr lang="fr-CH" dirty="0" err="1"/>
              <a:t>wetsuit</a:t>
            </a:r>
            <a:r>
              <a:rPr lang="fr-CH" dirty="0"/>
              <a:t>, </a:t>
            </a:r>
            <a:r>
              <a:rPr lang="fr-CH" dirty="0" err="1"/>
              <a:t>goggles</a:t>
            </a:r>
            <a:r>
              <a:rPr lang="fr-CH" dirty="0"/>
              <a:t>, </a:t>
            </a:r>
            <a:r>
              <a:rPr lang="fr-CH" dirty="0" err="1"/>
              <a:t>Swim</a:t>
            </a:r>
            <a:r>
              <a:rPr lang="fr-CH" dirty="0"/>
              <a:t> cap)</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the bag in the </a:t>
            </a:r>
            <a:r>
              <a:rPr lang="fr-CH" dirty="0" err="1"/>
              <a:t>space</a:t>
            </a:r>
            <a:r>
              <a:rPr lang="fr-CH" dirty="0"/>
              <a:t> </a:t>
            </a:r>
            <a:r>
              <a:rPr lang="fr-CH" dirty="0">
                <a:solidFill>
                  <a:schemeClr val="accent2"/>
                </a:solidFill>
              </a:rPr>
              <a:t>{update if </a:t>
            </a:r>
            <a:r>
              <a:rPr lang="fr-CH" dirty="0" err="1">
                <a:solidFill>
                  <a:schemeClr val="accent2"/>
                </a:solidFill>
              </a:rPr>
              <a:t>needed</a:t>
            </a:r>
            <a:r>
              <a:rPr lang="fr-CH" dirty="0">
                <a:solidFill>
                  <a:schemeClr val="accent2"/>
                </a:solidFill>
              </a:rPr>
              <a:t>}</a:t>
            </a:r>
            <a:endParaRPr dirty="0"/>
          </a:p>
          <a:p>
            <a:pPr marL="820738" lvl="1" indent="-363538" algn="l" rtl="0">
              <a:lnSpc>
                <a:spcPct val="100000"/>
              </a:lnSpc>
              <a:spcBef>
                <a:spcPts val="0"/>
              </a:spcBef>
              <a:spcAft>
                <a:spcPts val="0"/>
              </a:spcAft>
              <a:buClr>
                <a:srgbClr val="000000"/>
              </a:buClr>
              <a:buSzPts val="2000"/>
              <a:buChar char="-"/>
            </a:pPr>
            <a:r>
              <a:rPr lang="fr-CH" dirty="0"/>
              <a:t>There </a:t>
            </a:r>
            <a:r>
              <a:rPr lang="fr-CH" dirty="0" err="1"/>
              <a:t>will</a:t>
            </a:r>
            <a:r>
              <a:rPr lang="fr-CH" dirty="0"/>
              <a:t> </a:t>
            </a:r>
            <a:r>
              <a:rPr lang="fr-CH" dirty="0" err="1"/>
              <a:t>be</a:t>
            </a:r>
            <a:r>
              <a:rPr lang="fr-CH" dirty="0"/>
              <a:t> </a:t>
            </a:r>
            <a:r>
              <a:rPr lang="fr-CH" dirty="0" err="1"/>
              <a:t>tents</a:t>
            </a:r>
            <a:r>
              <a:rPr lang="fr-CH" dirty="0"/>
              <a:t> </a:t>
            </a:r>
            <a:r>
              <a:rPr lang="fr-CH" dirty="0" err="1"/>
              <a:t>available</a:t>
            </a:r>
            <a:r>
              <a:rPr lang="fr-CH" dirty="0"/>
              <a:t> per </a:t>
            </a:r>
            <a:r>
              <a:rPr lang="fr-CH" dirty="0" err="1"/>
              <a:t>gender</a:t>
            </a:r>
            <a:endParaRPr dirty="0"/>
          </a:p>
          <a:p>
            <a:pPr marL="820738" lvl="1" indent="-363538" algn="l" rtl="0">
              <a:lnSpc>
                <a:spcPct val="100000"/>
              </a:lnSpc>
              <a:spcBef>
                <a:spcPts val="0"/>
              </a:spcBef>
              <a:spcAft>
                <a:spcPts val="0"/>
              </a:spcAft>
              <a:buClr>
                <a:srgbClr val="000000"/>
              </a:buClr>
              <a:buSzPts val="2000"/>
              <a:buChar char="-"/>
            </a:pPr>
            <a:r>
              <a:rPr lang="fr-CH" dirty="0" err="1"/>
              <a:t>Make</a:t>
            </a:r>
            <a:r>
              <a:rPr lang="fr-CH" dirty="0"/>
              <a:t> sure no </a:t>
            </a:r>
            <a:r>
              <a:rPr lang="fr-CH" dirty="0" err="1"/>
              <a:t>equipment</a:t>
            </a:r>
            <a:r>
              <a:rPr lang="fr-CH" dirty="0"/>
              <a:t> </a:t>
            </a:r>
            <a:r>
              <a:rPr lang="fr-CH" dirty="0" err="1"/>
              <a:t>is</a:t>
            </a:r>
            <a:r>
              <a:rPr lang="fr-CH" dirty="0"/>
              <a:t> </a:t>
            </a:r>
            <a:r>
              <a:rPr lang="fr-CH" dirty="0" err="1"/>
              <a:t>left</a:t>
            </a:r>
            <a:r>
              <a:rPr lang="fr-CH" dirty="0"/>
              <a:t> </a:t>
            </a:r>
            <a:r>
              <a:rPr lang="fr-CH" dirty="0" err="1"/>
              <a:t>behind</a:t>
            </a:r>
            <a:endParaRPr dirty="0"/>
          </a:p>
          <a:p>
            <a:pPr marL="363538" indent="-363538">
              <a:lnSpc>
                <a:spcPct val="100000"/>
              </a:lnSpc>
              <a:spcBef>
                <a:spcPts val="600"/>
              </a:spcBef>
              <a:buSzPts val="2000"/>
            </a:pPr>
            <a:r>
              <a:rPr lang="fr-CH" sz="2000" dirty="0"/>
              <a:t>Go to </a:t>
            </a:r>
            <a:r>
              <a:rPr lang="fr-CH" sz="2000" dirty="0" err="1"/>
              <a:t>your</a:t>
            </a:r>
            <a:r>
              <a:rPr lang="fr-CH" sz="2000" dirty="0"/>
              <a:t> position in the transition area and </a:t>
            </a:r>
            <a:r>
              <a:rPr lang="fr-CH" sz="2000" dirty="0" err="1"/>
              <a:t>take</a:t>
            </a:r>
            <a:r>
              <a:rPr lang="fr-CH" sz="2000" dirty="0"/>
              <a:t> </a:t>
            </a:r>
            <a:r>
              <a:rPr lang="fr-CH" sz="2000" dirty="0" err="1"/>
              <a:t>your</a:t>
            </a:r>
            <a:r>
              <a:rPr lang="fr-CH" sz="2000" dirty="0"/>
              <a:t> Bike. </a:t>
            </a:r>
            <a:r>
              <a:rPr lang="fr-CH" sz="2000" dirty="0" err="1"/>
              <a:t>Remember</a:t>
            </a:r>
            <a:r>
              <a:rPr lang="fr-CH" sz="2000" dirty="0"/>
              <a:t> to </a:t>
            </a:r>
            <a:r>
              <a:rPr lang="fr-CH" sz="2000" dirty="0" err="1"/>
              <a:t>fasten</a:t>
            </a:r>
            <a:r>
              <a:rPr lang="fr-CH" sz="2000" dirty="0"/>
              <a:t> </a:t>
            </a:r>
            <a:r>
              <a:rPr lang="fr-CH" sz="2000" dirty="0" err="1"/>
              <a:t>your</a:t>
            </a:r>
            <a:r>
              <a:rPr lang="fr-CH" sz="2000" dirty="0"/>
              <a:t> </a:t>
            </a:r>
            <a:r>
              <a:rPr lang="fr-CH" sz="2000" dirty="0" err="1"/>
              <a:t>helmet</a:t>
            </a:r>
            <a:r>
              <a:rPr lang="fr-CH" sz="2000" dirty="0"/>
              <a:t> </a:t>
            </a:r>
            <a:r>
              <a:rPr lang="fr-CH" sz="2000" dirty="0" err="1"/>
              <a:t>before</a:t>
            </a:r>
            <a:r>
              <a:rPr lang="fr-CH" sz="2000" dirty="0"/>
              <a:t> </a:t>
            </a:r>
            <a:r>
              <a:rPr lang="fr-CH" sz="2000" dirty="0" err="1"/>
              <a:t>taking</a:t>
            </a:r>
            <a:r>
              <a:rPr lang="fr-CH" sz="2000" dirty="0"/>
              <a:t> </a:t>
            </a:r>
            <a:r>
              <a:rPr lang="fr-CH" sz="2000" dirty="0" err="1"/>
              <a:t>your</a:t>
            </a:r>
            <a:r>
              <a:rPr lang="fr-CH" sz="2000" dirty="0"/>
              <a:t> bike. </a:t>
            </a: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 </a:t>
            </a:r>
          </a:p>
          <a:p>
            <a:pPr marL="363538" lvl="0" indent="-363538" algn="l" rtl="0">
              <a:lnSpc>
                <a:spcPct val="100000"/>
              </a:lnSpc>
              <a:spcBef>
                <a:spcPts val="900"/>
              </a:spcBef>
              <a:spcAft>
                <a:spcPts val="0"/>
              </a:spcAft>
              <a:buClr>
                <a:srgbClr val="000000"/>
              </a:buClr>
              <a:buSzPts val="2000"/>
              <a:buChar char="-"/>
            </a:pPr>
            <a:r>
              <a:rPr lang="fr-CH" sz="2000" dirty="0"/>
              <a:t>Mount line on the </a:t>
            </a:r>
            <a:r>
              <a:rPr lang="fr-CH" sz="2000" dirty="0">
                <a:solidFill>
                  <a:schemeClr val="accent2"/>
                </a:solidFill>
              </a:rPr>
              <a:t>{insert location} </a:t>
            </a:r>
            <a:r>
              <a:rPr lang="fr-CH" sz="2000" dirty="0"/>
              <a:t>+ </a:t>
            </a:r>
            <a:r>
              <a:rPr lang="fr-CH" sz="2000" dirty="0">
                <a:solidFill>
                  <a:schemeClr val="accent2"/>
                </a:solidFill>
              </a:rPr>
              <a:t>{insert </a:t>
            </a:r>
            <a:r>
              <a:rPr lang="fr-CH" sz="2000" dirty="0" err="1">
                <a:solidFill>
                  <a:schemeClr val="accent2"/>
                </a:solidFill>
              </a:rPr>
              <a:t>color</a:t>
            </a:r>
            <a:r>
              <a:rPr lang="fr-CH" sz="2000" dirty="0">
                <a:solidFill>
                  <a:schemeClr val="accent2"/>
                </a:solidFill>
              </a:rPr>
              <a:t>}</a:t>
            </a:r>
            <a:endParaRPr dirty="0"/>
          </a:p>
        </p:txBody>
      </p:sp>
      <p:sp>
        <p:nvSpPr>
          <p:cNvPr id="374" name="Google Shape;374;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29</a:t>
            </a:fld>
            <a:endParaRPr/>
          </a:p>
        </p:txBody>
      </p:sp>
      <p:sp>
        <p:nvSpPr>
          <p:cNvPr id="375" name="Google Shape;375;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body" idx="1"/>
          </p:nvPr>
        </p:nvSpPr>
        <p:spPr>
          <a:xfrm>
            <a:off x="648000" y="1462772"/>
            <a:ext cx="6419262" cy="419871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600"/>
              </a:spcBef>
              <a:spcAft>
                <a:spcPts val="0"/>
              </a:spcAft>
              <a:buSzPts val="3800"/>
              <a:buNone/>
            </a:pPr>
            <a:r>
              <a:rPr lang="fr-CH" sz="2000"/>
              <a:t>Welcome and Introductions</a:t>
            </a:r>
            <a:endParaRPr/>
          </a:p>
          <a:p>
            <a:pPr marL="0" lvl="0" indent="0" algn="l" rtl="0">
              <a:lnSpc>
                <a:spcPct val="120000"/>
              </a:lnSpc>
              <a:spcBef>
                <a:spcPts val="600"/>
              </a:spcBef>
              <a:spcAft>
                <a:spcPts val="0"/>
              </a:spcAft>
              <a:buSzPts val="3800"/>
              <a:buNone/>
            </a:pPr>
            <a:r>
              <a:rPr lang="fr-CH" sz="2000"/>
              <a:t>Competition Jury</a:t>
            </a:r>
            <a:endParaRPr/>
          </a:p>
          <a:p>
            <a:pPr marL="0" lvl="0" indent="0" algn="l" rtl="0">
              <a:lnSpc>
                <a:spcPct val="120000"/>
              </a:lnSpc>
              <a:spcBef>
                <a:spcPts val="600"/>
              </a:spcBef>
              <a:spcAft>
                <a:spcPts val="0"/>
              </a:spcAft>
              <a:buSzPts val="3800"/>
              <a:buNone/>
            </a:pPr>
            <a:r>
              <a:rPr lang="fr-CH" sz="2000"/>
              <a:t>Schedules and Timetables</a:t>
            </a:r>
            <a:endParaRPr/>
          </a:p>
          <a:p>
            <a:pPr marL="0" lvl="0" indent="0" algn="l" rtl="0">
              <a:lnSpc>
                <a:spcPct val="120000"/>
              </a:lnSpc>
              <a:spcBef>
                <a:spcPts val="600"/>
              </a:spcBef>
              <a:spcAft>
                <a:spcPts val="0"/>
              </a:spcAft>
              <a:buSzPts val="3800"/>
              <a:buNone/>
            </a:pPr>
            <a:r>
              <a:rPr lang="fr-CH" sz="2000"/>
              <a:t>Check-in and Procedures</a:t>
            </a:r>
            <a:endParaRPr/>
          </a:p>
          <a:p>
            <a:pPr marL="0" lvl="0" indent="0" algn="l" rtl="0">
              <a:lnSpc>
                <a:spcPct val="120000"/>
              </a:lnSpc>
              <a:spcBef>
                <a:spcPts val="600"/>
              </a:spcBef>
              <a:spcAft>
                <a:spcPts val="0"/>
              </a:spcAft>
              <a:buSzPts val="3800"/>
              <a:buNone/>
            </a:pPr>
            <a:r>
              <a:rPr lang="fr-CH" sz="2000"/>
              <a:t>The Course</a:t>
            </a:r>
            <a:endParaRPr/>
          </a:p>
          <a:p>
            <a:pPr marL="0" lvl="0" indent="0" algn="l" rtl="0">
              <a:lnSpc>
                <a:spcPct val="120000"/>
              </a:lnSpc>
              <a:spcBef>
                <a:spcPts val="600"/>
              </a:spcBef>
              <a:spcAft>
                <a:spcPts val="0"/>
              </a:spcAft>
              <a:buSzPts val="3800"/>
              <a:buNone/>
            </a:pPr>
            <a:r>
              <a:rPr lang="fr-CH" sz="2000"/>
              <a:t>Post-Race Procedures</a:t>
            </a:r>
            <a:endParaRPr/>
          </a:p>
          <a:p>
            <a:pPr marL="0" lvl="0" indent="0" algn="l" rtl="0">
              <a:lnSpc>
                <a:spcPct val="120000"/>
              </a:lnSpc>
              <a:spcBef>
                <a:spcPts val="600"/>
              </a:spcBef>
              <a:spcAft>
                <a:spcPts val="0"/>
              </a:spcAft>
              <a:buSzPts val="3800"/>
              <a:buNone/>
            </a:pPr>
            <a:r>
              <a:rPr lang="fr-CH" sz="2000"/>
              <a:t>Water Quality Test Results</a:t>
            </a:r>
            <a:endParaRPr/>
          </a:p>
          <a:p>
            <a:pPr marL="0" lvl="0" indent="0" algn="l" rtl="0">
              <a:lnSpc>
                <a:spcPct val="120000"/>
              </a:lnSpc>
              <a:spcBef>
                <a:spcPts val="600"/>
              </a:spcBef>
              <a:spcAft>
                <a:spcPts val="0"/>
              </a:spcAft>
              <a:buSzPts val="3800"/>
              <a:buNone/>
            </a:pPr>
            <a:r>
              <a:rPr lang="fr-CH" sz="2000"/>
              <a:t>Weather forecast</a:t>
            </a:r>
            <a:endParaRPr/>
          </a:p>
          <a:p>
            <a:pPr marL="0" marR="0" lvl="0" indent="0" algn="l" rtl="0">
              <a:lnSpc>
                <a:spcPct val="100000"/>
              </a:lnSpc>
              <a:spcBef>
                <a:spcPts val="760"/>
              </a:spcBef>
              <a:spcAft>
                <a:spcPts val="0"/>
              </a:spcAft>
              <a:buClr>
                <a:schemeClr val="lt1"/>
              </a:buClr>
              <a:buSzPts val="3800"/>
              <a:buFont typeface="Arial"/>
              <a:buNone/>
            </a:pPr>
            <a:endParaRPr/>
          </a:p>
        </p:txBody>
      </p:sp>
      <p:sp>
        <p:nvSpPr>
          <p:cNvPr id="137" name="Google Shape;137;p3"/>
          <p:cNvSpPr txBox="1">
            <a:spLocks noGrp="1"/>
          </p:cNvSpPr>
          <p:nvPr>
            <p:ph type="body" idx="2"/>
          </p:nvPr>
        </p:nvSpPr>
        <p:spPr>
          <a:xfrm>
            <a:off x="648000" y="427651"/>
            <a:ext cx="6419262" cy="7181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800"/>
              </a:spcBef>
              <a:spcAft>
                <a:spcPts val="0"/>
              </a:spcAft>
              <a:buClr>
                <a:schemeClr val="lt1"/>
              </a:buClr>
              <a:buSzPts val="4000"/>
              <a:buFont typeface="Arial"/>
              <a:buNone/>
            </a:pPr>
            <a:r>
              <a:rPr lang="fr-CH"/>
              <a:t>Agenda</a:t>
            </a:r>
            <a:endParaRPr/>
          </a:p>
        </p:txBody>
      </p:sp>
      <p:sp>
        <p:nvSpPr>
          <p:cNvPr id="138" name="Google Shape;138;p3"/>
          <p:cNvSpPr txBox="1">
            <a:spLocks noGrp="1"/>
          </p:cNvSpPr>
          <p:nvPr>
            <p:ph type="sldNum" idx="12"/>
          </p:nvPr>
        </p:nvSpPr>
        <p:spPr>
          <a:xfrm>
            <a:off x="648000" y="6283263"/>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Flow</a:t>
            </a:r>
            <a:endParaRPr sz="2400">
              <a:solidFill>
                <a:schemeClr val="accent2"/>
              </a:solidFill>
              <a:latin typeface="Arial"/>
              <a:ea typeface="Arial"/>
              <a:cs typeface="Arial"/>
              <a:sym typeface="Arial"/>
            </a:endParaRPr>
          </a:p>
        </p:txBody>
      </p:sp>
      <p:sp>
        <p:nvSpPr>
          <p:cNvPr id="381" name="Google Shape;381;p3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82" name="Google Shape;38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30</a:t>
            </a:fld>
            <a:endParaRPr/>
          </a:p>
        </p:txBody>
      </p:sp>
      <p:sp>
        <p:nvSpPr>
          <p:cNvPr id="383" name="Google Shape;38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84" name="Google Shape;384;p3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TZ Map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390" name="Google Shape;390;p32"/>
          <p:cNvSpPr txBox="1">
            <a:spLocks noGrp="1"/>
          </p:cNvSpPr>
          <p:nvPr>
            <p:ph type="body" idx="1"/>
          </p:nvPr>
        </p:nvSpPr>
        <p:spPr>
          <a:xfrm>
            <a:off x="656963" y="1985554"/>
            <a:ext cx="10869109" cy="2939266"/>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&lt;number of laps&gt; laps (total distance of &lt;total length of the bike in kilometer&gt;km)</a:t>
            </a:r>
            <a:endParaRPr/>
          </a:p>
          <a:p>
            <a:pPr marL="363538" lvl="0" indent="-363538" algn="l" rtl="0">
              <a:lnSpc>
                <a:spcPct val="100000"/>
              </a:lnSpc>
              <a:spcBef>
                <a:spcPts val="900"/>
              </a:spcBef>
              <a:spcAft>
                <a:spcPts val="0"/>
              </a:spcAft>
              <a:buClr>
                <a:srgbClr val="000000"/>
              </a:buClr>
              <a:buSzPts val="2000"/>
              <a:buChar char="-"/>
            </a:pPr>
            <a:r>
              <a:rPr lang="fr-CH" sz="2000"/>
              <a:t>Hilly / flat and technical / not technical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b="1"/>
              <a:t>Drafting is not allowed</a:t>
            </a:r>
            <a:endParaRPr/>
          </a:p>
          <a:p>
            <a:pPr marL="363538" lvl="0" indent="-363538" algn="l" rtl="0">
              <a:lnSpc>
                <a:spcPct val="100000"/>
              </a:lnSpc>
              <a:spcBef>
                <a:spcPts val="900"/>
              </a:spcBef>
              <a:spcAft>
                <a:spcPts val="0"/>
              </a:spcAft>
              <a:buClr>
                <a:srgbClr val="000000"/>
              </a:buClr>
              <a:buSzPts val="2000"/>
              <a:buChar char="-"/>
            </a:pPr>
            <a:r>
              <a:rPr lang="fr-CH" sz="2000" b="1"/>
              <a:t>Bib number on the bike is optional</a:t>
            </a:r>
            <a:endParaRPr/>
          </a:p>
          <a:p>
            <a:pPr marL="363538" lvl="0" indent="-363538" algn="l" rtl="0">
              <a:lnSpc>
                <a:spcPct val="100000"/>
              </a:lnSpc>
              <a:spcBef>
                <a:spcPts val="900"/>
              </a:spcBef>
              <a:spcAft>
                <a:spcPts val="0"/>
              </a:spcAft>
              <a:buClr>
                <a:srgbClr val="000000"/>
              </a:buClr>
              <a:buSzPts val="2000"/>
              <a:buChar char="-"/>
            </a:pPr>
            <a:r>
              <a:rPr lang="fr-CH" sz="2000" b="1"/>
              <a:t>Always stay on the right/left pass on the left/right </a:t>
            </a:r>
            <a:r>
              <a:rPr lang="fr-CH" sz="2000">
                <a:solidFill>
                  <a:schemeClr val="accent2"/>
                </a:solidFill>
              </a:rPr>
              <a:t>{choose the correct}</a:t>
            </a:r>
            <a:endParaRPr/>
          </a:p>
          <a:p>
            <a:pPr marL="363538" lvl="0" indent="-363538" algn="l" rtl="0">
              <a:lnSpc>
                <a:spcPct val="100000"/>
              </a:lnSpc>
              <a:spcBef>
                <a:spcPts val="900"/>
              </a:spcBef>
              <a:spcAft>
                <a:spcPts val="0"/>
              </a:spcAft>
              <a:buClr>
                <a:srgbClr val="000000"/>
              </a:buClr>
              <a:buSzPts val="2000"/>
              <a:buChar char="-"/>
            </a:pPr>
            <a:r>
              <a:rPr lang="fr-CH" sz="2000"/>
              <a:t>Timing mat at the end of each lap </a:t>
            </a:r>
            <a:r>
              <a:rPr lang="fr-CH" sz="2000">
                <a:solidFill>
                  <a:schemeClr val="accent2"/>
                </a:solidFill>
              </a:rPr>
              <a:t>{update accordingly}</a:t>
            </a:r>
            <a:endParaRPr/>
          </a:p>
          <a:p>
            <a:pPr marL="363538" lvl="0" indent="-363538" algn="l" rtl="0">
              <a:lnSpc>
                <a:spcPct val="100000"/>
              </a:lnSpc>
              <a:spcBef>
                <a:spcPts val="900"/>
              </a:spcBef>
              <a:spcAft>
                <a:spcPts val="0"/>
              </a:spcAft>
              <a:buClr>
                <a:srgbClr val="000000"/>
              </a:buClr>
              <a:buSzPts val="2000"/>
              <a:buChar char="-"/>
            </a:pPr>
            <a:r>
              <a:rPr lang="fr-CH" sz="2000"/>
              <a:t>Please label your name and athletes race number on spare wheel</a:t>
            </a:r>
            <a:endParaRPr/>
          </a:p>
        </p:txBody>
      </p:sp>
      <p:sp>
        <p:nvSpPr>
          <p:cNvPr id="391" name="Google Shape;391;p3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31</a:t>
            </a:fld>
            <a:endParaRPr/>
          </a:p>
        </p:txBody>
      </p:sp>
      <p:sp>
        <p:nvSpPr>
          <p:cNvPr id="392" name="Google Shape;392;p3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a:t>
            </a:r>
            <a:endParaRPr sz="2400">
              <a:solidFill>
                <a:schemeClr val="accent2"/>
              </a:solidFill>
              <a:latin typeface="Arial"/>
              <a:ea typeface="Arial"/>
              <a:cs typeface="Arial"/>
              <a:sym typeface="Arial"/>
            </a:endParaRPr>
          </a:p>
        </p:txBody>
      </p:sp>
      <p:sp>
        <p:nvSpPr>
          <p:cNvPr id="398" name="Google Shape;398;p33"/>
          <p:cNvSpPr txBox="1">
            <a:spLocks noGrp="1"/>
          </p:cNvSpPr>
          <p:nvPr>
            <p:ph type="body" idx="1"/>
          </p:nvPr>
        </p:nvSpPr>
        <p:spPr>
          <a:xfrm>
            <a:off x="656963" y="1985554"/>
            <a:ext cx="10869000" cy="20934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Coaches’ area: </a:t>
            </a:r>
            <a:r>
              <a:rPr lang="fr-CH" sz="2000">
                <a:solidFill>
                  <a:schemeClr val="accent2"/>
                </a:solidFill>
              </a:rPr>
              <a:t>{insert location} </a:t>
            </a:r>
            <a:r>
              <a:rPr lang="fr-CH" sz="2000"/>
              <a:t>+ </a:t>
            </a:r>
            <a:r>
              <a:rPr lang="fr-CH" sz="2000">
                <a:solidFill>
                  <a:schemeClr val="accent2"/>
                </a:solidFill>
              </a:rPr>
              <a:t>{show on map}</a:t>
            </a:r>
            <a:endParaRPr>
              <a:solidFill>
                <a:schemeClr val="accent2"/>
              </a:solidFill>
            </a:endParaRPr>
          </a:p>
          <a:p>
            <a:pPr marL="363538" lvl="0" indent="-363538" algn="l" rtl="0">
              <a:lnSpc>
                <a:spcPct val="100000"/>
              </a:lnSpc>
              <a:spcBef>
                <a:spcPts val="900"/>
              </a:spcBef>
              <a:spcAft>
                <a:spcPts val="0"/>
              </a:spcAft>
              <a:buClr>
                <a:srgbClr val="000000"/>
              </a:buClr>
              <a:buSzPts val="2000"/>
              <a:buChar char="-"/>
            </a:pPr>
            <a:r>
              <a:rPr lang="fr-CH" sz="2000"/>
              <a:t>Only from this location, coaches can supply athletes with their own food and beverages</a:t>
            </a:r>
            <a:endParaRPr/>
          </a:p>
          <a:p>
            <a:pPr marL="363538" lvl="0" indent="-363538" algn="l" rtl="0">
              <a:lnSpc>
                <a:spcPct val="100000"/>
              </a:lnSpc>
              <a:spcBef>
                <a:spcPts val="900"/>
              </a:spcBef>
              <a:spcAft>
                <a:spcPts val="0"/>
              </a:spcAft>
              <a:buClr>
                <a:srgbClr val="000000"/>
              </a:buClr>
              <a:buSzPts val="2000"/>
              <a:buChar char="-"/>
            </a:pPr>
            <a:r>
              <a:rPr lang="fr-CH" sz="2000"/>
              <a:t>Penalty boxes on the </a:t>
            </a:r>
            <a:r>
              <a:rPr lang="fr-CH" sz="2000">
                <a:solidFill>
                  <a:schemeClr val="accent2"/>
                </a:solidFill>
              </a:rPr>
              <a:t>{insert location}</a:t>
            </a:r>
            <a:endParaRPr/>
          </a:p>
          <a:p>
            <a:pPr marL="363538" lvl="0" indent="-363538" algn="l" rtl="0">
              <a:lnSpc>
                <a:spcPct val="100000"/>
              </a:lnSpc>
              <a:spcBef>
                <a:spcPts val="900"/>
              </a:spcBef>
              <a:spcAft>
                <a:spcPts val="0"/>
              </a:spcAft>
              <a:buClr>
                <a:srgbClr val="000000"/>
              </a:buClr>
              <a:buSzPts val="2000"/>
              <a:buChar char="-"/>
            </a:pPr>
            <a:r>
              <a:rPr lang="fr-CH" sz="2000"/>
              <a:t>Dismount line on the </a:t>
            </a:r>
            <a:r>
              <a:rPr lang="fr-CH" sz="2000">
                <a:solidFill>
                  <a:schemeClr val="accent2"/>
                </a:solidFill>
              </a:rPr>
              <a:t>{insert location}</a:t>
            </a:r>
            <a:endParaRPr/>
          </a:p>
          <a:p>
            <a:pPr marL="363538" lvl="0" indent="-236538" algn="l" rtl="0">
              <a:lnSpc>
                <a:spcPct val="100000"/>
              </a:lnSpc>
              <a:spcBef>
                <a:spcPts val="900"/>
              </a:spcBef>
              <a:spcAft>
                <a:spcPts val="0"/>
              </a:spcAft>
              <a:buClr>
                <a:srgbClr val="000000"/>
              </a:buClr>
              <a:buSzPts val="2000"/>
              <a:buNone/>
            </a:pPr>
            <a:endParaRPr sz="2000"/>
          </a:p>
        </p:txBody>
      </p:sp>
      <p:sp>
        <p:nvSpPr>
          <p:cNvPr id="399" name="Google Shape;399;p3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32</a:t>
            </a:fld>
            <a:endParaRPr/>
          </a:p>
        </p:txBody>
      </p:sp>
      <p:sp>
        <p:nvSpPr>
          <p:cNvPr id="400" name="Google Shape;400;p3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 Aid Stations</a:t>
            </a:r>
            <a:endParaRPr sz="2400">
              <a:solidFill>
                <a:schemeClr val="accent2"/>
              </a:solidFill>
              <a:latin typeface="Arial"/>
              <a:ea typeface="Arial"/>
              <a:cs typeface="Arial"/>
              <a:sym typeface="Arial"/>
            </a:endParaRPr>
          </a:p>
        </p:txBody>
      </p:sp>
      <p:sp>
        <p:nvSpPr>
          <p:cNvPr id="406" name="Google Shape;406;p34"/>
          <p:cNvSpPr txBox="1">
            <a:spLocks noGrp="1"/>
          </p:cNvSpPr>
          <p:nvPr>
            <p:ph type="body" idx="1"/>
          </p:nvPr>
        </p:nvSpPr>
        <p:spPr>
          <a:xfrm>
            <a:off x="656963" y="1985554"/>
            <a:ext cx="10869000" cy="2824500"/>
          </a:xfrm>
          <a:prstGeom prst="rect">
            <a:avLst/>
          </a:prstGeom>
          <a:noFill/>
          <a:ln>
            <a:noFill/>
          </a:ln>
        </p:spPr>
        <p:txBody>
          <a:bodyPr spcFirstLastPara="1" wrap="square" lIns="91425" tIns="45700" rIns="91425" bIns="45700" anchor="t" anchorCtr="0">
            <a:spAutoFit/>
          </a:bodyPr>
          <a:lstStyle/>
          <a:p>
            <a:pPr marL="363538" lvl="1" indent="-363538" algn="l" rtl="0">
              <a:lnSpc>
                <a:spcPct val="100000"/>
              </a:lnSpc>
              <a:spcBef>
                <a:spcPts val="0"/>
              </a:spcBef>
              <a:spcAft>
                <a:spcPts val="0"/>
              </a:spcAft>
              <a:buClr>
                <a:srgbClr val="000000"/>
              </a:buClr>
              <a:buSzPts val="2000"/>
              <a:buChar char="-"/>
            </a:pPr>
            <a:r>
              <a:rPr lang="fr-CH"/>
              <a:t>There will be </a:t>
            </a:r>
            <a:r>
              <a:rPr lang="fr-CH">
                <a:solidFill>
                  <a:schemeClr val="accent2"/>
                </a:solidFill>
              </a:rPr>
              <a:t>X</a:t>
            </a:r>
            <a:r>
              <a:rPr lang="fr-CH"/>
              <a:t> bike aid stations x lap. </a:t>
            </a:r>
            <a:endParaRPr/>
          </a:p>
          <a:p>
            <a:pPr marL="363538" lvl="1" indent="-363538" algn="l" rtl="0">
              <a:lnSpc>
                <a:spcPct val="100000"/>
              </a:lnSpc>
              <a:spcBef>
                <a:spcPts val="900"/>
              </a:spcBef>
              <a:spcAft>
                <a:spcPts val="0"/>
              </a:spcAft>
              <a:buClr>
                <a:srgbClr val="000000"/>
              </a:buClr>
              <a:buSzPts val="2000"/>
              <a:buChar char="-"/>
            </a:pPr>
            <a:r>
              <a:rPr lang="fr-CH"/>
              <a:t>Only discard bottles and litter within littering zones as </a:t>
            </a:r>
            <a:br>
              <a:rPr lang="fr-CH"/>
            </a:br>
            <a:r>
              <a:rPr lang="fr-CH"/>
              <a:t>indicated by the following signs</a:t>
            </a:r>
            <a:endParaRPr/>
          </a:p>
          <a:p>
            <a:pPr marL="363538" lvl="1" indent="-236538" algn="l" rtl="0">
              <a:lnSpc>
                <a:spcPct val="100000"/>
              </a:lnSpc>
              <a:spcBef>
                <a:spcPts val="900"/>
              </a:spcBef>
              <a:spcAft>
                <a:spcPts val="0"/>
              </a:spcAft>
              <a:buClr>
                <a:srgbClr val="000000"/>
              </a:buClr>
              <a:buSzPts val="2000"/>
              <a:buNone/>
            </a:pPr>
            <a:endParaRPr/>
          </a:p>
          <a:p>
            <a:pPr marL="363538" lvl="1" indent="-363538" algn="l" rtl="0">
              <a:lnSpc>
                <a:spcPct val="100000"/>
              </a:lnSpc>
              <a:spcBef>
                <a:spcPts val="900"/>
              </a:spcBef>
              <a:spcAft>
                <a:spcPts val="0"/>
              </a:spcAft>
              <a:buClr>
                <a:srgbClr val="000000"/>
              </a:buClr>
              <a:buSzPts val="2000"/>
              <a:buChar char="-"/>
            </a:pPr>
            <a:r>
              <a:rPr lang="fr-CH"/>
              <a:t>At each aid station, you can find portable toilets</a:t>
            </a:r>
            <a:endParaRPr/>
          </a:p>
          <a:p>
            <a:pPr marL="363537" lvl="1" indent="-363537" algn="l" rtl="0">
              <a:lnSpc>
                <a:spcPct val="100000"/>
              </a:lnSpc>
              <a:spcBef>
                <a:spcPts val="900"/>
              </a:spcBef>
              <a:spcAft>
                <a:spcPts val="0"/>
              </a:spcAft>
              <a:buClr>
                <a:srgbClr val="000000"/>
              </a:buClr>
              <a:buSzPts val="2000"/>
              <a:buChar char="-"/>
            </a:pPr>
            <a:r>
              <a:rPr lang="fr-CH"/>
              <a:t>Aid Stations will be located at km </a:t>
            </a:r>
            <a:r>
              <a:rPr lang="fr-CH">
                <a:solidFill>
                  <a:schemeClr val="accent2"/>
                </a:solidFill>
              </a:rPr>
              <a:t>xx, yy, zz {update accordingly}</a:t>
            </a:r>
            <a:endParaRPr/>
          </a:p>
          <a:p>
            <a:pPr marL="363538" lvl="0" indent="-236538" algn="l" rtl="0">
              <a:lnSpc>
                <a:spcPct val="100000"/>
              </a:lnSpc>
              <a:spcBef>
                <a:spcPts val="900"/>
              </a:spcBef>
              <a:spcAft>
                <a:spcPts val="0"/>
              </a:spcAft>
              <a:buClr>
                <a:srgbClr val="000000"/>
              </a:buClr>
              <a:buSzPts val="2000"/>
              <a:buNone/>
            </a:pPr>
            <a:endParaRPr sz="2000"/>
          </a:p>
        </p:txBody>
      </p:sp>
      <p:sp>
        <p:nvSpPr>
          <p:cNvPr id="407" name="Google Shape;407;p3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33</a:t>
            </a:fld>
            <a:endParaRPr/>
          </a:p>
        </p:txBody>
      </p:sp>
      <p:sp>
        <p:nvSpPr>
          <p:cNvPr id="408" name="Google Shape;408;p3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409" name="Google Shape;409;p34"/>
          <p:cNvGrpSpPr/>
          <p:nvPr/>
        </p:nvGrpSpPr>
        <p:grpSpPr>
          <a:xfrm>
            <a:off x="8132233" y="2312988"/>
            <a:ext cx="1949450" cy="1152525"/>
            <a:chOff x="6083300" y="2420938"/>
            <a:chExt cx="1949450" cy="1152525"/>
          </a:xfrm>
        </p:grpSpPr>
        <p:pic>
          <p:nvPicPr>
            <p:cNvPr id="410" name="Google Shape;410;p34" descr="Signage litterint start.jpg"/>
            <p:cNvPicPr preferRelativeResize="0"/>
            <p:nvPr/>
          </p:nvPicPr>
          <p:blipFill rotWithShape="1">
            <a:blip r:embed="rId3">
              <a:alphaModFix/>
            </a:blip>
            <a:srcRect/>
            <a:stretch/>
          </p:blipFill>
          <p:spPr>
            <a:xfrm>
              <a:off x="6083300" y="2420938"/>
              <a:ext cx="869950" cy="1152525"/>
            </a:xfrm>
            <a:prstGeom prst="rect">
              <a:avLst/>
            </a:prstGeom>
            <a:noFill/>
            <a:ln>
              <a:noFill/>
            </a:ln>
          </p:spPr>
        </p:pic>
        <p:pic>
          <p:nvPicPr>
            <p:cNvPr id="411" name="Google Shape;411;p34" descr="Signage litterint end.jpg"/>
            <p:cNvPicPr preferRelativeResize="0"/>
            <p:nvPr/>
          </p:nvPicPr>
          <p:blipFill rotWithShape="1">
            <a:blip r:embed="rId4">
              <a:alphaModFix/>
            </a:blip>
            <a:srcRect/>
            <a:stretch/>
          </p:blipFill>
          <p:spPr>
            <a:xfrm>
              <a:off x="7164388" y="2420938"/>
              <a:ext cx="868362" cy="1152525"/>
            </a:xfrm>
            <a:prstGeom prst="rect">
              <a:avLst/>
            </a:prstGeom>
            <a:noFill/>
            <a:ln>
              <a:noFill/>
            </a:ln>
          </p:spPr>
        </p:pic>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Bike behavior</a:t>
            </a:r>
            <a:endParaRPr dirty="0"/>
          </a:p>
        </p:txBody>
      </p:sp>
      <p:sp>
        <p:nvSpPr>
          <p:cNvPr id="298" name="Google Shape;298;p20"/>
          <p:cNvSpPr txBox="1">
            <a:spLocks noGrp="1"/>
          </p:cNvSpPr>
          <p:nvPr>
            <p:ph type="body" idx="1"/>
          </p:nvPr>
        </p:nvSpPr>
        <p:spPr>
          <a:xfrm>
            <a:off x="656963" y="1985554"/>
            <a:ext cx="10869109" cy="3959505"/>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400"/>
              <a:buNone/>
            </a:pPr>
            <a:r>
              <a:rPr lang="en-US" sz="2400" b="1" dirty="0"/>
              <a:t>Definition from the World Triathlon CR §5.1.b: </a:t>
            </a:r>
            <a:endParaRPr dirty="0"/>
          </a:p>
          <a:p>
            <a:pPr marL="514350" indent="-514350">
              <a:lnSpc>
                <a:spcPct val="100000"/>
              </a:lnSpc>
              <a:spcBef>
                <a:spcPts val="900"/>
              </a:spcBef>
              <a:buSzPts val="2000"/>
              <a:buFont typeface="+mj-lt"/>
              <a:buAutoNum type="romanLcPeriod" startAt="4"/>
            </a:pPr>
            <a:r>
              <a:rPr lang="en-US" sz="2000" dirty="0"/>
              <a:t>Where an athlete cuts across or makes accidental contact with another athlete during the bike, then immediately moves away and does not cause a crash the athlete will not incur a penalty. </a:t>
            </a:r>
          </a:p>
          <a:p>
            <a:pPr marL="514350" indent="-514350">
              <a:lnSpc>
                <a:spcPct val="100000"/>
              </a:lnSpc>
              <a:spcBef>
                <a:spcPts val="900"/>
              </a:spcBef>
              <a:buSzPts val="2000"/>
              <a:buFont typeface="NTR"/>
              <a:buAutoNum type="romanLcPeriod" startAt="4"/>
            </a:pPr>
            <a:r>
              <a:rPr lang="en-US" sz="2000" dirty="0"/>
              <a:t>Where an athlete cuts across another athlete in a dangerous manner or makes contact with another athlete during the bike, does not move away and continues to impede the progress of the other athlete, the athlete will incur a time penalty. </a:t>
            </a:r>
          </a:p>
          <a:p>
            <a:pPr marL="514350" indent="-514350">
              <a:lnSpc>
                <a:spcPct val="100000"/>
              </a:lnSpc>
              <a:spcBef>
                <a:spcPts val="900"/>
              </a:spcBef>
              <a:buSzPts val="2000"/>
              <a:buFont typeface="NTR"/>
              <a:buAutoNum type="romanLcPeriod" startAt="4"/>
            </a:pPr>
            <a:r>
              <a:rPr lang="en-US" sz="2000" dirty="0"/>
              <a:t>Where an athlete deliberately targets another athlete during the bike and impedes their progress, gains an unfair advantage, potentially causes harm or a crash the athlete will be disqualified and may be reported to the World Triathlon Tribunal for potential suspension or expulsion. </a:t>
            </a:r>
          </a:p>
        </p:txBody>
      </p:sp>
      <p:sp>
        <p:nvSpPr>
          <p:cNvPr id="299" name="Google Shape;299;p2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34</a:t>
            </a:fld>
            <a:endParaRPr dirty="0"/>
          </a:p>
        </p:txBody>
      </p:sp>
      <p:sp>
        <p:nvSpPr>
          <p:cNvPr id="300" name="Google Shape;300;p2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2048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Map</a:t>
            </a:r>
            <a:endParaRPr sz="2400">
              <a:solidFill>
                <a:schemeClr val="accent2"/>
              </a:solidFill>
              <a:latin typeface="Arial"/>
              <a:ea typeface="Arial"/>
              <a:cs typeface="Arial"/>
              <a:sym typeface="Arial"/>
            </a:endParaRPr>
          </a:p>
        </p:txBody>
      </p:sp>
      <p:sp>
        <p:nvSpPr>
          <p:cNvPr id="417" name="Google Shape;417;p35"/>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418" name="Google Shape;418;p3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35</a:t>
            </a:fld>
            <a:endParaRPr/>
          </a:p>
        </p:txBody>
      </p:sp>
      <p:sp>
        <p:nvSpPr>
          <p:cNvPr id="419" name="Google Shape;419;p35"/>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dirty="0">
                <a:solidFill>
                  <a:srgbClr val="000000"/>
                </a:solidFill>
                <a:latin typeface="Trebuchet MS"/>
                <a:ea typeface="Trebuchet MS"/>
                <a:cs typeface="Trebuchet MS"/>
                <a:sym typeface="Trebuchet MS"/>
              </a:rPr>
              <a:t>&lt;Insert Bike Course </a:t>
            </a:r>
            <a:r>
              <a:rPr lang="fr-CH" sz="1400" b="0" i="0" u="none" strike="noStrike" cap="none" dirty="0" err="1">
                <a:solidFill>
                  <a:srgbClr val="000000"/>
                </a:solidFill>
                <a:latin typeface="Trebuchet MS"/>
                <a:ea typeface="Trebuchet MS"/>
                <a:cs typeface="Trebuchet MS"/>
                <a:sym typeface="Trebuchet MS"/>
              </a:rPr>
              <a:t>Map</a:t>
            </a:r>
            <a:r>
              <a:rPr lang="fr-CH" sz="1400" b="0" i="0" u="none" strike="noStrike" cap="none" dirty="0">
                <a:solidFill>
                  <a:srgbClr val="000000"/>
                </a:solidFill>
                <a:latin typeface="Trebuchet MS"/>
                <a:ea typeface="Trebuchet MS"/>
                <a:cs typeface="Trebuchet MS"/>
                <a:sym typeface="Trebuchet MS"/>
              </a:rPr>
              <a:t> (show locations of coaches’ area, bike </a:t>
            </a:r>
            <a:r>
              <a:rPr lang="fr-CH" sz="1400" b="0" i="0" u="none" strike="noStrike" cap="none" dirty="0" err="1">
                <a:solidFill>
                  <a:srgbClr val="000000"/>
                </a:solidFill>
                <a:latin typeface="Trebuchet MS"/>
                <a:ea typeface="Trebuchet MS"/>
                <a:cs typeface="Trebuchet MS"/>
                <a:sym typeface="Trebuchet MS"/>
              </a:rPr>
              <a:t>aid</a:t>
            </a:r>
            <a:r>
              <a:rPr lang="fr-CH" sz="1400" b="0" i="0" u="none" strike="noStrike" cap="none" dirty="0">
                <a:solidFill>
                  <a:srgbClr val="000000"/>
                </a:solidFill>
                <a:latin typeface="Trebuchet MS"/>
                <a:ea typeface="Trebuchet MS"/>
                <a:cs typeface="Trebuchet MS"/>
                <a:sym typeface="Trebuchet MS"/>
              </a:rPr>
              <a:t> stations, coaches areas, </a:t>
            </a:r>
            <a:r>
              <a:rPr lang="fr-CH" sz="1400" b="0" i="0" u="none" strike="noStrike" cap="none" dirty="0" err="1">
                <a:solidFill>
                  <a:srgbClr val="000000"/>
                </a:solidFill>
                <a:latin typeface="Trebuchet MS"/>
                <a:ea typeface="Trebuchet MS"/>
                <a:cs typeface="Trebuchet MS"/>
                <a:sym typeface="Trebuchet MS"/>
              </a:rPr>
              <a:t>Personal</a:t>
            </a:r>
            <a:r>
              <a:rPr lang="fr-CH" sz="1400" b="0" i="0" u="none" strike="noStrike" cap="none" dirty="0">
                <a:solidFill>
                  <a:srgbClr val="000000"/>
                </a:solidFill>
                <a:latin typeface="Trebuchet MS"/>
                <a:ea typeface="Trebuchet MS"/>
                <a:cs typeface="Trebuchet MS"/>
                <a:sym typeface="Trebuchet MS"/>
              </a:rPr>
              <a:t> </a:t>
            </a:r>
            <a:r>
              <a:rPr lang="fr-CH" sz="1400" b="0" i="0" u="none" strike="noStrike" cap="none" dirty="0" err="1">
                <a:solidFill>
                  <a:srgbClr val="000000"/>
                </a:solidFill>
                <a:latin typeface="Trebuchet MS"/>
                <a:ea typeface="Trebuchet MS"/>
                <a:cs typeface="Trebuchet MS"/>
                <a:sym typeface="Trebuchet MS"/>
              </a:rPr>
              <a:t>needs</a:t>
            </a:r>
            <a:r>
              <a:rPr lang="fr-CH" sz="1400" b="0" i="0" u="none" strike="noStrike" cap="none" dirty="0">
                <a:solidFill>
                  <a:srgbClr val="000000"/>
                </a:solidFill>
                <a:latin typeface="Trebuchet MS"/>
                <a:ea typeface="Trebuchet MS"/>
                <a:cs typeface="Trebuchet MS"/>
                <a:sym typeface="Trebuchet MS"/>
              </a:rPr>
              <a:t> &amp; </a:t>
            </a:r>
            <a:r>
              <a:rPr lang="fr-CH" sz="1400" b="0" i="0" u="none" strike="noStrike" cap="none" dirty="0" err="1">
                <a:solidFill>
                  <a:srgbClr val="000000"/>
                </a:solidFill>
                <a:latin typeface="Trebuchet MS"/>
                <a:ea typeface="Trebuchet MS"/>
                <a:cs typeface="Trebuchet MS"/>
                <a:sym typeface="Trebuchet MS"/>
              </a:rPr>
              <a:t>littering</a:t>
            </a:r>
            <a:r>
              <a:rPr lang="fr-CH" sz="1400" b="0" i="0" u="none" strike="noStrike" cap="none" dirty="0">
                <a:solidFill>
                  <a:srgbClr val="000000"/>
                </a:solidFill>
                <a:latin typeface="Trebuchet MS"/>
                <a:ea typeface="Trebuchet MS"/>
                <a:cs typeface="Trebuchet MS"/>
                <a:sym typeface="Trebuchet MS"/>
              </a:rPr>
              <a:t> zones) (</a:t>
            </a:r>
            <a:r>
              <a:rPr lang="fr-CH" sz="1400" b="0" i="0" u="none" strike="noStrike" cap="none" dirty="0" err="1">
                <a:solidFill>
                  <a:srgbClr val="000000"/>
                </a:solidFill>
                <a:latin typeface="Trebuchet MS"/>
                <a:ea typeface="Trebuchet MS"/>
                <a:cs typeface="Trebuchet MS"/>
                <a:sym typeface="Trebuchet MS"/>
              </a:rPr>
              <a:t>clarify</a:t>
            </a:r>
            <a:r>
              <a:rPr lang="fr-CH" sz="1400" b="0" i="0" u="none" strike="noStrike" cap="none" dirty="0">
                <a:solidFill>
                  <a:srgbClr val="000000"/>
                </a:solidFill>
                <a:latin typeface="Trebuchet MS"/>
                <a:ea typeface="Trebuchet MS"/>
                <a:cs typeface="Trebuchet MS"/>
                <a:sym typeface="Trebuchet MS"/>
              </a:rPr>
              <a:t> the route per lap)&gt;</a:t>
            </a:r>
            <a:endParaRPr dirty="0"/>
          </a:p>
        </p:txBody>
      </p:sp>
      <p:sp>
        <p:nvSpPr>
          <p:cNvPr id="420" name="Google Shape;420;p3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 Zones</a:t>
            </a:r>
            <a:endParaRPr/>
          </a:p>
        </p:txBody>
      </p:sp>
      <p:sp>
        <p:nvSpPr>
          <p:cNvPr id="426" name="Google Shape;426;p3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36</a:t>
            </a:fld>
            <a:endParaRPr/>
          </a:p>
        </p:txBody>
      </p:sp>
      <p:pic>
        <p:nvPicPr>
          <p:cNvPr id="427" name="Google Shape;427;p36"/>
          <p:cNvPicPr preferRelativeResize="0"/>
          <p:nvPr/>
        </p:nvPicPr>
        <p:blipFill rotWithShape="1">
          <a:blip r:embed="rId3">
            <a:alphaModFix/>
          </a:blip>
          <a:srcRect/>
          <a:stretch/>
        </p:blipFill>
        <p:spPr>
          <a:xfrm>
            <a:off x="1955800" y="2289175"/>
            <a:ext cx="8280400" cy="2352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 Zones</a:t>
            </a:r>
            <a:endParaRPr/>
          </a:p>
        </p:txBody>
      </p:sp>
      <p:sp>
        <p:nvSpPr>
          <p:cNvPr id="433" name="Google Shape;433;p3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37</a:t>
            </a:fld>
            <a:endParaRPr/>
          </a:p>
        </p:txBody>
      </p:sp>
      <p:grpSp>
        <p:nvGrpSpPr>
          <p:cNvPr id="2" name="Google Shape;355;p37">
            <a:extLst>
              <a:ext uri="{FF2B5EF4-FFF2-40B4-BE49-F238E27FC236}">
                <a16:creationId xmlns:a16="http://schemas.microsoft.com/office/drawing/2014/main" id="{BD7424AE-ED49-A23E-C996-E4EBA99D7787}"/>
              </a:ext>
            </a:extLst>
          </p:cNvPr>
          <p:cNvGrpSpPr/>
          <p:nvPr/>
        </p:nvGrpSpPr>
        <p:grpSpPr>
          <a:xfrm>
            <a:off x="1669510" y="1894306"/>
            <a:ext cx="8852980" cy="3469262"/>
            <a:chOff x="1669510" y="1894306"/>
            <a:chExt cx="8852980" cy="3469262"/>
          </a:xfrm>
        </p:grpSpPr>
        <p:pic>
          <p:nvPicPr>
            <p:cNvPr id="3" name="Google Shape;356;p37">
              <a:extLst>
                <a:ext uri="{FF2B5EF4-FFF2-40B4-BE49-F238E27FC236}">
                  <a16:creationId xmlns:a16="http://schemas.microsoft.com/office/drawing/2014/main" id="{0568800C-E211-9D40-A98A-4631ADBAF272}"/>
                </a:ext>
              </a:extLst>
            </p:cNvPr>
            <p:cNvPicPr preferRelativeResize="0"/>
            <p:nvPr/>
          </p:nvPicPr>
          <p:blipFill rotWithShape="1">
            <a:blip r:embed="rId3">
              <a:alphaModFix/>
            </a:blip>
            <a:srcRect/>
            <a:stretch/>
          </p:blipFill>
          <p:spPr>
            <a:xfrm>
              <a:off x="1669510" y="1894306"/>
              <a:ext cx="8852980" cy="3469262"/>
            </a:xfrm>
            <a:prstGeom prst="rect">
              <a:avLst/>
            </a:prstGeom>
            <a:noFill/>
            <a:ln>
              <a:noFill/>
            </a:ln>
          </p:spPr>
        </p:pic>
        <p:pic>
          <p:nvPicPr>
            <p:cNvPr id="4" name="Google Shape;357;p37">
              <a:extLst>
                <a:ext uri="{FF2B5EF4-FFF2-40B4-BE49-F238E27FC236}">
                  <a16:creationId xmlns:a16="http://schemas.microsoft.com/office/drawing/2014/main" id="{E371D2BC-2F22-9C78-8E4D-7AB3312A21A0}"/>
                </a:ext>
              </a:extLst>
            </p:cNvPr>
            <p:cNvPicPr preferRelativeResize="0"/>
            <p:nvPr/>
          </p:nvPicPr>
          <p:blipFill rotWithShape="1">
            <a:blip r:embed="rId4">
              <a:alphaModFix/>
            </a:blip>
            <a:srcRect/>
            <a:stretch/>
          </p:blipFill>
          <p:spPr>
            <a:xfrm rot="10800000" flipH="1">
              <a:off x="6752645" y="3054648"/>
              <a:ext cx="1497820" cy="283797"/>
            </a:xfrm>
            <a:prstGeom prst="rect">
              <a:avLst/>
            </a:prstGeom>
            <a:noFill/>
            <a:ln>
              <a:noFill/>
            </a:ln>
          </p:spPr>
        </p:pic>
        <p:pic>
          <p:nvPicPr>
            <p:cNvPr id="5" name="Google Shape;358;p37">
              <a:extLst>
                <a:ext uri="{FF2B5EF4-FFF2-40B4-BE49-F238E27FC236}">
                  <a16:creationId xmlns:a16="http://schemas.microsoft.com/office/drawing/2014/main" id="{2C9752CB-E666-B0F9-B923-F2921064D430}"/>
                </a:ext>
              </a:extLst>
            </p:cNvPr>
            <p:cNvPicPr preferRelativeResize="0"/>
            <p:nvPr/>
          </p:nvPicPr>
          <p:blipFill rotWithShape="1">
            <a:blip r:embed="rId4">
              <a:alphaModFix/>
            </a:blip>
            <a:srcRect/>
            <a:stretch/>
          </p:blipFill>
          <p:spPr>
            <a:xfrm rot="10800000" flipH="1">
              <a:off x="6752645" y="4863873"/>
              <a:ext cx="1497820" cy="283797"/>
            </a:xfrm>
            <a:prstGeom prst="rect">
              <a:avLst/>
            </a:prstGeom>
            <a:noFill/>
            <a:ln>
              <a:noFill/>
            </a:ln>
          </p:spPr>
        </p:pic>
        <p:sp>
          <p:nvSpPr>
            <p:cNvPr id="6" name="Google Shape;359;p37">
              <a:extLst>
                <a:ext uri="{FF2B5EF4-FFF2-40B4-BE49-F238E27FC236}">
                  <a16:creationId xmlns:a16="http://schemas.microsoft.com/office/drawing/2014/main" id="{744E291C-63DF-A50E-7BDF-62B33CC5509F}"/>
                </a:ext>
              </a:extLst>
            </p:cNvPr>
            <p:cNvSpPr/>
            <p:nvPr/>
          </p:nvSpPr>
          <p:spPr>
            <a:xfrm>
              <a:off x="8219114" y="4899171"/>
              <a:ext cx="2118220" cy="1950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360;p37">
              <a:extLst>
                <a:ext uri="{FF2B5EF4-FFF2-40B4-BE49-F238E27FC236}">
                  <a16:creationId xmlns:a16="http://schemas.microsoft.com/office/drawing/2014/main" id="{32E7C252-A45F-A2B5-C244-54CA67F59CCF}"/>
                </a:ext>
              </a:extLst>
            </p:cNvPr>
            <p:cNvSpPr/>
            <p:nvPr/>
          </p:nvSpPr>
          <p:spPr>
            <a:xfrm>
              <a:off x="8226819" y="3096927"/>
              <a:ext cx="2118220" cy="19504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Drafting Rules</a:t>
            </a:r>
            <a:endParaRPr/>
          </a:p>
        </p:txBody>
      </p:sp>
      <p:sp>
        <p:nvSpPr>
          <p:cNvPr id="440" name="Google Shape;440;p38"/>
          <p:cNvSpPr txBox="1">
            <a:spLocks noGrp="1"/>
          </p:cNvSpPr>
          <p:nvPr>
            <p:ph type="body" idx="1"/>
          </p:nvPr>
        </p:nvSpPr>
        <p:spPr>
          <a:xfrm>
            <a:off x="656963" y="1610225"/>
            <a:ext cx="10869109" cy="2400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None/>
            </a:pPr>
            <a:r>
              <a:rPr lang="fr-CH" sz="2000"/>
              <a:t>An athlete may enter a bike draft zone in the following circumstances: </a:t>
            </a:r>
            <a:endParaRPr/>
          </a:p>
          <a:p>
            <a:pPr marL="342900" lvl="0" indent="-342900" algn="l" rtl="0">
              <a:lnSpc>
                <a:spcPct val="100000"/>
              </a:lnSpc>
              <a:spcBef>
                <a:spcPts val="900"/>
              </a:spcBef>
              <a:spcAft>
                <a:spcPts val="0"/>
              </a:spcAft>
              <a:buClr>
                <a:srgbClr val="000000"/>
              </a:buClr>
              <a:buSzPts val="2000"/>
              <a:buChar char="-"/>
            </a:pPr>
            <a:r>
              <a:rPr lang="fr-CH" sz="2000"/>
              <a:t>If the athlete enters the draft zone, and progresses through it within the allotted time in the process of overtaking; </a:t>
            </a:r>
            <a:endParaRPr/>
          </a:p>
          <a:p>
            <a:pPr marL="342900" lvl="0" indent="-342900" algn="l" rtl="0">
              <a:lnSpc>
                <a:spcPct val="100000"/>
              </a:lnSpc>
              <a:spcBef>
                <a:spcPts val="900"/>
              </a:spcBef>
              <a:spcAft>
                <a:spcPts val="0"/>
              </a:spcAft>
              <a:buClr>
                <a:srgbClr val="000000"/>
              </a:buClr>
              <a:buSzPts val="2000"/>
              <a:buChar char="-"/>
            </a:pPr>
            <a:r>
              <a:rPr lang="fr-CH" sz="2000"/>
              <a:t>For safety reasons; </a:t>
            </a:r>
            <a:endParaRPr/>
          </a:p>
          <a:p>
            <a:pPr marL="342900" lvl="0" indent="-342900" algn="l" rtl="0">
              <a:lnSpc>
                <a:spcPct val="100000"/>
              </a:lnSpc>
              <a:spcBef>
                <a:spcPts val="900"/>
              </a:spcBef>
              <a:spcAft>
                <a:spcPts val="0"/>
              </a:spcAft>
              <a:buClr>
                <a:srgbClr val="000000"/>
              </a:buClr>
              <a:buSzPts val="2000"/>
              <a:buChar char="-"/>
            </a:pPr>
            <a:r>
              <a:rPr lang="fr-CH" sz="2000"/>
              <a:t>100 meters before and after an aid station or transition area; </a:t>
            </a:r>
            <a:endParaRPr/>
          </a:p>
          <a:p>
            <a:pPr marL="342900" lvl="0" indent="-342900" algn="l" rtl="0">
              <a:lnSpc>
                <a:spcPct val="100000"/>
              </a:lnSpc>
              <a:spcBef>
                <a:spcPts val="900"/>
              </a:spcBef>
              <a:spcAft>
                <a:spcPts val="0"/>
              </a:spcAft>
              <a:buClr>
                <a:srgbClr val="000000"/>
              </a:buClr>
              <a:buSzPts val="2000"/>
              <a:buChar char="-"/>
            </a:pPr>
            <a:r>
              <a:rPr lang="fr-CH" sz="2000"/>
              <a:t>At an acute turn;</a:t>
            </a:r>
            <a:endParaRPr/>
          </a:p>
        </p:txBody>
      </p:sp>
      <p:sp>
        <p:nvSpPr>
          <p:cNvPr id="441" name="Google Shape;441;p3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Drafting Rules</a:t>
            </a:r>
            <a:endParaRPr/>
          </a:p>
        </p:txBody>
      </p:sp>
      <p:sp>
        <p:nvSpPr>
          <p:cNvPr id="447" name="Google Shape;447;p39"/>
          <p:cNvSpPr txBox="1">
            <a:spLocks noGrp="1"/>
          </p:cNvSpPr>
          <p:nvPr>
            <p:ph type="body" idx="1"/>
          </p:nvPr>
        </p:nvSpPr>
        <p:spPr>
          <a:xfrm>
            <a:off x="656963" y="1610225"/>
            <a:ext cx="10869109" cy="259301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None/>
            </a:pPr>
            <a:r>
              <a:rPr lang="fr-CH" sz="2000" b="1"/>
              <a:t>OVERTAKING</a:t>
            </a:r>
            <a:r>
              <a:rPr lang="fr-CH" sz="2000"/>
              <a:t>: </a:t>
            </a:r>
            <a:endParaRPr/>
          </a:p>
          <a:p>
            <a:pPr marL="342900" lvl="0" indent="-342900" algn="l" rtl="0">
              <a:lnSpc>
                <a:spcPct val="100000"/>
              </a:lnSpc>
              <a:spcBef>
                <a:spcPts val="900"/>
              </a:spcBef>
              <a:spcAft>
                <a:spcPts val="0"/>
              </a:spcAft>
              <a:buClr>
                <a:srgbClr val="000000"/>
              </a:buClr>
              <a:buSzPts val="2000"/>
              <a:buChar char="-"/>
            </a:pPr>
            <a:r>
              <a:rPr lang="fr-CH" sz="2000"/>
              <a:t>An athlete is passed when another athlete's front wheel is ahead of theirs; </a:t>
            </a:r>
            <a:endParaRPr/>
          </a:p>
          <a:p>
            <a:pPr marL="342900" lvl="0" indent="-342900" algn="l" rtl="0">
              <a:lnSpc>
                <a:spcPct val="100000"/>
              </a:lnSpc>
              <a:spcBef>
                <a:spcPts val="900"/>
              </a:spcBef>
              <a:spcAft>
                <a:spcPts val="0"/>
              </a:spcAft>
              <a:buClr>
                <a:srgbClr val="000000"/>
              </a:buClr>
              <a:buSzPts val="2000"/>
              <a:buChar char="-"/>
            </a:pPr>
            <a:r>
              <a:rPr lang="fr-CH" sz="2000"/>
              <a:t>An overtaken athlete must drop out of the draft zone of the passing athlete by continuously make rearward progress out of the draft zone of the passing athlete. Re-passing by an overtaken athlete prior to dropping out of the draft zone will result in a drafting violation;</a:t>
            </a:r>
            <a:endParaRPr/>
          </a:p>
          <a:p>
            <a:pPr marL="342900" lvl="0" indent="-342900" algn="l" rtl="0">
              <a:lnSpc>
                <a:spcPct val="100000"/>
              </a:lnSpc>
              <a:spcBef>
                <a:spcPts val="900"/>
              </a:spcBef>
              <a:spcAft>
                <a:spcPts val="0"/>
              </a:spcAft>
              <a:buClr>
                <a:srgbClr val="000000"/>
              </a:buClr>
              <a:buSzPts val="2000"/>
              <a:buChar char="-"/>
            </a:pPr>
            <a:r>
              <a:rPr lang="fr-CH" sz="2000"/>
              <a:t>Overtaken athletes who remain within the draft zone of the passing athlete for more than the allotted time will be given a drafting violation;</a:t>
            </a:r>
            <a:endParaRPr/>
          </a:p>
        </p:txBody>
      </p:sp>
      <p:sp>
        <p:nvSpPr>
          <p:cNvPr id="448" name="Google Shape;448;p3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Welcome and Introductions</a:t>
            </a:r>
            <a:endParaRPr/>
          </a:p>
        </p:txBody>
      </p:sp>
      <p:sp>
        <p:nvSpPr>
          <p:cNvPr id="144" name="Google Shape;144;p4"/>
          <p:cNvSpPr txBox="1">
            <a:spLocks noGrp="1"/>
          </p:cNvSpPr>
          <p:nvPr>
            <p:ph type="body" idx="1"/>
          </p:nvPr>
        </p:nvSpPr>
        <p:spPr>
          <a:xfrm>
            <a:off x="656963" y="1990725"/>
            <a:ext cx="11203023" cy="4118050"/>
          </a:xfrm>
          <a:prstGeom prst="rect">
            <a:avLst/>
          </a:prstGeom>
          <a:noFill/>
          <a:ln>
            <a:noFill/>
          </a:ln>
        </p:spPr>
        <p:txBody>
          <a:bodyPr spcFirstLastPara="1" wrap="square" lIns="91425" tIns="45700" rIns="91425" bIns="45700" anchor="t" anchorCtr="0">
            <a:spAutoFit/>
          </a:bodyPr>
          <a:lstStyle/>
          <a:p>
            <a:pPr marL="363538" lvl="0" indent="-363538" algn="l" rtl="0">
              <a:lnSpc>
                <a:spcPct val="130000"/>
              </a:lnSpc>
              <a:spcBef>
                <a:spcPts val="0"/>
              </a:spcBef>
              <a:spcAft>
                <a:spcPts val="0"/>
              </a:spcAft>
              <a:buClr>
                <a:srgbClr val="000000"/>
              </a:buClr>
              <a:buSzPts val="2000"/>
              <a:buChar char="-"/>
            </a:pPr>
            <a:r>
              <a:rPr lang="fr-CH" sz="2000"/>
              <a:t>&lt;Insert name&gt;, &lt;highest ranked World Triathlon/ Continental Executive Board representative&gt;</a:t>
            </a:r>
            <a:endParaRPr/>
          </a:p>
          <a:p>
            <a:pPr marL="363538" lvl="0" indent="-363538" algn="l" rtl="0">
              <a:lnSpc>
                <a:spcPct val="130000"/>
              </a:lnSpc>
              <a:spcBef>
                <a:spcPts val="600"/>
              </a:spcBef>
              <a:spcAft>
                <a:spcPts val="0"/>
              </a:spcAft>
              <a:buClr>
                <a:srgbClr val="000000"/>
              </a:buClr>
              <a:buSzPts val="2000"/>
              <a:buChar char="-"/>
            </a:pPr>
            <a:r>
              <a:rPr lang="fr-CH" sz="2000"/>
              <a:t>&lt;Insert name&gt;, World Triathlon Team Leader </a:t>
            </a:r>
            <a:r>
              <a:rPr lang="fr-CH" sz="2000">
                <a:solidFill>
                  <a:schemeClr val="accent2"/>
                </a:solidFill>
              </a:rPr>
              <a:t>{if applicable}</a:t>
            </a:r>
            <a:endParaRPr/>
          </a:p>
          <a:p>
            <a:pPr marL="363538" lvl="0" indent="-363538" algn="l" rtl="0">
              <a:lnSpc>
                <a:spcPct val="130000"/>
              </a:lnSpc>
              <a:spcBef>
                <a:spcPts val="600"/>
              </a:spcBef>
              <a:spcAft>
                <a:spcPts val="0"/>
              </a:spcAft>
              <a:buClr>
                <a:srgbClr val="000000"/>
              </a:buClr>
              <a:buSzPts val="2000"/>
              <a:buChar char="-"/>
            </a:pPr>
            <a:r>
              <a:rPr lang="fr-CH" sz="2000"/>
              <a:t>&lt;Insert name&gt;, World Triathlon Technical Delegate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Assistant Technical Delegate </a:t>
            </a:r>
            <a:r>
              <a:rPr lang="fr-CH"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Medical Delegate </a:t>
            </a:r>
            <a:r>
              <a:rPr lang="fr-CH" sz="2000">
                <a:solidFill>
                  <a:schemeClr val="accent2"/>
                </a:solidFill>
              </a:rPr>
              <a:t>{if applicable}</a:t>
            </a:r>
            <a:endParaRPr sz="2000"/>
          </a:p>
          <a:p>
            <a:pPr marL="363538" lvl="0" indent="-363538" algn="l" rtl="0">
              <a:lnSpc>
                <a:spcPct val="130000"/>
              </a:lnSpc>
              <a:spcBef>
                <a:spcPts val="600"/>
              </a:spcBef>
              <a:spcAft>
                <a:spcPts val="0"/>
              </a:spcAft>
              <a:buClr>
                <a:srgbClr val="000000"/>
              </a:buClr>
              <a:buSzPts val="2000"/>
              <a:buChar char="-"/>
            </a:pPr>
            <a:r>
              <a:rPr lang="fr-CH" sz="2000"/>
              <a:t>&lt;Insert name&gt;, World Triathlon Head Referee</a:t>
            </a:r>
            <a:endParaRPr/>
          </a:p>
          <a:p>
            <a:pPr marL="363538" lvl="0" indent="-363538" algn="l" rtl="0">
              <a:lnSpc>
                <a:spcPct val="130000"/>
              </a:lnSpc>
              <a:spcBef>
                <a:spcPts val="600"/>
              </a:spcBef>
              <a:spcAft>
                <a:spcPts val="0"/>
              </a:spcAft>
              <a:buClr>
                <a:srgbClr val="000000"/>
              </a:buClr>
              <a:buSzPts val="2000"/>
              <a:buChar char="-"/>
            </a:pPr>
            <a:r>
              <a:rPr lang="fr-CH" sz="2000"/>
              <a:t>&lt;Insert name&gt;, LOC Director</a:t>
            </a:r>
            <a:endParaRPr sz="2000"/>
          </a:p>
          <a:p>
            <a:pPr marL="363538" lvl="0" indent="-338138" algn="l" rtl="0">
              <a:lnSpc>
                <a:spcPct val="90000"/>
              </a:lnSpc>
              <a:spcBef>
                <a:spcPts val="600"/>
              </a:spcBef>
              <a:spcAft>
                <a:spcPts val="0"/>
              </a:spcAft>
              <a:buClr>
                <a:srgbClr val="000000"/>
              </a:buClr>
              <a:buSzPts val="400"/>
              <a:buNone/>
            </a:pPr>
            <a:endParaRPr sz="400">
              <a:solidFill>
                <a:srgbClr val="112E68"/>
              </a:solidFill>
            </a:endParaRPr>
          </a:p>
          <a:p>
            <a:pPr marL="0" lvl="0" indent="0" algn="l" rtl="0">
              <a:lnSpc>
                <a:spcPct val="90000"/>
              </a:lnSpc>
              <a:spcBef>
                <a:spcPts val="600"/>
              </a:spcBef>
              <a:spcAft>
                <a:spcPts val="0"/>
              </a:spcAft>
              <a:buClr>
                <a:schemeClr val="accent2"/>
              </a:buClr>
              <a:buSzPts val="2000"/>
              <a:buNone/>
            </a:pPr>
            <a:r>
              <a:rPr lang="fr-CH" sz="2000">
                <a:solidFill>
                  <a:schemeClr val="accent2"/>
                </a:solidFill>
              </a:rPr>
              <a:t>{comment – to be deleted: Insert the names of the officials that are attending the briefing and delete the rest}</a:t>
            </a:r>
            <a:endParaRPr/>
          </a:p>
        </p:txBody>
      </p:sp>
      <p:sp>
        <p:nvSpPr>
          <p:cNvPr id="145" name="Google Shape;145;p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a:t>
            </a:fld>
            <a:endParaRPr/>
          </a:p>
        </p:txBody>
      </p:sp>
      <p:sp>
        <p:nvSpPr>
          <p:cNvPr id="146" name="Google Shape;146;p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Blocking Rules</a:t>
            </a:r>
            <a:endParaRPr/>
          </a:p>
        </p:txBody>
      </p:sp>
      <p:sp>
        <p:nvSpPr>
          <p:cNvPr id="454" name="Google Shape;454;p40"/>
          <p:cNvSpPr txBox="1">
            <a:spLocks noGrp="1"/>
          </p:cNvSpPr>
          <p:nvPr>
            <p:ph type="body" idx="1"/>
          </p:nvPr>
        </p:nvSpPr>
        <p:spPr>
          <a:xfrm>
            <a:off x="656963" y="1610225"/>
            <a:ext cx="10869109" cy="1862048"/>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Athletes must keep to the side of the course and not create a blocking incident;</a:t>
            </a:r>
            <a:endParaRPr/>
          </a:p>
          <a:p>
            <a:pPr marL="342900" lvl="0" indent="-342900" algn="l" rtl="0">
              <a:lnSpc>
                <a:spcPct val="100000"/>
              </a:lnSpc>
              <a:spcBef>
                <a:spcPts val="900"/>
              </a:spcBef>
              <a:spcAft>
                <a:spcPts val="0"/>
              </a:spcAft>
              <a:buClr>
                <a:srgbClr val="000000"/>
              </a:buClr>
              <a:buSzPts val="2000"/>
              <a:buChar char="-"/>
            </a:pPr>
            <a:r>
              <a:rPr lang="fr-CH" sz="2000"/>
              <a:t>Blocking is where an athlete who is behind cannot pass due to the leading athlete being poorly placed on the course;</a:t>
            </a:r>
            <a:endParaRPr/>
          </a:p>
          <a:p>
            <a:pPr marL="342900" lvl="0" indent="-342900" algn="l" rtl="0">
              <a:lnSpc>
                <a:spcPct val="100000"/>
              </a:lnSpc>
              <a:spcBef>
                <a:spcPts val="900"/>
              </a:spcBef>
              <a:spcAft>
                <a:spcPts val="0"/>
              </a:spcAft>
              <a:buClr>
                <a:srgbClr val="000000"/>
              </a:buClr>
              <a:buSzPts val="2000"/>
              <a:buChar char="-"/>
            </a:pPr>
            <a:r>
              <a:rPr lang="fr-CH" sz="2000"/>
              <a:t>Athletes seen blocking by a Technical Official will incur a time penalty of at the next bike penalty box. </a:t>
            </a:r>
            <a:endParaRPr/>
          </a:p>
        </p:txBody>
      </p:sp>
      <p:sp>
        <p:nvSpPr>
          <p:cNvPr id="455" name="Google Shape;455;p4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Infringements</a:t>
            </a:r>
            <a:endParaRPr/>
          </a:p>
        </p:txBody>
      </p:sp>
      <p:sp>
        <p:nvSpPr>
          <p:cNvPr id="461" name="Google Shape;461;p41"/>
          <p:cNvSpPr txBox="1">
            <a:spLocks noGrp="1"/>
          </p:cNvSpPr>
          <p:nvPr>
            <p:ph type="body" idx="1"/>
          </p:nvPr>
        </p:nvSpPr>
        <p:spPr>
          <a:xfrm>
            <a:off x="656963" y="1610225"/>
            <a:ext cx="10869109" cy="2939266"/>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During the Bike segment, Technical Officials can show 2 different cards (blue and yellow)</a:t>
            </a:r>
            <a:endParaRPr/>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215900" algn="l" rtl="0">
              <a:lnSpc>
                <a:spcPct val="100000"/>
              </a:lnSpc>
              <a:spcBef>
                <a:spcPts val="900"/>
              </a:spcBef>
              <a:spcAft>
                <a:spcPts val="0"/>
              </a:spcAft>
              <a:buClr>
                <a:srgbClr val="000000"/>
              </a:buClr>
              <a:buSzPts val="2000"/>
              <a:buNone/>
            </a:pPr>
            <a:endParaRPr sz="2000"/>
          </a:p>
          <a:p>
            <a:pPr marL="342900" lvl="0" indent="-342900" algn="l" rtl="0">
              <a:lnSpc>
                <a:spcPct val="100000"/>
              </a:lnSpc>
              <a:spcBef>
                <a:spcPts val="900"/>
              </a:spcBef>
              <a:spcAft>
                <a:spcPts val="0"/>
              </a:spcAft>
              <a:buClr>
                <a:srgbClr val="000000"/>
              </a:buClr>
              <a:buSzPts val="2000"/>
              <a:buChar char="-"/>
            </a:pPr>
            <a:r>
              <a:rPr lang="fr-CH" sz="2000"/>
              <a:t>In case you receive a </a:t>
            </a:r>
            <a:r>
              <a:rPr lang="fr-CH" sz="2000" b="1"/>
              <a:t>Blue card,</a:t>
            </a:r>
            <a:r>
              <a:rPr lang="fr-CH" sz="2000"/>
              <a:t> you have to stop at the next penalty box for </a:t>
            </a:r>
            <a:r>
              <a:rPr lang="fr-CH" sz="2000" b="1"/>
              <a:t>5 minutes</a:t>
            </a:r>
            <a:r>
              <a:rPr lang="fr-CH" sz="2000"/>
              <a:t>.</a:t>
            </a:r>
            <a:endParaRPr/>
          </a:p>
          <a:p>
            <a:pPr marL="342900" lvl="0" indent="-342900" algn="l" rtl="0">
              <a:lnSpc>
                <a:spcPct val="100000"/>
              </a:lnSpc>
              <a:spcBef>
                <a:spcPts val="900"/>
              </a:spcBef>
              <a:spcAft>
                <a:spcPts val="0"/>
              </a:spcAft>
              <a:buClr>
                <a:srgbClr val="000000"/>
              </a:buClr>
              <a:buSzPts val="2000"/>
              <a:buChar char="-"/>
            </a:pPr>
            <a:r>
              <a:rPr lang="fr-CH" sz="2000"/>
              <a:t>In case you receive a </a:t>
            </a:r>
            <a:r>
              <a:rPr lang="fr-CH" sz="2000" b="1"/>
              <a:t>Yellow card</a:t>
            </a:r>
            <a:r>
              <a:rPr lang="fr-CH" sz="2000"/>
              <a:t>, you have to stop at the next penalty box for </a:t>
            </a:r>
            <a:r>
              <a:rPr lang="fr-CH" sz="2000" b="1"/>
              <a:t>1 minute</a:t>
            </a:r>
            <a:r>
              <a:rPr lang="fr-CH" sz="2000"/>
              <a:t>.</a:t>
            </a:r>
            <a:endParaRPr/>
          </a:p>
        </p:txBody>
      </p:sp>
      <p:sp>
        <p:nvSpPr>
          <p:cNvPr id="462" name="Google Shape;462;p4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41</a:t>
            </a:fld>
            <a:endParaRPr/>
          </a:p>
        </p:txBody>
      </p:sp>
      <p:grpSp>
        <p:nvGrpSpPr>
          <p:cNvPr id="463" name="Google Shape;463;p41"/>
          <p:cNvGrpSpPr/>
          <p:nvPr/>
        </p:nvGrpSpPr>
        <p:grpSpPr>
          <a:xfrm>
            <a:off x="3007928" y="2243472"/>
            <a:ext cx="3088072" cy="849727"/>
            <a:chOff x="971549" y="2450521"/>
            <a:chExt cx="3088211" cy="850035"/>
          </a:xfrm>
        </p:grpSpPr>
        <p:sp>
          <p:nvSpPr>
            <p:cNvPr id="464" name="Google Shape;464;p41"/>
            <p:cNvSpPr/>
            <p:nvPr/>
          </p:nvSpPr>
          <p:spPr>
            <a:xfrm>
              <a:off x="1733968" y="2691321"/>
              <a:ext cx="2325792" cy="3684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212121"/>
                  </a:solidFill>
                  <a:latin typeface="Arial"/>
                  <a:ea typeface="Arial"/>
                  <a:cs typeface="Arial"/>
                  <a:sym typeface="Arial"/>
                </a:rPr>
                <a:t>Drafting infringement</a:t>
              </a:r>
              <a:endParaRPr sz="1400" b="0" i="0" u="none" strike="noStrike" cap="none">
                <a:solidFill>
                  <a:srgbClr val="212121"/>
                </a:solidFill>
                <a:latin typeface="Arial"/>
                <a:ea typeface="Arial"/>
                <a:cs typeface="Arial"/>
                <a:sym typeface="Arial"/>
              </a:endParaRPr>
            </a:p>
          </p:txBody>
        </p:sp>
        <p:sp>
          <p:nvSpPr>
            <p:cNvPr id="465" name="Google Shape;465;p41"/>
            <p:cNvSpPr/>
            <p:nvPr/>
          </p:nvSpPr>
          <p:spPr>
            <a:xfrm rot="1667904">
              <a:off x="1106877" y="2524574"/>
              <a:ext cx="491276" cy="701929"/>
            </a:xfrm>
            <a:prstGeom prst="rect">
              <a:avLst/>
            </a:prstGeom>
            <a:solidFill>
              <a:srgbClr val="112E68"/>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grpSp>
        <p:nvGrpSpPr>
          <p:cNvPr id="466" name="Google Shape;466;p41"/>
          <p:cNvGrpSpPr/>
          <p:nvPr/>
        </p:nvGrpSpPr>
        <p:grpSpPr>
          <a:xfrm>
            <a:off x="6571352" y="2229646"/>
            <a:ext cx="3261623" cy="845367"/>
            <a:chOff x="1465432" y="3375667"/>
            <a:chExt cx="3261443" cy="845989"/>
          </a:xfrm>
        </p:grpSpPr>
        <p:sp>
          <p:nvSpPr>
            <p:cNvPr id="467" name="Google Shape;467;p41"/>
            <p:cNvSpPr/>
            <p:nvPr/>
          </p:nvSpPr>
          <p:spPr>
            <a:xfrm rot="1667904">
              <a:off x="1601261" y="3447697"/>
              <a:ext cx="482602" cy="701929"/>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68" name="Google Shape;468;p41"/>
            <p:cNvSpPr/>
            <p:nvPr/>
          </p:nvSpPr>
          <p:spPr>
            <a:xfrm>
              <a:off x="2169555" y="3535073"/>
              <a:ext cx="2557320" cy="6465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212121"/>
                  </a:solidFill>
                  <a:latin typeface="Arial"/>
                  <a:ea typeface="Arial"/>
                  <a:cs typeface="Arial"/>
                  <a:sym typeface="Arial"/>
                </a:rPr>
                <a:t>Other infringements </a:t>
              </a:r>
              <a:br>
                <a:rPr lang="fr-CH" sz="1400" b="0" i="0" u="none" strike="noStrike" cap="none">
                  <a:solidFill>
                    <a:srgbClr val="212121"/>
                  </a:solidFill>
                  <a:latin typeface="Arial"/>
                  <a:ea typeface="Arial"/>
                  <a:cs typeface="Arial"/>
                  <a:sym typeface="Arial"/>
                </a:rPr>
              </a:br>
              <a:r>
                <a:rPr lang="fr-CH" sz="1400" b="0" i="0" u="none" strike="noStrike" cap="none">
                  <a:solidFill>
                    <a:srgbClr val="212121"/>
                  </a:solidFill>
                  <a:latin typeface="Arial"/>
                  <a:ea typeface="Arial"/>
                  <a:cs typeface="Arial"/>
                  <a:sym typeface="Arial"/>
                </a:rPr>
                <a:t>(blocking, littering, etc.)</a:t>
              </a:r>
              <a:endParaRPr sz="1400" b="0" i="0" u="none" strike="noStrike" cap="none">
                <a:solidFill>
                  <a:srgbClr val="212121"/>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4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Advice of Penalties</a:t>
            </a:r>
            <a:endParaRPr/>
          </a:p>
        </p:txBody>
      </p:sp>
      <p:sp>
        <p:nvSpPr>
          <p:cNvPr id="474" name="Google Shape;474;p42"/>
          <p:cNvSpPr txBox="1">
            <a:spLocks noGrp="1"/>
          </p:cNvSpPr>
          <p:nvPr>
            <p:ph type="body" idx="1"/>
          </p:nvPr>
        </p:nvSpPr>
        <p:spPr>
          <a:xfrm>
            <a:off x="656963" y="1610225"/>
            <a:ext cx="10869000" cy="25167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900"/>
              </a:spcBef>
              <a:spcAft>
                <a:spcPts val="0"/>
              </a:spcAft>
              <a:buNone/>
            </a:pPr>
            <a:r>
              <a:rPr lang="fr-CH" sz="2000"/>
              <a:t>The official will </a:t>
            </a:r>
            <a:endParaRPr/>
          </a:p>
          <a:p>
            <a:pPr marL="342900" lvl="0" indent="-342900" algn="l" rtl="0">
              <a:lnSpc>
                <a:spcPct val="100000"/>
              </a:lnSpc>
              <a:spcBef>
                <a:spcPts val="900"/>
              </a:spcBef>
              <a:spcAft>
                <a:spcPts val="0"/>
              </a:spcAft>
              <a:buClr>
                <a:srgbClr val="000000"/>
              </a:buClr>
              <a:buSzPts val="2000"/>
              <a:buChar char="-"/>
            </a:pPr>
            <a:r>
              <a:rPr lang="fr-CH" sz="2000"/>
              <a:t>Sound a whistle or horn</a:t>
            </a:r>
            <a:endParaRPr/>
          </a:p>
          <a:p>
            <a:pPr marL="342900" lvl="0" indent="-342900" algn="l" rtl="0">
              <a:lnSpc>
                <a:spcPct val="100000"/>
              </a:lnSpc>
              <a:spcBef>
                <a:spcPts val="900"/>
              </a:spcBef>
              <a:spcAft>
                <a:spcPts val="0"/>
              </a:spcAft>
              <a:buClr>
                <a:srgbClr val="000000"/>
              </a:buClr>
              <a:buSzPts val="2000"/>
              <a:buChar char="-"/>
            </a:pPr>
            <a:r>
              <a:rPr lang="fr-CH" sz="2000"/>
              <a:t>Show a </a:t>
            </a:r>
            <a:r>
              <a:rPr lang="fr-CH" sz="2000" b="1">
                <a:solidFill>
                  <a:schemeClr val="dk1"/>
                </a:solidFill>
              </a:rPr>
              <a:t>BLUE</a:t>
            </a:r>
            <a:r>
              <a:rPr lang="fr-CH" sz="2000"/>
              <a:t> / </a:t>
            </a:r>
            <a:r>
              <a:rPr lang="fr-CH" sz="2000" b="1">
                <a:solidFill>
                  <a:srgbClr val="FFC000"/>
                </a:solidFill>
              </a:rPr>
              <a:t>YELLOW</a:t>
            </a:r>
            <a:r>
              <a:rPr lang="fr-CH" sz="2000"/>
              <a:t> card</a:t>
            </a:r>
            <a:endParaRPr/>
          </a:p>
          <a:p>
            <a:pPr marL="342900" lvl="0" indent="-342900" algn="l" rtl="0">
              <a:lnSpc>
                <a:spcPct val="100000"/>
              </a:lnSpc>
              <a:spcBef>
                <a:spcPts val="900"/>
              </a:spcBef>
              <a:spcAft>
                <a:spcPts val="0"/>
              </a:spcAft>
              <a:buClr>
                <a:srgbClr val="000000"/>
              </a:buClr>
              <a:buSzPts val="2000"/>
              <a:buChar char="-"/>
            </a:pPr>
            <a:r>
              <a:rPr lang="fr-CH" sz="2000"/>
              <a:t>Call your number</a:t>
            </a:r>
            <a:endParaRPr/>
          </a:p>
          <a:p>
            <a:pPr marL="342900" lvl="0" indent="-342900" algn="l" rtl="0">
              <a:lnSpc>
                <a:spcPct val="100000"/>
              </a:lnSpc>
              <a:spcBef>
                <a:spcPts val="900"/>
              </a:spcBef>
              <a:spcAft>
                <a:spcPts val="0"/>
              </a:spcAft>
              <a:buClr>
                <a:srgbClr val="000000"/>
              </a:buClr>
              <a:buSzPts val="2000"/>
              <a:buChar char="-"/>
            </a:pPr>
            <a:r>
              <a:rPr lang="fr-CH" sz="2000"/>
              <a:t>Advise you of the penalty</a:t>
            </a:r>
            <a:endParaRPr/>
          </a:p>
          <a:p>
            <a:pPr marL="342900" lvl="0" indent="-342900" algn="l" rtl="0">
              <a:lnSpc>
                <a:spcPct val="100000"/>
              </a:lnSpc>
              <a:spcBef>
                <a:spcPts val="900"/>
              </a:spcBef>
              <a:spcAft>
                <a:spcPts val="0"/>
              </a:spcAft>
              <a:buClr>
                <a:srgbClr val="000000"/>
              </a:buClr>
              <a:buSzPts val="2000"/>
              <a:buChar char="-"/>
            </a:pPr>
            <a:r>
              <a:rPr lang="fr-CH" sz="2000"/>
              <a:t>If you are shown a </a:t>
            </a:r>
            <a:r>
              <a:rPr lang="fr-CH" sz="2000" b="1">
                <a:solidFill>
                  <a:srgbClr val="FF0000"/>
                </a:solidFill>
              </a:rPr>
              <a:t>RED</a:t>
            </a:r>
            <a:r>
              <a:rPr lang="fr-CH" sz="2000"/>
              <a:t> card, you are disqualified</a:t>
            </a:r>
            <a:endParaRPr/>
          </a:p>
        </p:txBody>
      </p:sp>
      <p:sp>
        <p:nvSpPr>
          <p:cNvPr id="475" name="Google Shape;475;p4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42</a:t>
            </a:fld>
            <a:endParaRPr/>
          </a:p>
        </p:txBody>
      </p:sp>
      <p:pic>
        <p:nvPicPr>
          <p:cNvPr id="476" name="Google Shape;476;p42" descr="C:\Documents and Settings\jacquik\Local Settings\Temporary Internet Files\Content.IE5\ULDABITG\MCj01211210000[1].wmf"/>
          <p:cNvPicPr preferRelativeResize="0"/>
          <p:nvPr/>
        </p:nvPicPr>
        <p:blipFill rotWithShape="1">
          <a:blip r:embed="rId3">
            <a:alphaModFix/>
          </a:blip>
          <a:srcRect/>
          <a:stretch/>
        </p:blipFill>
        <p:spPr>
          <a:xfrm>
            <a:off x="8578589" y="1677703"/>
            <a:ext cx="2593975" cy="287178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4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Penalties</a:t>
            </a:r>
            <a:endParaRPr/>
          </a:p>
        </p:txBody>
      </p:sp>
      <p:sp>
        <p:nvSpPr>
          <p:cNvPr id="482" name="Google Shape;482;p43"/>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0000"/>
              </a:buClr>
              <a:buSzPts val="2000"/>
              <a:buChar char="-"/>
            </a:pPr>
            <a:r>
              <a:rPr lang="fr-CH" sz="2000"/>
              <a:t>Stop in the </a:t>
            </a:r>
            <a:r>
              <a:rPr lang="fr-CH" sz="2000" b="1"/>
              <a:t>next</a:t>
            </a:r>
            <a:r>
              <a:rPr lang="fr-CH" sz="2000"/>
              <a:t> Penalty Box and stay there for 5 minutes</a:t>
            </a:r>
            <a:endParaRPr/>
          </a:p>
          <a:p>
            <a:pPr marL="342900" lvl="0" indent="-342900" algn="l" rtl="0">
              <a:lnSpc>
                <a:spcPct val="100000"/>
              </a:lnSpc>
              <a:spcBef>
                <a:spcPts val="900"/>
              </a:spcBef>
              <a:spcAft>
                <a:spcPts val="0"/>
              </a:spcAft>
              <a:buClr>
                <a:srgbClr val="000000"/>
              </a:buClr>
              <a:buSzPts val="2000"/>
              <a:buChar char="-"/>
            </a:pPr>
            <a:r>
              <a:rPr lang="fr-CH" sz="2000"/>
              <a:t>It is the </a:t>
            </a:r>
            <a:r>
              <a:rPr lang="fr-CH" sz="2000" b="1"/>
              <a:t>athletes responsibility to stop</a:t>
            </a:r>
            <a:r>
              <a:rPr lang="fr-CH" sz="2000"/>
              <a:t> in the next Penalty Box</a:t>
            </a:r>
            <a:r>
              <a:rPr lang="fr-CH" sz="2000" b="1"/>
              <a:t>. Failing to do so will result in a DSQ</a:t>
            </a:r>
            <a:endParaRPr/>
          </a:p>
          <a:p>
            <a:pPr marL="342900" lvl="0" indent="-342900" algn="l" rtl="0">
              <a:lnSpc>
                <a:spcPct val="100000"/>
              </a:lnSpc>
              <a:spcBef>
                <a:spcPts val="900"/>
              </a:spcBef>
              <a:spcAft>
                <a:spcPts val="0"/>
              </a:spcAft>
              <a:buClr>
                <a:srgbClr val="000000"/>
              </a:buClr>
              <a:buSzPts val="2000"/>
              <a:buChar char="-"/>
            </a:pPr>
            <a:r>
              <a:rPr lang="fr-CH" sz="2000"/>
              <a:t>The penalties are </a:t>
            </a:r>
            <a:r>
              <a:rPr lang="fr-CH" sz="2000" b="1"/>
              <a:t>accumulated</a:t>
            </a:r>
            <a:r>
              <a:rPr lang="fr-CH" sz="2000"/>
              <a:t>. A third drafting offence will lead to a DSQ</a:t>
            </a:r>
            <a:br>
              <a:rPr lang="fr-CH" sz="2000"/>
            </a:br>
            <a:r>
              <a:rPr lang="fr-CH" sz="2000">
                <a:solidFill>
                  <a:schemeClr val="dk1"/>
                </a:solidFill>
              </a:rPr>
              <a:t>1st and 2</a:t>
            </a:r>
            <a:r>
              <a:rPr lang="fr-CH" sz="2000" baseline="30000">
                <a:solidFill>
                  <a:schemeClr val="dk1"/>
                </a:solidFill>
              </a:rPr>
              <a:t>nd</a:t>
            </a:r>
            <a:r>
              <a:rPr lang="fr-CH" sz="2000">
                <a:solidFill>
                  <a:schemeClr val="dk1"/>
                </a:solidFill>
              </a:rPr>
              <a:t> offences: 2 x 5 minutes in the Bike Penalty Box</a:t>
            </a:r>
            <a:br>
              <a:rPr lang="fr-CH" sz="2000">
                <a:solidFill>
                  <a:schemeClr val="dk1"/>
                </a:solidFill>
              </a:rPr>
            </a:br>
            <a:r>
              <a:rPr lang="fr-CH" sz="2000">
                <a:solidFill>
                  <a:schemeClr val="dk1"/>
                </a:solidFill>
              </a:rPr>
              <a:t>3rd offence: DSQ</a:t>
            </a:r>
            <a:endParaRPr sz="2000">
              <a:solidFill>
                <a:schemeClr val="dk1"/>
              </a:solidFill>
            </a:endParaRPr>
          </a:p>
        </p:txBody>
      </p:sp>
      <p:sp>
        <p:nvSpPr>
          <p:cNvPr id="483" name="Google Shape;483;p4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Penalties</a:t>
            </a:r>
            <a:endParaRPr/>
          </a:p>
        </p:txBody>
      </p:sp>
      <p:sp>
        <p:nvSpPr>
          <p:cNvPr id="489" name="Google Shape;489;p44"/>
          <p:cNvSpPr txBox="1">
            <a:spLocks noGrp="1"/>
          </p:cNvSpPr>
          <p:nvPr>
            <p:ph type="body" idx="1"/>
          </p:nvPr>
        </p:nvSpPr>
        <p:spPr>
          <a:xfrm>
            <a:off x="656963" y="1610225"/>
            <a:ext cx="10869109" cy="4555093"/>
          </a:xfrm>
          <a:prstGeom prst="rect">
            <a:avLst/>
          </a:prstGeom>
          <a:noFill/>
          <a:ln>
            <a:noFill/>
          </a:ln>
        </p:spPr>
        <p:txBody>
          <a:bodyPr spcFirstLastPara="1" wrap="square" lIns="91425" tIns="45700" rIns="91425" bIns="45700" anchor="t" anchorCtr="0">
            <a:spAutoFit/>
          </a:bodyPr>
          <a:lstStyle/>
          <a:p>
            <a:pPr marL="342900" lvl="0" indent="-342900" algn="l" rtl="0">
              <a:lnSpc>
                <a:spcPct val="100000"/>
              </a:lnSpc>
              <a:spcBef>
                <a:spcPts val="0"/>
              </a:spcBef>
              <a:spcAft>
                <a:spcPts val="0"/>
              </a:spcAft>
              <a:buClr>
                <a:srgbClr val="000000"/>
              </a:buClr>
              <a:buSzPts val="2000"/>
              <a:buChar char="-"/>
            </a:pPr>
            <a:r>
              <a:rPr lang="fr-CH" sz="2000"/>
              <a:t>The penalised athlete will enter the penalty box, dismount the bike and inform the Technical Official of their race number the number of penalties to serve and the colour of card(s) received. </a:t>
            </a:r>
            <a:endParaRPr/>
          </a:p>
          <a:p>
            <a:pPr marL="342900" lvl="0" indent="-342900" algn="l" rtl="0">
              <a:lnSpc>
                <a:spcPct val="100000"/>
              </a:lnSpc>
              <a:spcBef>
                <a:spcPts val="900"/>
              </a:spcBef>
              <a:spcAft>
                <a:spcPts val="0"/>
              </a:spcAft>
              <a:buClr>
                <a:srgbClr val="000000"/>
              </a:buClr>
              <a:buSzPts val="2000"/>
              <a:buChar char="-"/>
            </a:pPr>
            <a:r>
              <a:rPr lang="fr-CH" sz="2000"/>
              <a:t>The time penalty starts when the athlete complies with all above and ends when the Technical Official says “Go”, at which time the athlete may continue with the competition. If the athlete leaves the area, the Technical Official will ask the athlete to return and the time will be paused. Once the athlete complies the count will continue.</a:t>
            </a:r>
            <a:endParaRPr/>
          </a:p>
          <a:p>
            <a:pPr marL="342900" lvl="0" indent="-342900" algn="l" rtl="0">
              <a:lnSpc>
                <a:spcPct val="100000"/>
              </a:lnSpc>
              <a:spcBef>
                <a:spcPts val="900"/>
              </a:spcBef>
              <a:spcAft>
                <a:spcPts val="0"/>
              </a:spcAft>
              <a:buClr>
                <a:srgbClr val="000000"/>
              </a:buClr>
              <a:buSzPts val="2000"/>
              <a:buChar char="-"/>
            </a:pPr>
            <a:r>
              <a:rPr lang="fr-CH" sz="2000"/>
              <a:t>While in the bike penalty box, athletes can consume only the food and/or water that is on the athlete’s bike or person;</a:t>
            </a:r>
            <a:endParaRPr/>
          </a:p>
          <a:p>
            <a:pPr marL="342900" lvl="0" indent="-342900" algn="l" rtl="0">
              <a:lnSpc>
                <a:spcPct val="100000"/>
              </a:lnSpc>
              <a:spcBef>
                <a:spcPts val="900"/>
              </a:spcBef>
              <a:spcAft>
                <a:spcPts val="0"/>
              </a:spcAft>
              <a:buClr>
                <a:srgbClr val="000000"/>
              </a:buClr>
              <a:buSzPts val="2000"/>
              <a:buChar char="-"/>
            </a:pPr>
            <a:r>
              <a:rPr lang="fr-CH" sz="2000"/>
              <a:t>Athletes are prohibited from using the restroom while serving a penalty in the bike penalty box. The time of penalty will be paused while using the restroom;</a:t>
            </a:r>
            <a:endParaRPr sz="2000"/>
          </a:p>
          <a:p>
            <a:pPr marL="342900" lvl="0" indent="-342900" algn="l" rtl="0">
              <a:lnSpc>
                <a:spcPct val="100000"/>
              </a:lnSpc>
              <a:spcBef>
                <a:spcPts val="900"/>
              </a:spcBef>
              <a:spcAft>
                <a:spcPts val="0"/>
              </a:spcAft>
              <a:buClr>
                <a:srgbClr val="000000"/>
              </a:buClr>
              <a:buSzPts val="2000"/>
              <a:buChar char="-"/>
            </a:pPr>
            <a:r>
              <a:rPr lang="fr-CH" sz="2000"/>
              <a:t>Making adjustments to equipment or performing any type of bike maintenance while serving a penalty in the bike penalty box is prohibited.</a:t>
            </a:r>
            <a:endParaRPr sz="2000"/>
          </a:p>
        </p:txBody>
      </p:sp>
      <p:sp>
        <p:nvSpPr>
          <p:cNvPr id="490" name="Google Shape;49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Infringement – REMEMBER</a:t>
            </a:r>
            <a:endParaRPr/>
          </a:p>
        </p:txBody>
      </p:sp>
      <p:sp>
        <p:nvSpPr>
          <p:cNvPr id="496" name="Google Shape;496;p4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45</a:t>
            </a:fld>
            <a:endParaRPr/>
          </a:p>
        </p:txBody>
      </p:sp>
      <p:sp>
        <p:nvSpPr>
          <p:cNvPr id="497" name="Google Shape;497;p45"/>
          <p:cNvSpPr/>
          <p:nvPr/>
        </p:nvSpPr>
        <p:spPr>
          <a:xfrm rot="1667904">
            <a:off x="925328" y="2885548"/>
            <a:ext cx="369887" cy="703262"/>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8" name="Google Shape;498;p45"/>
          <p:cNvSpPr/>
          <p:nvPr/>
        </p:nvSpPr>
        <p:spPr>
          <a:xfrm rot="1667904">
            <a:off x="925328" y="1618723"/>
            <a:ext cx="369887" cy="701675"/>
          </a:xfrm>
          <a:prstGeom prst="rect">
            <a:avLst/>
          </a:prstGeom>
          <a:solidFill>
            <a:srgbClr val="FFFF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99" name="Google Shape;499;p45"/>
          <p:cNvSpPr/>
          <p:nvPr/>
        </p:nvSpPr>
        <p:spPr>
          <a:xfrm rot="1667904">
            <a:off x="925328" y="4127502"/>
            <a:ext cx="369887" cy="701675"/>
          </a:xfrm>
          <a:prstGeom prst="rect">
            <a:avLst/>
          </a:prstGeom>
          <a:solidFill>
            <a:srgbClr val="FF0000"/>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500" name="Google Shape;500;p45"/>
          <p:cNvGrpSpPr/>
          <p:nvPr/>
        </p:nvGrpSpPr>
        <p:grpSpPr>
          <a:xfrm>
            <a:off x="724408" y="4905283"/>
            <a:ext cx="771819" cy="1082494"/>
            <a:chOff x="775393" y="5006881"/>
            <a:chExt cx="771819" cy="1082494"/>
          </a:xfrm>
        </p:grpSpPr>
        <p:sp>
          <p:nvSpPr>
            <p:cNvPr id="501" name="Google Shape;501;p45"/>
            <p:cNvSpPr/>
            <p:nvPr/>
          </p:nvSpPr>
          <p:spPr>
            <a:xfrm rot="1667904">
              <a:off x="917575" y="5053013"/>
              <a:ext cx="371475"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2" name="Google Shape;502;p45"/>
            <p:cNvSpPr/>
            <p:nvPr/>
          </p:nvSpPr>
          <p:spPr>
            <a:xfrm rot="1667904">
              <a:off x="976313" y="5197475"/>
              <a:ext cx="369887"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3" name="Google Shape;503;p45"/>
            <p:cNvSpPr/>
            <p:nvPr/>
          </p:nvSpPr>
          <p:spPr>
            <a:xfrm rot="1667904">
              <a:off x="1035050" y="5341938"/>
              <a:ext cx="369888" cy="701675"/>
            </a:xfrm>
            <a:prstGeom prst="rect">
              <a:avLst/>
            </a:prstGeom>
            <a:solidFill>
              <a:schemeClr val="dk1"/>
            </a:solidFill>
            <a:ln w="9525" cap="flat" cmpd="sng">
              <a:solidFill>
                <a:srgbClr val="000000"/>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sp>
        <p:nvSpPr>
          <p:cNvPr id="504" name="Google Shape;504;p45"/>
          <p:cNvSpPr txBox="1"/>
          <p:nvPr/>
        </p:nvSpPr>
        <p:spPr>
          <a:xfrm>
            <a:off x="1840565" y="1769505"/>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latin typeface="Arial"/>
                <a:ea typeface="Arial"/>
                <a:cs typeface="Arial"/>
                <a:sym typeface="Arial"/>
              </a:rPr>
              <a:t>YELLOW CARD</a:t>
            </a:r>
            <a:endParaRPr/>
          </a:p>
        </p:txBody>
      </p:sp>
      <p:sp>
        <p:nvSpPr>
          <p:cNvPr id="505" name="Google Shape;505;p45"/>
          <p:cNvSpPr txBox="1"/>
          <p:nvPr/>
        </p:nvSpPr>
        <p:spPr>
          <a:xfrm>
            <a:off x="1840565" y="3037124"/>
            <a:ext cx="169950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latin typeface="Arial"/>
                <a:ea typeface="Arial"/>
                <a:cs typeface="Arial"/>
                <a:sym typeface="Arial"/>
              </a:rPr>
              <a:t>BLUE CARD</a:t>
            </a:r>
            <a:endParaRPr/>
          </a:p>
        </p:txBody>
      </p:sp>
      <p:sp>
        <p:nvSpPr>
          <p:cNvPr id="506" name="Google Shape;506;p45"/>
          <p:cNvSpPr txBox="1"/>
          <p:nvPr/>
        </p:nvSpPr>
        <p:spPr>
          <a:xfrm>
            <a:off x="1840565" y="5222256"/>
            <a:ext cx="2255747"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latin typeface="Arial"/>
                <a:ea typeface="Arial"/>
                <a:cs typeface="Arial"/>
                <a:sym typeface="Arial"/>
              </a:rPr>
              <a:t>3X BLUE CARDS</a:t>
            </a:r>
            <a:endParaRPr/>
          </a:p>
        </p:txBody>
      </p:sp>
      <p:sp>
        <p:nvSpPr>
          <p:cNvPr id="507" name="Google Shape;507;p45"/>
          <p:cNvSpPr txBox="1"/>
          <p:nvPr/>
        </p:nvSpPr>
        <p:spPr>
          <a:xfrm>
            <a:off x="1840565" y="4240155"/>
            <a:ext cx="154241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a:t>RED CAR</a:t>
            </a:r>
            <a:r>
              <a:rPr lang="fr-CH" sz="2000" b="1" i="0" u="none" strike="noStrike" cap="none">
                <a:solidFill>
                  <a:srgbClr val="112E68"/>
                </a:solidFill>
                <a:latin typeface="Arial"/>
                <a:ea typeface="Arial"/>
                <a:cs typeface="Arial"/>
                <a:sym typeface="Arial"/>
              </a:rPr>
              <a:t>D</a:t>
            </a:r>
            <a:endParaRPr/>
          </a:p>
        </p:txBody>
      </p:sp>
      <p:sp>
        <p:nvSpPr>
          <p:cNvPr id="508" name="Google Shape;508;p45"/>
          <p:cNvSpPr/>
          <p:nvPr/>
        </p:nvSpPr>
        <p:spPr>
          <a:xfrm>
            <a:off x="4134295" y="4103702"/>
            <a:ext cx="293779" cy="1603159"/>
          </a:xfrm>
          <a:prstGeom prst="rightBracket">
            <a:avLst>
              <a:gd name="adj" fmla="val 8333"/>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509" name="Google Shape;509;p45"/>
          <p:cNvSpPr txBox="1"/>
          <p:nvPr/>
        </p:nvSpPr>
        <p:spPr>
          <a:xfrm>
            <a:off x="6807627" y="1769505"/>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1-MINUTE STOP</a:t>
            </a:r>
            <a:endParaRPr>
              <a:solidFill>
                <a:srgbClr val="212121"/>
              </a:solidFill>
            </a:endParaRPr>
          </a:p>
        </p:txBody>
      </p:sp>
      <p:sp>
        <p:nvSpPr>
          <p:cNvPr id="510" name="Google Shape;510;p45"/>
          <p:cNvSpPr txBox="1"/>
          <p:nvPr/>
        </p:nvSpPr>
        <p:spPr>
          <a:xfrm>
            <a:off x="6807627" y="3037124"/>
            <a:ext cx="2323073"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5-MINUTES STOP</a:t>
            </a:r>
            <a:endParaRPr>
              <a:solidFill>
                <a:srgbClr val="212121"/>
              </a:solidFill>
            </a:endParaRPr>
          </a:p>
        </p:txBody>
      </p:sp>
      <p:sp>
        <p:nvSpPr>
          <p:cNvPr id="511" name="Google Shape;511;p45"/>
          <p:cNvSpPr txBox="1"/>
          <p:nvPr/>
        </p:nvSpPr>
        <p:spPr>
          <a:xfrm>
            <a:off x="6807627" y="4705226"/>
            <a:ext cx="2549526"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2000" b="1" i="0" u="none" strike="noStrike" cap="none">
                <a:solidFill>
                  <a:srgbClr val="212121"/>
                </a:solidFill>
                <a:latin typeface="Arial"/>
                <a:ea typeface="Arial"/>
                <a:cs typeface="Arial"/>
                <a:sym typeface="Arial"/>
              </a:rPr>
              <a:t>DSQ</a:t>
            </a:r>
            <a:endParaRPr>
              <a:solidFill>
                <a:srgbClr val="212121"/>
              </a:solidFill>
            </a:endParaRPr>
          </a:p>
        </p:txBody>
      </p:sp>
      <p:grpSp>
        <p:nvGrpSpPr>
          <p:cNvPr id="512" name="Google Shape;512;p45"/>
          <p:cNvGrpSpPr/>
          <p:nvPr/>
        </p:nvGrpSpPr>
        <p:grpSpPr>
          <a:xfrm>
            <a:off x="9357153" y="1554782"/>
            <a:ext cx="1497114" cy="666064"/>
            <a:chOff x="9357153" y="1626621"/>
            <a:chExt cx="1497114" cy="666064"/>
          </a:xfrm>
        </p:grpSpPr>
        <p:sp>
          <p:nvSpPr>
            <p:cNvPr id="513" name="Google Shape;513;p45"/>
            <p:cNvSpPr txBox="1"/>
            <p:nvPr/>
          </p:nvSpPr>
          <p:spPr>
            <a:xfrm>
              <a:off x="9357153" y="1769505"/>
              <a:ext cx="1497114" cy="523180"/>
            </a:xfrm>
            <a:prstGeom prst="rect">
              <a:avLst/>
            </a:prstGeom>
            <a:solidFill>
              <a:srgbClr val="0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NEXT</a:t>
              </a:r>
            </a:p>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PENALTY BOX</a:t>
              </a:r>
              <a:endParaRPr sz="1400" b="1" i="0" u="none" strike="noStrike" cap="none" dirty="0">
                <a:solidFill>
                  <a:schemeClr val="lt1"/>
                </a:solidFill>
                <a:latin typeface="Arial"/>
                <a:ea typeface="Arial"/>
                <a:cs typeface="Arial"/>
                <a:sym typeface="Arial"/>
              </a:endParaRPr>
            </a:p>
          </p:txBody>
        </p:sp>
        <p:sp>
          <p:nvSpPr>
            <p:cNvPr id="514" name="Google Shape;514;p45"/>
            <p:cNvSpPr/>
            <p:nvPr/>
          </p:nvSpPr>
          <p:spPr>
            <a:xfrm>
              <a:off x="9357153" y="1626621"/>
              <a:ext cx="1497114" cy="142884"/>
            </a:xfrm>
            <a:prstGeom prst="triangle">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515" name="Google Shape;515;p45"/>
          <p:cNvGrpSpPr/>
          <p:nvPr/>
        </p:nvGrpSpPr>
        <p:grpSpPr>
          <a:xfrm>
            <a:off x="9357153" y="2835663"/>
            <a:ext cx="1497114" cy="666064"/>
            <a:chOff x="9357153" y="1626621"/>
            <a:chExt cx="1497114" cy="666064"/>
          </a:xfrm>
        </p:grpSpPr>
        <p:sp>
          <p:nvSpPr>
            <p:cNvPr id="516" name="Google Shape;516;p45"/>
            <p:cNvSpPr txBox="1"/>
            <p:nvPr/>
          </p:nvSpPr>
          <p:spPr>
            <a:xfrm>
              <a:off x="9357153" y="1769505"/>
              <a:ext cx="1497114" cy="523180"/>
            </a:xfrm>
            <a:prstGeom prst="rect">
              <a:avLst/>
            </a:prstGeom>
            <a:solidFill>
              <a:srgbClr val="000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H" sz="1400" b="1" i="0" u="none" strike="noStrike" cap="none" dirty="0">
                  <a:solidFill>
                    <a:schemeClr val="lt1"/>
                  </a:solidFill>
                  <a:latin typeface="Arial"/>
                  <a:ea typeface="Arial"/>
                  <a:cs typeface="Arial"/>
                  <a:sym typeface="Arial"/>
                </a:rPr>
                <a:t>NEXT PENALTY BOX</a:t>
              </a:r>
              <a:endParaRPr sz="1400" b="1" i="0" u="none" strike="noStrike" cap="none" dirty="0">
                <a:solidFill>
                  <a:schemeClr val="lt1"/>
                </a:solidFill>
                <a:latin typeface="Arial"/>
                <a:ea typeface="Arial"/>
                <a:cs typeface="Arial"/>
                <a:sym typeface="Arial"/>
              </a:endParaRPr>
            </a:p>
          </p:txBody>
        </p:sp>
        <p:sp>
          <p:nvSpPr>
            <p:cNvPr id="517" name="Google Shape;517;p45"/>
            <p:cNvSpPr/>
            <p:nvPr/>
          </p:nvSpPr>
          <p:spPr>
            <a:xfrm>
              <a:off x="9357153" y="1626621"/>
              <a:ext cx="1497114" cy="142884"/>
            </a:xfrm>
            <a:prstGeom prst="triangle">
              <a:avLst>
                <a:gd name="adj"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cxnSp>
        <p:nvCxnSpPr>
          <p:cNvPr id="518" name="Google Shape;518;p45"/>
          <p:cNvCxnSpPr/>
          <p:nvPr/>
        </p:nvCxnSpPr>
        <p:spPr>
          <a:xfrm>
            <a:off x="4989443" y="1982288"/>
            <a:ext cx="1106557"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19" name="Google Shape;519;p45"/>
          <p:cNvCxnSpPr/>
          <p:nvPr/>
        </p:nvCxnSpPr>
        <p:spPr>
          <a:xfrm>
            <a:off x="4989443" y="3211108"/>
            <a:ext cx="1106557"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520" name="Google Shape;520;p45"/>
          <p:cNvCxnSpPr/>
          <p:nvPr/>
        </p:nvCxnSpPr>
        <p:spPr>
          <a:xfrm>
            <a:off x="4989443" y="4905282"/>
            <a:ext cx="1106557" cy="0"/>
          </a:xfrm>
          <a:prstGeom prst="straightConnector1">
            <a:avLst/>
          </a:prstGeom>
          <a:noFill/>
          <a:ln w="76200" cap="flat" cmpd="sng">
            <a:solidFill>
              <a:schemeClr val="accent1"/>
            </a:solidFill>
            <a:prstDash val="solid"/>
            <a:miter lim="800000"/>
            <a:headEnd type="none" w="sm" len="sm"/>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Penalty Box</a:t>
            </a:r>
            <a:endParaRPr/>
          </a:p>
        </p:txBody>
      </p:sp>
      <p:sp>
        <p:nvSpPr>
          <p:cNvPr id="526" name="Google Shape;526;p46"/>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527" name="Google Shape;527;p4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46</a:t>
            </a:fld>
            <a:endParaRPr/>
          </a:p>
        </p:txBody>
      </p:sp>
      <p:sp>
        <p:nvSpPr>
          <p:cNvPr id="528" name="Google Shape;528;p46"/>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details about the penalty box. Explain how the Officials will assess a Penalty &gt;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47" descr="graphic-man_alertcaution"/>
          <p:cNvPicPr preferRelativeResize="0"/>
          <p:nvPr/>
        </p:nvPicPr>
        <p:blipFill rotWithShape="1">
          <a:blip r:embed="rId3">
            <a:alphaModFix/>
          </a:blip>
          <a:srcRect/>
          <a:stretch/>
        </p:blipFill>
        <p:spPr>
          <a:xfrm>
            <a:off x="3778250" y="2083011"/>
            <a:ext cx="5089525" cy="3571875"/>
          </a:xfrm>
          <a:prstGeom prst="rect">
            <a:avLst/>
          </a:prstGeom>
          <a:noFill/>
          <a:ln>
            <a:noFill/>
          </a:ln>
        </p:spPr>
      </p:pic>
      <p:sp>
        <p:nvSpPr>
          <p:cNvPr id="534" name="Google Shape;534;p4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Caution</a:t>
            </a:r>
            <a:endParaRPr sz="2400">
              <a:solidFill>
                <a:schemeClr val="accent2"/>
              </a:solidFill>
              <a:latin typeface="Arial"/>
              <a:ea typeface="Arial"/>
              <a:cs typeface="Arial"/>
              <a:sym typeface="Arial"/>
            </a:endParaRPr>
          </a:p>
        </p:txBody>
      </p:sp>
      <p:sp>
        <p:nvSpPr>
          <p:cNvPr id="535" name="Google Shape;535;p47"/>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12E68"/>
              </a:buClr>
              <a:buSzPts val="2000"/>
              <a:buNone/>
            </a:pPr>
            <a:r>
              <a:rPr lang="fr-CH" sz="2000">
                <a:solidFill>
                  <a:srgbClr val="112E68"/>
                </a:solidFill>
              </a:rPr>
              <a:t>Caution signal: three sharp whistles and red flags</a:t>
            </a:r>
            <a:endParaRPr/>
          </a:p>
          <a:p>
            <a:pPr marL="0" lvl="0" indent="0" algn="l" rtl="0">
              <a:lnSpc>
                <a:spcPct val="90000"/>
              </a:lnSpc>
              <a:spcBef>
                <a:spcPts val="600"/>
              </a:spcBef>
              <a:spcAft>
                <a:spcPts val="0"/>
              </a:spcAft>
              <a:buClr>
                <a:srgbClr val="000000"/>
              </a:buClr>
              <a:buSzPts val="2000"/>
              <a:buNone/>
            </a:pPr>
            <a:endParaRPr sz="2000">
              <a:solidFill>
                <a:srgbClr val="112E68"/>
              </a:solidFill>
            </a:endParaRPr>
          </a:p>
        </p:txBody>
      </p:sp>
      <p:sp>
        <p:nvSpPr>
          <p:cNvPr id="536" name="Google Shape;536;p4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47</a:t>
            </a:fld>
            <a:endParaRPr/>
          </a:p>
        </p:txBody>
      </p:sp>
      <p:sp>
        <p:nvSpPr>
          <p:cNvPr id="537" name="Google Shape;537;p4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Bike Course – </a:t>
            </a:r>
            <a:r>
              <a:rPr lang="fr-CH" sz="3200" dirty="0" err="1"/>
              <a:t>Personal</a:t>
            </a:r>
            <a:r>
              <a:rPr lang="fr-CH" sz="3200" dirty="0"/>
              <a:t> </a:t>
            </a:r>
            <a:r>
              <a:rPr lang="fr-CH" sz="3200" dirty="0" err="1"/>
              <a:t>needs</a:t>
            </a:r>
            <a:endParaRPr sz="2400" dirty="0">
              <a:solidFill>
                <a:schemeClr val="accent2"/>
              </a:solidFill>
              <a:latin typeface="Arial"/>
              <a:ea typeface="Arial"/>
              <a:cs typeface="Arial"/>
              <a:sym typeface="Arial"/>
            </a:endParaRPr>
          </a:p>
        </p:txBody>
      </p:sp>
      <p:sp>
        <p:nvSpPr>
          <p:cNvPr id="543" name="Google Shape;543;p48"/>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000000"/>
              </a:buClr>
              <a:buSzPts val="2000"/>
              <a:buChar char="-"/>
            </a:pPr>
            <a:r>
              <a:rPr lang="fr-CH" sz="2000" dirty="0" err="1"/>
              <a:t>Athletes</a:t>
            </a:r>
            <a:r>
              <a:rPr lang="fr-CH" sz="2000" dirty="0"/>
              <a:t> </a:t>
            </a:r>
            <a:r>
              <a:rPr lang="fr-CH" sz="2000" dirty="0" err="1"/>
              <a:t>may</a:t>
            </a:r>
            <a:r>
              <a:rPr lang="fr-CH" sz="2000" dirty="0"/>
              <a:t> place </a:t>
            </a:r>
            <a:r>
              <a:rPr lang="fr-CH" sz="2000" dirty="0" err="1"/>
              <a:t>their</a:t>
            </a:r>
            <a:r>
              <a:rPr lang="fr-CH" sz="2000" dirty="0"/>
              <a:t> </a:t>
            </a:r>
            <a:r>
              <a:rPr lang="fr-CH" sz="2000" dirty="0" err="1"/>
              <a:t>preferred</a:t>
            </a:r>
            <a:r>
              <a:rPr lang="fr-CH" sz="2000" dirty="0"/>
              <a:t> nutrition items, </a:t>
            </a:r>
            <a:r>
              <a:rPr lang="fr-CH" sz="2000" dirty="0" err="1"/>
              <a:t>spare</a:t>
            </a:r>
            <a:r>
              <a:rPr lang="fr-CH" sz="2000" dirty="0"/>
              <a:t> bike tubes, Vaseline or </a:t>
            </a:r>
            <a:r>
              <a:rPr lang="fr-CH" sz="2000" dirty="0" err="1"/>
              <a:t>any</a:t>
            </a:r>
            <a:r>
              <a:rPr lang="fr-CH" sz="2000" dirty="0"/>
              <a:t> </a:t>
            </a:r>
            <a:r>
              <a:rPr lang="fr-CH" sz="2000" dirty="0" err="1"/>
              <a:t>other</a:t>
            </a:r>
            <a:r>
              <a:rPr lang="fr-CH" sz="2000" dirty="0"/>
              <a:t> items </a:t>
            </a:r>
            <a:r>
              <a:rPr lang="fr-CH" sz="2000" dirty="0" err="1"/>
              <a:t>they</a:t>
            </a:r>
            <a:r>
              <a:rPr lang="fr-CH" sz="2000" dirty="0"/>
              <a:t> </a:t>
            </a:r>
            <a:r>
              <a:rPr lang="fr-CH" sz="2000" dirty="0" err="1"/>
              <a:t>may</a:t>
            </a:r>
            <a:r>
              <a:rPr lang="fr-CH" sz="2000" dirty="0"/>
              <a:t> </a:t>
            </a:r>
            <a:r>
              <a:rPr lang="fr-CH" sz="2000" dirty="0" err="1"/>
              <a:t>need</a:t>
            </a:r>
            <a:r>
              <a:rPr lang="fr-CH" sz="2000" dirty="0"/>
              <a:t> in </a:t>
            </a:r>
            <a:r>
              <a:rPr lang="fr-CH" sz="2000" dirty="0" err="1"/>
              <a:t>their</a:t>
            </a:r>
            <a:r>
              <a:rPr lang="fr-CH" sz="2000" dirty="0"/>
              <a:t> Bike </a:t>
            </a:r>
            <a:r>
              <a:rPr lang="fr-CH" sz="2000" dirty="0" err="1"/>
              <a:t>Personal</a:t>
            </a:r>
            <a:r>
              <a:rPr lang="fr-CH" sz="2000" dirty="0"/>
              <a:t> </a:t>
            </a:r>
            <a:r>
              <a:rPr lang="fr-CH" sz="2000" dirty="0" err="1"/>
              <a:t>Needs</a:t>
            </a:r>
            <a:r>
              <a:rPr lang="fr-CH" sz="2000" dirty="0"/>
              <a:t> </a:t>
            </a:r>
            <a:r>
              <a:rPr lang="fr-CH" sz="2000" dirty="0" err="1"/>
              <a:t>bags</a:t>
            </a:r>
            <a:r>
              <a:rPr lang="fr-CH" sz="2000" dirty="0"/>
              <a:t>. </a:t>
            </a:r>
            <a:endParaRPr dirty="0"/>
          </a:p>
          <a:p>
            <a:pPr marL="342900" lvl="0" indent="-342900" algn="l" rtl="0">
              <a:lnSpc>
                <a:spcPct val="100000"/>
              </a:lnSpc>
              <a:spcBef>
                <a:spcPts val="900"/>
              </a:spcBef>
              <a:spcAft>
                <a:spcPts val="0"/>
              </a:spcAft>
              <a:buClr>
                <a:srgbClr val="000000"/>
              </a:buClr>
              <a:buSzPts val="2000"/>
              <a:buChar char="-"/>
            </a:pPr>
            <a:r>
              <a:rPr lang="fr-CH" sz="2000" dirty="0" err="1"/>
              <a:t>Please</a:t>
            </a:r>
            <a:r>
              <a:rPr lang="fr-CH" sz="2000" dirty="0"/>
              <a:t> note </a:t>
            </a:r>
            <a:r>
              <a:rPr lang="fr-CH" sz="2000" dirty="0" err="1"/>
              <a:t>these</a:t>
            </a:r>
            <a:r>
              <a:rPr lang="fr-CH" sz="2000" dirty="0"/>
              <a:t> </a:t>
            </a:r>
            <a:r>
              <a:rPr lang="fr-CH" sz="2000" dirty="0" err="1"/>
              <a:t>bags</a:t>
            </a:r>
            <a:r>
              <a:rPr lang="fr-CH" sz="2000" dirty="0"/>
              <a:t> </a:t>
            </a:r>
            <a:r>
              <a:rPr lang="fr-CH" sz="2000" dirty="0" err="1"/>
              <a:t>will</a:t>
            </a:r>
            <a:r>
              <a:rPr lang="fr-CH" sz="2000" dirty="0"/>
              <a:t> </a:t>
            </a:r>
            <a:r>
              <a:rPr lang="fr-CH" sz="2000" b="1" dirty="0"/>
              <a:t>NOT</a:t>
            </a:r>
            <a:r>
              <a:rPr lang="fr-CH" sz="2000" dirty="0"/>
              <a:t> </a:t>
            </a:r>
            <a:r>
              <a:rPr lang="fr-CH" sz="2000" dirty="0" err="1"/>
              <a:t>be</a:t>
            </a:r>
            <a:r>
              <a:rPr lang="fr-CH" sz="2000" dirty="0"/>
              <a:t> </a:t>
            </a:r>
            <a:r>
              <a:rPr lang="fr-CH" sz="2000" dirty="0" err="1"/>
              <a:t>returned</a:t>
            </a:r>
            <a:r>
              <a:rPr lang="fr-CH" sz="2000" dirty="0"/>
              <a:t> to </a:t>
            </a:r>
            <a:r>
              <a:rPr lang="fr-CH" sz="2000" dirty="0" err="1"/>
              <a:t>athletes</a:t>
            </a:r>
            <a:r>
              <a:rPr lang="fr-CH" sz="2000" dirty="0"/>
              <a:t> </a:t>
            </a:r>
            <a:r>
              <a:rPr lang="fr-CH" sz="2000" dirty="0" err="1"/>
              <a:t>after</a:t>
            </a:r>
            <a:r>
              <a:rPr lang="fr-CH" sz="2000" dirty="0"/>
              <a:t> the race.</a:t>
            </a:r>
            <a:endParaRPr dirty="0"/>
          </a:p>
          <a:p>
            <a:pPr marL="342900" lvl="0" indent="-215900" algn="l" rtl="0">
              <a:lnSpc>
                <a:spcPct val="100000"/>
              </a:lnSpc>
              <a:spcBef>
                <a:spcPts val="900"/>
              </a:spcBef>
              <a:spcAft>
                <a:spcPts val="0"/>
              </a:spcAft>
              <a:buClr>
                <a:srgbClr val="000000"/>
              </a:buClr>
              <a:buSzPts val="2000"/>
              <a:buNone/>
            </a:pPr>
            <a:endParaRPr sz="2000" dirty="0"/>
          </a:p>
          <a:p>
            <a:pPr marL="0" lvl="0" indent="0" algn="l" rtl="0">
              <a:lnSpc>
                <a:spcPct val="100000"/>
              </a:lnSpc>
              <a:spcBef>
                <a:spcPts val="900"/>
              </a:spcBef>
              <a:spcAft>
                <a:spcPts val="0"/>
              </a:spcAft>
              <a:buClr>
                <a:schemeClr val="accent2"/>
              </a:buClr>
              <a:buSzPts val="2000"/>
              <a:buNone/>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bike </a:t>
            </a:r>
            <a:r>
              <a:rPr lang="fr-CH" sz="2000" dirty="0" err="1">
                <a:solidFill>
                  <a:schemeClr val="accent2"/>
                </a:solidFill>
              </a:rPr>
              <a:t>mechanical</a:t>
            </a:r>
            <a:r>
              <a:rPr lang="fr-CH" sz="2000" dirty="0">
                <a:solidFill>
                  <a:schemeClr val="accent2"/>
                </a:solidFill>
              </a:rPr>
              <a:t> services on the course}</a:t>
            </a:r>
            <a:endParaRPr dirty="0"/>
          </a:p>
          <a:p>
            <a:pPr marL="0" lvl="0" indent="0" algn="l" rtl="0">
              <a:lnSpc>
                <a:spcPct val="90000"/>
              </a:lnSpc>
              <a:spcBef>
                <a:spcPts val="600"/>
              </a:spcBef>
              <a:spcAft>
                <a:spcPts val="0"/>
              </a:spcAft>
              <a:buClr>
                <a:srgbClr val="000000"/>
              </a:buClr>
              <a:buSzPts val="2000"/>
              <a:buNone/>
            </a:pPr>
            <a:endParaRPr sz="2000" dirty="0">
              <a:solidFill>
                <a:srgbClr val="112E68"/>
              </a:solidFill>
            </a:endParaRPr>
          </a:p>
        </p:txBody>
      </p:sp>
      <p:sp>
        <p:nvSpPr>
          <p:cNvPr id="544" name="Google Shape;544;p4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48</a:t>
            </a:fld>
            <a:endParaRPr/>
          </a:p>
        </p:txBody>
      </p:sp>
      <p:sp>
        <p:nvSpPr>
          <p:cNvPr id="545" name="Google Shape;545;p4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Course – Mechanical Services</a:t>
            </a:r>
            <a:endParaRPr sz="2400">
              <a:solidFill>
                <a:schemeClr val="accent2"/>
              </a:solidFill>
              <a:latin typeface="Arial"/>
              <a:ea typeface="Arial"/>
              <a:cs typeface="Arial"/>
              <a:sym typeface="Arial"/>
            </a:endParaRPr>
          </a:p>
        </p:txBody>
      </p:sp>
      <p:sp>
        <p:nvSpPr>
          <p:cNvPr id="551" name="Google Shape;551;p4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2"/>
              </a:buClr>
              <a:buSzPts val="2000"/>
              <a:buChar char="-"/>
            </a:pPr>
            <a:r>
              <a:rPr lang="fr-CH" sz="2000">
                <a:solidFill>
                  <a:schemeClr val="accent2"/>
                </a:solidFill>
              </a:rPr>
              <a:t>{Insert all the important information regarding the bike mechanical services on the course}</a:t>
            </a:r>
            <a:endParaRPr sz="2000">
              <a:solidFill>
                <a:schemeClr val="accent2"/>
              </a:solidFill>
            </a:endParaRPr>
          </a:p>
        </p:txBody>
      </p:sp>
      <p:sp>
        <p:nvSpPr>
          <p:cNvPr id="552" name="Google Shape;552;p4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49</a:t>
            </a:fld>
            <a:endParaRPr/>
          </a:p>
        </p:txBody>
      </p:sp>
      <p:sp>
        <p:nvSpPr>
          <p:cNvPr id="553" name="Google Shape;553;p4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Competition Jury</a:t>
            </a:r>
            <a:endParaRPr/>
          </a:p>
        </p:txBody>
      </p:sp>
      <p:sp>
        <p:nvSpPr>
          <p:cNvPr id="152" name="Google Shape;152;p5"/>
          <p:cNvSpPr txBox="1">
            <a:spLocks noGrp="1"/>
          </p:cNvSpPr>
          <p:nvPr>
            <p:ph type="body" idx="1"/>
          </p:nvPr>
        </p:nvSpPr>
        <p:spPr>
          <a:xfrm>
            <a:off x="656963" y="2000250"/>
            <a:ext cx="10869109" cy="2582182"/>
          </a:xfrm>
          <a:prstGeom prst="rect">
            <a:avLst/>
          </a:prstGeom>
          <a:noFill/>
          <a:ln>
            <a:noFill/>
          </a:ln>
        </p:spPr>
        <p:txBody>
          <a:bodyPr spcFirstLastPara="1" wrap="square" lIns="91425" tIns="45700" rIns="91425" bIns="45700" anchor="t" anchorCtr="0">
            <a:spAutoFit/>
          </a:bodyPr>
          <a:lstStyle/>
          <a:p>
            <a:pPr marL="363538" lvl="0" indent="-363538" algn="l" rtl="0">
              <a:lnSpc>
                <a:spcPct val="120000"/>
              </a:lnSpc>
              <a:spcBef>
                <a:spcPts val="0"/>
              </a:spcBef>
              <a:spcAft>
                <a:spcPts val="0"/>
              </a:spcAft>
              <a:buClr>
                <a:srgbClr val="000000"/>
              </a:buClr>
              <a:buSzPts val="2000"/>
              <a:buChar char="-"/>
            </a:pPr>
            <a:r>
              <a:rPr lang="fr-CH" sz="2000"/>
              <a:t>&lt;Insert name&gt;, Chair</a:t>
            </a:r>
            <a:endParaRPr sz="2000"/>
          </a:p>
          <a:p>
            <a:pPr marL="363538" lvl="0" indent="-363538" algn="l" rtl="0">
              <a:lnSpc>
                <a:spcPct val="120000"/>
              </a:lnSpc>
              <a:spcBef>
                <a:spcPts val="600"/>
              </a:spcBef>
              <a:spcAft>
                <a:spcPts val="0"/>
              </a:spcAft>
              <a:buClr>
                <a:srgbClr val="000000"/>
              </a:buClr>
              <a:buSzPts val="2000"/>
              <a:buChar char="-"/>
            </a:pPr>
            <a:r>
              <a:rPr lang="fr-CH" sz="2000"/>
              <a:t>&lt;Insert name&gt;</a:t>
            </a:r>
            <a:endParaRPr sz="2000"/>
          </a:p>
          <a:p>
            <a:pPr marL="363538" lvl="0" indent="-363538" algn="l" rtl="0">
              <a:lnSpc>
                <a:spcPct val="120000"/>
              </a:lnSpc>
              <a:spcBef>
                <a:spcPts val="600"/>
              </a:spcBef>
              <a:spcAft>
                <a:spcPts val="0"/>
              </a:spcAft>
              <a:buClr>
                <a:srgbClr val="000000"/>
              </a:buClr>
              <a:buSzPts val="2000"/>
              <a:buChar char="-"/>
            </a:pPr>
            <a:r>
              <a:rPr lang="fr-CH" sz="2000"/>
              <a:t>&lt;Insert name&gt;</a:t>
            </a:r>
            <a:endParaRPr sz="2000">
              <a:solidFill>
                <a:srgbClr val="FF0000"/>
              </a:solidFill>
            </a:endParaRPr>
          </a:p>
          <a:p>
            <a:pPr marL="363538" lvl="0" indent="-236538" algn="l" rtl="0">
              <a:lnSpc>
                <a:spcPct val="120000"/>
              </a:lnSpc>
              <a:spcBef>
                <a:spcPts val="600"/>
              </a:spcBef>
              <a:spcAft>
                <a:spcPts val="0"/>
              </a:spcAft>
              <a:buClr>
                <a:srgbClr val="000000"/>
              </a:buClr>
              <a:buSzPts val="2000"/>
              <a:buNone/>
            </a:pPr>
            <a:endParaRPr sz="2000">
              <a:solidFill>
                <a:srgbClr val="112E68"/>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Insert the names of the Competition Jury Members, add two more member for World Triathlon Series Grand Final elite competitions}</a:t>
            </a:r>
            <a:endParaRPr/>
          </a:p>
        </p:txBody>
      </p:sp>
      <p:sp>
        <p:nvSpPr>
          <p:cNvPr id="153" name="Google Shape;153;p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a:t>
            </a:fld>
            <a:endParaRPr/>
          </a:p>
        </p:txBody>
      </p:sp>
      <p:sp>
        <p:nvSpPr>
          <p:cNvPr id="154" name="Google Shape;154;p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err="1"/>
              <a:t>Aquabike</a:t>
            </a:r>
            <a:r>
              <a:rPr lang="fr-CH" sz="3200" dirty="0"/>
              <a:t> finish</a:t>
            </a:r>
            <a:endParaRPr sz="2400" dirty="0">
              <a:solidFill>
                <a:schemeClr val="accent2"/>
              </a:solidFill>
              <a:latin typeface="Arial"/>
              <a:ea typeface="Arial"/>
              <a:cs typeface="Arial"/>
              <a:sym typeface="Arial"/>
            </a:endParaRPr>
          </a:p>
        </p:txBody>
      </p:sp>
      <p:sp>
        <p:nvSpPr>
          <p:cNvPr id="551" name="Google Shape;551;p4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42900">
              <a:lnSpc>
                <a:spcPct val="100000"/>
              </a:lnSpc>
              <a:spcBef>
                <a:spcPts val="900"/>
              </a:spcBef>
              <a:buSzPts val="2000"/>
            </a:pPr>
            <a:r>
              <a:rPr lang="en-US" sz="2000" dirty="0"/>
              <a:t>Athletes finish the competition at the end of the bike course. </a:t>
            </a:r>
          </a:p>
          <a:p>
            <a:pPr marL="342900">
              <a:lnSpc>
                <a:spcPct val="100000"/>
              </a:lnSpc>
              <a:spcBef>
                <a:spcPts val="900"/>
              </a:spcBef>
              <a:buSzPts val="2000"/>
            </a:pPr>
            <a:r>
              <a:rPr lang="en-US" sz="2000" dirty="0"/>
              <a:t>Finish line location: </a:t>
            </a:r>
            <a:r>
              <a:rPr lang="en-US" sz="2000" dirty="0">
                <a:solidFill>
                  <a:schemeClr val="accent2"/>
                </a:solidFill>
              </a:rPr>
              <a:t>{please insert information and show on maps}</a:t>
            </a:r>
          </a:p>
          <a:p>
            <a:pPr marL="342900">
              <a:lnSpc>
                <a:spcPct val="100000"/>
              </a:lnSpc>
              <a:spcBef>
                <a:spcPts val="900"/>
              </a:spcBef>
              <a:buSzPts val="2000"/>
            </a:pPr>
            <a:r>
              <a:rPr lang="en-US" sz="2000" dirty="0"/>
              <a:t>Please respect the other athletes participating to the long-distance triathlon</a:t>
            </a:r>
          </a:p>
          <a:p>
            <a:pPr marL="342900">
              <a:lnSpc>
                <a:spcPct val="100000"/>
              </a:lnSpc>
              <a:spcBef>
                <a:spcPts val="900"/>
              </a:spcBef>
              <a:buSzPts val="2000"/>
            </a:pPr>
            <a:r>
              <a:rPr lang="en-US" sz="2000" dirty="0">
                <a:solidFill>
                  <a:schemeClr val="accent2"/>
                </a:solidFill>
              </a:rPr>
              <a:t>Inform about path to recovery</a:t>
            </a:r>
          </a:p>
          <a:p>
            <a:pPr marL="342900">
              <a:lnSpc>
                <a:spcPct val="100000"/>
              </a:lnSpc>
              <a:spcBef>
                <a:spcPts val="900"/>
              </a:spcBef>
              <a:buSzPts val="2000"/>
            </a:pPr>
            <a:r>
              <a:rPr lang="en-US" sz="2000" dirty="0">
                <a:solidFill>
                  <a:schemeClr val="accent2"/>
                </a:solidFill>
              </a:rPr>
              <a:t>Inform about path to fame moment</a:t>
            </a:r>
          </a:p>
        </p:txBody>
      </p:sp>
      <p:sp>
        <p:nvSpPr>
          <p:cNvPr id="552" name="Google Shape;552;p4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50</a:t>
            </a:fld>
            <a:endParaRPr/>
          </a:p>
        </p:txBody>
      </p:sp>
      <p:sp>
        <p:nvSpPr>
          <p:cNvPr id="553" name="Google Shape;553;p4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63569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Transition Area 2</a:t>
            </a:r>
            <a:endParaRPr sz="2400" dirty="0">
              <a:solidFill>
                <a:schemeClr val="accent2"/>
              </a:solidFill>
              <a:latin typeface="Arial"/>
              <a:ea typeface="Arial"/>
              <a:cs typeface="Arial"/>
              <a:sym typeface="Arial"/>
            </a:endParaRPr>
          </a:p>
        </p:txBody>
      </p:sp>
      <p:sp>
        <p:nvSpPr>
          <p:cNvPr id="373" name="Google Shape;373;p30"/>
          <p:cNvSpPr txBox="1">
            <a:spLocks noGrp="1"/>
          </p:cNvSpPr>
          <p:nvPr>
            <p:ph type="body" idx="1"/>
          </p:nvPr>
        </p:nvSpPr>
        <p:spPr>
          <a:xfrm>
            <a:off x="656963" y="1465021"/>
            <a:ext cx="11168963" cy="455505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Traditional</a:t>
            </a:r>
            <a:r>
              <a:rPr lang="fr-CH" sz="2000" dirty="0"/>
              <a:t> Bike Racks – </a:t>
            </a:r>
            <a:r>
              <a:rPr lang="fr-CH" sz="2000" dirty="0" err="1"/>
              <a:t>numbered</a:t>
            </a:r>
            <a:r>
              <a:rPr lang="fr-CH" sz="2000" dirty="0"/>
              <a:t> – </a:t>
            </a:r>
            <a:r>
              <a:rPr lang="fr-CH" sz="2000" dirty="0" err="1"/>
              <a:t>every</a:t>
            </a:r>
            <a:r>
              <a:rPr lang="fr-CH" sz="2000" dirty="0"/>
              <a:t> 75cm </a:t>
            </a:r>
            <a:r>
              <a:rPr lang="fr-CH" sz="2000" dirty="0">
                <a:solidFill>
                  <a:schemeClr val="accent2"/>
                </a:solidFill>
              </a:rPr>
              <a:t>{update distance if </a:t>
            </a:r>
            <a:r>
              <a:rPr lang="fr-CH" sz="2000" dirty="0" err="1">
                <a:solidFill>
                  <a:schemeClr val="accent2"/>
                </a:solidFill>
              </a:rPr>
              <a:t>necessary</a:t>
            </a:r>
            <a:r>
              <a:rPr lang="fr-CH" sz="2000" dirty="0">
                <a:solidFill>
                  <a:schemeClr val="accent2"/>
                </a:solidFill>
              </a:rPr>
              <a:t>}</a:t>
            </a:r>
            <a:endParaRPr dirty="0"/>
          </a:p>
          <a:p>
            <a:pPr marL="363538" lvl="0" indent="-363538" algn="l" rtl="0">
              <a:lnSpc>
                <a:spcPct val="100000"/>
              </a:lnSpc>
              <a:spcBef>
                <a:spcPts val="900"/>
              </a:spcBef>
              <a:spcAft>
                <a:spcPts val="0"/>
              </a:spcAft>
              <a:buClr>
                <a:srgbClr val="000000"/>
              </a:buClr>
              <a:buSzPts val="2000"/>
              <a:buChar char="-"/>
            </a:pPr>
            <a:r>
              <a:rPr lang="fr-CH" sz="2000" dirty="0"/>
              <a:t>Orientation </a:t>
            </a:r>
            <a:r>
              <a:rPr lang="fr-CH" sz="2000" dirty="0" err="1"/>
              <a:t>boards</a:t>
            </a:r>
            <a:r>
              <a:rPr lang="fr-CH" sz="2000" dirty="0"/>
              <a:t> at the </a:t>
            </a:r>
            <a:r>
              <a:rPr lang="fr-CH" sz="2000" dirty="0" err="1"/>
              <a:t>beginning</a:t>
            </a:r>
            <a:r>
              <a:rPr lang="fr-CH" sz="2000" dirty="0"/>
              <a:t> of </a:t>
            </a:r>
            <a:r>
              <a:rPr lang="fr-CH" sz="2000" dirty="0" err="1"/>
              <a:t>each</a:t>
            </a:r>
            <a:r>
              <a:rPr lang="fr-CH" sz="2000" dirty="0"/>
              <a:t> </a:t>
            </a:r>
            <a:r>
              <a:rPr lang="fr-CH" sz="2000" dirty="0" err="1"/>
              <a:t>rows</a:t>
            </a:r>
            <a:endParaRPr dirty="0"/>
          </a:p>
          <a:p>
            <a:pPr marL="363538" indent="-363538">
              <a:lnSpc>
                <a:spcPct val="100000"/>
              </a:lnSpc>
              <a:spcBef>
                <a:spcPts val="900"/>
              </a:spcBef>
              <a:buSzPts val="2000"/>
            </a:pPr>
            <a:r>
              <a:rPr lang="fr-CH" sz="2000" dirty="0"/>
              <a:t>Go to </a:t>
            </a:r>
            <a:r>
              <a:rPr lang="fr-CH" sz="2000" dirty="0" err="1"/>
              <a:t>your</a:t>
            </a:r>
            <a:r>
              <a:rPr lang="fr-CH" sz="2000" dirty="0"/>
              <a:t> position in the transition area and rack </a:t>
            </a:r>
            <a:r>
              <a:rPr lang="fr-CH" sz="2000" dirty="0" err="1"/>
              <a:t>your</a:t>
            </a:r>
            <a:r>
              <a:rPr lang="fr-CH" sz="2000" dirty="0"/>
              <a:t> bike. </a:t>
            </a:r>
            <a:r>
              <a:rPr lang="fr-CH" sz="2000" dirty="0" err="1"/>
              <a:t>Remember</a:t>
            </a:r>
            <a:r>
              <a:rPr lang="fr-CH" sz="2000" dirty="0"/>
              <a:t> to </a:t>
            </a:r>
            <a:r>
              <a:rPr lang="fr-CH" sz="2000" dirty="0" err="1"/>
              <a:t>keep</a:t>
            </a:r>
            <a:r>
              <a:rPr lang="fr-CH" sz="2000" dirty="0"/>
              <a:t> </a:t>
            </a:r>
            <a:r>
              <a:rPr lang="fr-CH" sz="2000" dirty="0" err="1"/>
              <a:t>your</a:t>
            </a:r>
            <a:r>
              <a:rPr lang="fr-CH" sz="2000" dirty="0"/>
              <a:t> </a:t>
            </a:r>
            <a:r>
              <a:rPr lang="fr-CH" sz="2000" dirty="0" err="1"/>
              <a:t>helmet</a:t>
            </a:r>
            <a:r>
              <a:rPr lang="fr-CH" sz="2000" dirty="0"/>
              <a:t> </a:t>
            </a:r>
            <a:r>
              <a:rPr lang="fr-CH" sz="2000" dirty="0" err="1"/>
              <a:t>fasten</a:t>
            </a:r>
            <a:r>
              <a:rPr lang="fr-CH" sz="2000" dirty="0"/>
              <a:t> </a:t>
            </a:r>
            <a:r>
              <a:rPr lang="fr-CH" sz="2000" dirty="0" err="1"/>
              <a:t>until</a:t>
            </a:r>
            <a:r>
              <a:rPr lang="fr-CH" sz="2000" dirty="0"/>
              <a:t> </a:t>
            </a:r>
            <a:r>
              <a:rPr lang="fr-CH" sz="2000" dirty="0" err="1"/>
              <a:t>your</a:t>
            </a:r>
            <a:r>
              <a:rPr lang="fr-CH" sz="2000" dirty="0"/>
              <a:t> bike </a:t>
            </a:r>
            <a:r>
              <a:rPr lang="fr-CH" sz="2000" dirty="0" err="1"/>
              <a:t>is</a:t>
            </a:r>
            <a:r>
              <a:rPr lang="fr-CH" sz="2000" dirty="0"/>
              <a:t> </a:t>
            </a:r>
            <a:r>
              <a:rPr lang="fr-CH" sz="2000" dirty="0" err="1"/>
              <a:t>racked</a:t>
            </a:r>
            <a:r>
              <a:rPr lang="fr-CH" sz="2000" dirty="0"/>
              <a:t>. </a:t>
            </a:r>
            <a:r>
              <a:rPr lang="en-US" sz="2000" dirty="0">
                <a:solidFill>
                  <a:schemeClr val="tx1"/>
                </a:solidFill>
              </a:rPr>
              <a:t>Athletes cannot touch the locking mechanism of their helmet from the time they remove their bike from the rack until they have placed it back on the rack and let go after the finish of the bike segment. </a:t>
            </a:r>
          </a:p>
          <a:p>
            <a:pPr marL="363538" lvl="0" indent="-363538" algn="l" rtl="0">
              <a:lnSpc>
                <a:spcPct val="100000"/>
              </a:lnSpc>
              <a:spcBef>
                <a:spcPts val="900"/>
              </a:spcBef>
              <a:spcAft>
                <a:spcPts val="0"/>
              </a:spcAft>
              <a:buClr>
                <a:srgbClr val="000000"/>
              </a:buClr>
              <a:buSzPts val="2000"/>
              <a:buChar char="-"/>
            </a:pPr>
            <a:r>
              <a:rPr lang="fr-CH" sz="2000" dirty="0"/>
              <a:t>Go to the </a:t>
            </a:r>
            <a:r>
              <a:rPr lang="fr-CH" sz="2000" dirty="0" err="1"/>
              <a:t>bags</a:t>
            </a:r>
            <a:r>
              <a:rPr lang="fr-CH" sz="2000" dirty="0"/>
              <a:t> area:</a:t>
            </a:r>
            <a:endParaRPr dirty="0"/>
          </a:p>
          <a:p>
            <a:pPr marL="820738" lvl="1" indent="-363538" algn="l" rtl="0">
              <a:lnSpc>
                <a:spcPct val="100000"/>
              </a:lnSpc>
              <a:spcBef>
                <a:spcPts val="0"/>
              </a:spcBef>
              <a:spcAft>
                <a:spcPts val="0"/>
              </a:spcAft>
              <a:buClr>
                <a:srgbClr val="000000"/>
              </a:buClr>
              <a:buSzPts val="2000"/>
              <a:buChar char="-"/>
            </a:pPr>
            <a:r>
              <a:rPr lang="fr-CH" dirty="0" err="1"/>
              <a:t>Take</a:t>
            </a:r>
            <a:r>
              <a:rPr lang="fr-CH" dirty="0"/>
              <a:t> </a:t>
            </a:r>
            <a:r>
              <a:rPr lang="fr-CH" dirty="0" err="1"/>
              <a:t>your</a:t>
            </a:r>
            <a:r>
              <a:rPr lang="fr-CH" dirty="0"/>
              <a:t> Run bag, and put on </a:t>
            </a:r>
            <a:r>
              <a:rPr lang="fr-CH" dirty="0" err="1"/>
              <a:t>your</a:t>
            </a:r>
            <a:r>
              <a:rPr lang="fr-CH" dirty="0"/>
              <a:t> Run </a:t>
            </a:r>
            <a:r>
              <a:rPr lang="fr-CH" dirty="0" err="1"/>
              <a:t>gear</a:t>
            </a:r>
            <a:endParaRPr dirty="0"/>
          </a:p>
          <a:p>
            <a:pPr marL="820738" lvl="1" indent="-363538" algn="l" rtl="0">
              <a:lnSpc>
                <a:spcPct val="100000"/>
              </a:lnSpc>
              <a:spcBef>
                <a:spcPts val="0"/>
              </a:spcBef>
              <a:spcAft>
                <a:spcPts val="0"/>
              </a:spcAft>
              <a:buClr>
                <a:srgbClr val="000000"/>
              </a:buClr>
              <a:buSzPts val="2000"/>
              <a:buChar char="-"/>
            </a:pPr>
            <a:r>
              <a:rPr lang="fr-CH" dirty="0"/>
              <a:t>Place all </a:t>
            </a:r>
            <a:r>
              <a:rPr lang="fr-CH" dirty="0" err="1"/>
              <a:t>your</a:t>
            </a:r>
            <a:r>
              <a:rPr lang="fr-CH" dirty="0"/>
              <a:t> bike </a:t>
            </a:r>
            <a:r>
              <a:rPr lang="fr-CH" dirty="0" err="1"/>
              <a:t>gear</a:t>
            </a:r>
            <a:r>
              <a:rPr lang="fr-CH" dirty="0"/>
              <a:t> </a:t>
            </a:r>
            <a:r>
              <a:rPr lang="fr-CH" dirty="0" err="1"/>
              <a:t>inside</a:t>
            </a:r>
            <a:r>
              <a:rPr lang="fr-CH" dirty="0"/>
              <a:t> the bag (</a:t>
            </a:r>
            <a:r>
              <a:rPr lang="fr-CH" dirty="0" err="1"/>
              <a:t>wetsuit</a:t>
            </a:r>
            <a:r>
              <a:rPr lang="fr-CH" dirty="0"/>
              <a:t>, </a:t>
            </a:r>
            <a:r>
              <a:rPr lang="fr-CH" dirty="0" err="1"/>
              <a:t>goggles</a:t>
            </a:r>
            <a:r>
              <a:rPr lang="fr-CH" dirty="0"/>
              <a:t>, </a:t>
            </a:r>
            <a:r>
              <a:rPr lang="fr-CH" dirty="0" err="1"/>
              <a:t>Swim</a:t>
            </a:r>
            <a:r>
              <a:rPr lang="fr-CH" dirty="0"/>
              <a:t> cap)</a:t>
            </a:r>
            <a:endParaRPr dirty="0"/>
          </a:p>
          <a:p>
            <a:pPr marL="820738" lvl="1" indent="-363538" algn="l" rtl="0">
              <a:lnSpc>
                <a:spcPct val="100000"/>
              </a:lnSpc>
              <a:spcBef>
                <a:spcPts val="0"/>
              </a:spcBef>
              <a:spcAft>
                <a:spcPts val="0"/>
              </a:spcAft>
              <a:buClr>
                <a:srgbClr val="000000"/>
              </a:buClr>
              <a:buSzPts val="2000"/>
              <a:buChar char="-"/>
            </a:pPr>
            <a:r>
              <a:rPr lang="fr-CH" dirty="0" err="1"/>
              <a:t>Leave</a:t>
            </a:r>
            <a:r>
              <a:rPr lang="fr-CH" dirty="0"/>
              <a:t> the bag in the </a:t>
            </a:r>
            <a:r>
              <a:rPr lang="fr-CH" dirty="0" err="1"/>
              <a:t>space</a:t>
            </a:r>
            <a:r>
              <a:rPr lang="fr-CH" dirty="0"/>
              <a:t> </a:t>
            </a:r>
            <a:r>
              <a:rPr lang="fr-CH" dirty="0">
                <a:solidFill>
                  <a:schemeClr val="accent2"/>
                </a:solidFill>
              </a:rPr>
              <a:t>{update if </a:t>
            </a:r>
            <a:r>
              <a:rPr lang="fr-CH" dirty="0" err="1">
                <a:solidFill>
                  <a:schemeClr val="accent2"/>
                </a:solidFill>
              </a:rPr>
              <a:t>needed</a:t>
            </a:r>
            <a:r>
              <a:rPr lang="fr-CH" dirty="0">
                <a:solidFill>
                  <a:schemeClr val="accent2"/>
                </a:solidFill>
              </a:rPr>
              <a:t>}</a:t>
            </a:r>
            <a:endParaRPr dirty="0"/>
          </a:p>
          <a:p>
            <a:pPr marL="820738" lvl="1" indent="-363538" algn="l" rtl="0">
              <a:lnSpc>
                <a:spcPct val="100000"/>
              </a:lnSpc>
              <a:spcBef>
                <a:spcPts val="0"/>
              </a:spcBef>
              <a:spcAft>
                <a:spcPts val="0"/>
              </a:spcAft>
              <a:buClr>
                <a:srgbClr val="000000"/>
              </a:buClr>
              <a:buSzPts val="2000"/>
              <a:buChar char="-"/>
            </a:pPr>
            <a:r>
              <a:rPr lang="fr-CH" dirty="0"/>
              <a:t>There </a:t>
            </a:r>
            <a:r>
              <a:rPr lang="fr-CH" dirty="0" err="1"/>
              <a:t>will</a:t>
            </a:r>
            <a:r>
              <a:rPr lang="fr-CH" dirty="0"/>
              <a:t> </a:t>
            </a:r>
            <a:r>
              <a:rPr lang="fr-CH" dirty="0" err="1"/>
              <a:t>be</a:t>
            </a:r>
            <a:r>
              <a:rPr lang="fr-CH" dirty="0"/>
              <a:t> </a:t>
            </a:r>
            <a:r>
              <a:rPr lang="fr-CH" dirty="0" err="1"/>
              <a:t>tents</a:t>
            </a:r>
            <a:r>
              <a:rPr lang="fr-CH" dirty="0"/>
              <a:t> </a:t>
            </a:r>
            <a:r>
              <a:rPr lang="fr-CH" dirty="0" err="1"/>
              <a:t>available</a:t>
            </a:r>
            <a:r>
              <a:rPr lang="fr-CH" dirty="0"/>
              <a:t> per </a:t>
            </a:r>
            <a:r>
              <a:rPr lang="fr-CH" dirty="0" err="1"/>
              <a:t>gender</a:t>
            </a:r>
            <a:endParaRPr dirty="0"/>
          </a:p>
          <a:p>
            <a:pPr marL="820738" lvl="1" indent="-363538" algn="l" rtl="0">
              <a:lnSpc>
                <a:spcPct val="100000"/>
              </a:lnSpc>
              <a:spcBef>
                <a:spcPts val="0"/>
              </a:spcBef>
              <a:spcAft>
                <a:spcPts val="0"/>
              </a:spcAft>
              <a:buClr>
                <a:srgbClr val="000000"/>
              </a:buClr>
              <a:buSzPts val="2000"/>
              <a:buChar char="-"/>
            </a:pPr>
            <a:r>
              <a:rPr lang="fr-CH" dirty="0" err="1"/>
              <a:t>Make</a:t>
            </a:r>
            <a:r>
              <a:rPr lang="fr-CH" dirty="0"/>
              <a:t> sure no </a:t>
            </a:r>
            <a:r>
              <a:rPr lang="fr-CH" dirty="0" err="1"/>
              <a:t>equipment</a:t>
            </a:r>
            <a:r>
              <a:rPr lang="fr-CH" dirty="0"/>
              <a:t> </a:t>
            </a:r>
            <a:r>
              <a:rPr lang="fr-CH" dirty="0" err="1"/>
              <a:t>is</a:t>
            </a:r>
            <a:r>
              <a:rPr lang="fr-CH" dirty="0"/>
              <a:t> </a:t>
            </a:r>
            <a:r>
              <a:rPr lang="fr-CH" dirty="0" err="1"/>
              <a:t>left</a:t>
            </a:r>
            <a:r>
              <a:rPr lang="fr-CH" dirty="0"/>
              <a:t> </a:t>
            </a:r>
            <a:r>
              <a:rPr lang="fr-CH" dirty="0" err="1"/>
              <a:t>behind</a:t>
            </a:r>
            <a:endParaRPr dirty="0"/>
          </a:p>
          <a:p>
            <a:pPr marL="363538" lvl="0" indent="-363538" algn="l" rtl="0">
              <a:lnSpc>
                <a:spcPct val="100000"/>
              </a:lnSpc>
              <a:spcBef>
                <a:spcPts val="900"/>
              </a:spcBef>
              <a:spcAft>
                <a:spcPts val="0"/>
              </a:spcAft>
              <a:buClr>
                <a:srgbClr val="000000"/>
              </a:buClr>
              <a:buSzPts val="2000"/>
              <a:buChar char="-"/>
            </a:pPr>
            <a:r>
              <a:rPr lang="fr-CH" sz="2000" dirty="0"/>
              <a:t>Mount line on the </a:t>
            </a:r>
            <a:r>
              <a:rPr lang="fr-CH" sz="2000" dirty="0">
                <a:solidFill>
                  <a:schemeClr val="accent2"/>
                </a:solidFill>
              </a:rPr>
              <a:t>{insert location} </a:t>
            </a:r>
            <a:r>
              <a:rPr lang="fr-CH" sz="2000" dirty="0"/>
              <a:t>+ </a:t>
            </a:r>
            <a:r>
              <a:rPr lang="fr-CH" sz="2000" dirty="0">
                <a:solidFill>
                  <a:schemeClr val="accent2"/>
                </a:solidFill>
              </a:rPr>
              <a:t>{insert </a:t>
            </a:r>
            <a:r>
              <a:rPr lang="fr-CH" sz="2000" dirty="0" err="1">
                <a:solidFill>
                  <a:schemeClr val="accent2"/>
                </a:solidFill>
              </a:rPr>
              <a:t>color</a:t>
            </a:r>
            <a:r>
              <a:rPr lang="fr-CH" sz="2000" dirty="0">
                <a:solidFill>
                  <a:schemeClr val="accent2"/>
                </a:solidFill>
              </a:rPr>
              <a:t>}</a:t>
            </a:r>
            <a:endParaRPr dirty="0"/>
          </a:p>
        </p:txBody>
      </p:sp>
      <p:sp>
        <p:nvSpPr>
          <p:cNvPr id="374" name="Google Shape;374;p3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51</a:t>
            </a:fld>
            <a:endParaRPr/>
          </a:p>
        </p:txBody>
      </p:sp>
      <p:sp>
        <p:nvSpPr>
          <p:cNvPr id="375" name="Google Shape;375;p3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2405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Transition Flow</a:t>
            </a:r>
            <a:endParaRPr sz="2400">
              <a:solidFill>
                <a:schemeClr val="accent2"/>
              </a:solidFill>
              <a:latin typeface="Arial"/>
              <a:ea typeface="Arial"/>
              <a:cs typeface="Arial"/>
              <a:sym typeface="Arial"/>
            </a:endParaRPr>
          </a:p>
        </p:txBody>
      </p:sp>
      <p:sp>
        <p:nvSpPr>
          <p:cNvPr id="381" name="Google Shape;381;p31"/>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363538" lvl="0" indent="-236538" algn="l" rtl="0">
              <a:lnSpc>
                <a:spcPct val="120000"/>
              </a:lnSpc>
              <a:spcBef>
                <a:spcPts val="0"/>
              </a:spcBef>
              <a:spcAft>
                <a:spcPts val="0"/>
              </a:spcAft>
              <a:buClr>
                <a:srgbClr val="000000"/>
              </a:buClr>
              <a:buSzPts val="2000"/>
              <a:buNone/>
            </a:pPr>
            <a:endParaRPr sz="2000"/>
          </a:p>
        </p:txBody>
      </p:sp>
      <p:sp>
        <p:nvSpPr>
          <p:cNvPr id="382" name="Google Shape;382;p3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52</a:t>
            </a:fld>
            <a:endParaRPr/>
          </a:p>
        </p:txBody>
      </p:sp>
      <p:sp>
        <p:nvSpPr>
          <p:cNvPr id="383" name="Google Shape;383;p3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384" name="Google Shape;384;p31"/>
          <p:cNvSpPr txBox="1"/>
          <p:nvPr/>
        </p:nvSpPr>
        <p:spPr>
          <a:xfrm>
            <a:off x="4090456" y="3037730"/>
            <a:ext cx="4011087" cy="78253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Swim Exit to TZ Map</a:t>
            </a:r>
            <a:endParaRPr/>
          </a:p>
        </p:txBody>
      </p:sp>
    </p:spTree>
    <p:extLst>
      <p:ext uri="{BB962C8B-B14F-4D97-AF65-F5344CB8AC3E}">
        <p14:creationId xmlns:p14="http://schemas.microsoft.com/office/powerpoint/2010/main" val="2917235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5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Bike Exit to Run Entrance</a:t>
            </a:r>
            <a:endParaRPr/>
          </a:p>
        </p:txBody>
      </p:sp>
      <p:sp>
        <p:nvSpPr>
          <p:cNvPr id="559" name="Google Shape;559;p50"/>
          <p:cNvSpPr txBox="1">
            <a:spLocks noGrp="1"/>
          </p:cNvSpPr>
          <p:nvPr>
            <p:ph type="body" idx="1"/>
          </p:nvPr>
        </p:nvSpPr>
        <p:spPr>
          <a:xfrm>
            <a:off x="656963" y="1610225"/>
            <a:ext cx="10869109" cy="4351338"/>
          </a:xfrm>
          <a:prstGeom prst="rect">
            <a:avLst/>
          </a:prstGeom>
          <a:noFill/>
          <a:ln>
            <a:noFill/>
          </a:ln>
        </p:spPr>
        <p:txBody>
          <a:bodyPr spcFirstLastPara="1" wrap="square" lIns="91425" tIns="45700" rIns="91425" bIns="45700" anchor="t" anchorCtr="0">
            <a:normAutofit/>
          </a:bodyPr>
          <a:lstStyle/>
          <a:p>
            <a:pPr marL="342900" lvl="0" indent="-190500" algn="l" rtl="0">
              <a:lnSpc>
                <a:spcPct val="90000"/>
              </a:lnSpc>
              <a:spcBef>
                <a:spcPts val="0"/>
              </a:spcBef>
              <a:spcAft>
                <a:spcPts val="0"/>
              </a:spcAft>
              <a:buClr>
                <a:srgbClr val="000000"/>
              </a:buClr>
              <a:buSzPts val="2400"/>
              <a:buNone/>
            </a:pPr>
            <a:endParaRPr/>
          </a:p>
        </p:txBody>
      </p:sp>
      <p:sp>
        <p:nvSpPr>
          <p:cNvPr id="560" name="Google Shape;560;p5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53</a:t>
            </a:fld>
            <a:endParaRPr/>
          </a:p>
        </p:txBody>
      </p:sp>
      <p:sp>
        <p:nvSpPr>
          <p:cNvPr id="561" name="Google Shape;561;p50"/>
          <p:cNvSpPr txBox="1"/>
          <p:nvPr/>
        </p:nvSpPr>
        <p:spPr>
          <a:xfrm>
            <a:off x="4090456" y="2656044"/>
            <a:ext cx="4011087" cy="161893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&lt;Insert map with Bike exit to TZ and the TZ to Run entrance flow &gt;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Run2 </a:t>
            </a:r>
            <a:r>
              <a:rPr lang="fr-CH" sz="3200" dirty="0"/>
              <a:t>course</a:t>
            </a:r>
            <a:endParaRPr sz="2400" dirty="0">
              <a:solidFill>
                <a:schemeClr val="accent2"/>
              </a:solidFill>
              <a:latin typeface="Arial"/>
              <a:ea typeface="Arial"/>
              <a:cs typeface="Arial"/>
              <a:sym typeface="Arial"/>
            </a:endParaRPr>
          </a:p>
        </p:txBody>
      </p:sp>
      <p:sp>
        <p:nvSpPr>
          <p:cNvPr id="567" name="Google Shape;567;p51"/>
          <p:cNvSpPr txBox="1">
            <a:spLocks noGrp="1"/>
          </p:cNvSpPr>
          <p:nvPr>
            <p:ph type="body" idx="1"/>
          </p:nvPr>
        </p:nvSpPr>
        <p:spPr>
          <a:xfrm>
            <a:off x="656964" y="1647826"/>
            <a:ext cx="10515600" cy="5024412"/>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&lt;</a:t>
            </a:r>
            <a:r>
              <a:rPr lang="fr-CH" sz="2000" dirty="0" err="1"/>
              <a:t>number</a:t>
            </a:r>
            <a:r>
              <a:rPr lang="fr-CH" sz="2000" dirty="0"/>
              <a:t> of laps&gt; laps (total distance of &lt;total </a:t>
            </a:r>
            <a:r>
              <a:rPr lang="fr-CH" sz="2000" dirty="0" err="1"/>
              <a:t>length</a:t>
            </a:r>
            <a:r>
              <a:rPr lang="fr-CH" sz="2000" dirty="0"/>
              <a:t> of the bike in </a:t>
            </a:r>
            <a:r>
              <a:rPr lang="fr-CH" sz="2000" dirty="0" err="1"/>
              <a:t>kilometer</a:t>
            </a:r>
            <a:r>
              <a:rPr lang="fr-CH" sz="2000" dirty="0"/>
              <a:t>&gt;km)</a:t>
            </a:r>
            <a:endParaRPr dirty="0"/>
          </a:p>
          <a:p>
            <a:pPr marL="363538" lvl="0" indent="-363538" algn="l" rtl="0">
              <a:lnSpc>
                <a:spcPct val="100000"/>
              </a:lnSpc>
              <a:spcBef>
                <a:spcPts val="900"/>
              </a:spcBef>
              <a:spcAft>
                <a:spcPts val="0"/>
              </a:spcAft>
              <a:buClr>
                <a:srgbClr val="000000"/>
              </a:buClr>
              <a:buSzPts val="2000"/>
              <a:buChar char="-"/>
            </a:pPr>
            <a:r>
              <a:rPr lang="fr-CH" sz="2000" dirty="0" err="1"/>
              <a:t>Aid</a:t>
            </a:r>
            <a:r>
              <a:rPr lang="fr-CH" sz="2000" dirty="0"/>
              <a:t> stations: </a:t>
            </a:r>
            <a:endParaRPr dirty="0"/>
          </a:p>
          <a:p>
            <a:pPr marL="820738" lvl="1" indent="-363538" algn="l" rtl="0">
              <a:lnSpc>
                <a:spcPct val="100000"/>
              </a:lnSpc>
              <a:spcBef>
                <a:spcPts val="900"/>
              </a:spcBef>
              <a:spcAft>
                <a:spcPts val="0"/>
              </a:spcAft>
              <a:buClr>
                <a:srgbClr val="000000"/>
              </a:buClr>
              <a:buSzPts val="2000"/>
              <a:buChar char="-"/>
            </a:pPr>
            <a:r>
              <a:rPr lang="fr-CH" dirty="0"/>
              <a:t>&lt;</a:t>
            </a:r>
            <a:r>
              <a:rPr lang="fr-CH" dirty="0" err="1"/>
              <a:t>number</a:t>
            </a:r>
            <a:r>
              <a:rPr lang="fr-CH" dirty="0"/>
              <a:t>&gt; per lap</a:t>
            </a:r>
            <a:endParaRPr dirty="0"/>
          </a:p>
          <a:p>
            <a:pPr marL="820738" lvl="1" indent="-363538" algn="l" rtl="0">
              <a:lnSpc>
                <a:spcPct val="100000"/>
              </a:lnSpc>
              <a:spcBef>
                <a:spcPts val="900"/>
              </a:spcBef>
              <a:spcAft>
                <a:spcPts val="0"/>
              </a:spcAft>
              <a:buClr>
                <a:srgbClr val="000000"/>
              </a:buClr>
              <a:buSzPts val="2000"/>
              <a:buChar char="-"/>
            </a:pPr>
            <a:r>
              <a:rPr lang="fr-CH" dirty="0"/>
              <a:t>For locations </a:t>
            </a:r>
            <a:r>
              <a:rPr lang="fr-CH" dirty="0" err="1"/>
              <a:t>see</a:t>
            </a:r>
            <a:r>
              <a:rPr lang="fr-CH" dirty="0"/>
              <a:t> the </a:t>
            </a:r>
            <a:r>
              <a:rPr lang="fr-CH" dirty="0" err="1"/>
              <a:t>map</a:t>
            </a:r>
            <a:endParaRPr dirty="0"/>
          </a:p>
          <a:p>
            <a:pPr marL="820738" lvl="1" indent="-363538" algn="l" rtl="0">
              <a:lnSpc>
                <a:spcPct val="100000"/>
              </a:lnSpc>
              <a:spcBef>
                <a:spcPts val="900"/>
              </a:spcBef>
              <a:spcAft>
                <a:spcPts val="0"/>
              </a:spcAft>
              <a:buClr>
                <a:schemeClr val="accent2"/>
              </a:buClr>
              <a:buSzPts val="2000"/>
              <a:buChar char="-"/>
            </a:pPr>
            <a:r>
              <a:rPr lang="fr-CH" dirty="0">
                <a:solidFill>
                  <a:schemeClr val="accent2"/>
                </a:solidFill>
              </a:rPr>
              <a:t>{</a:t>
            </a:r>
            <a:r>
              <a:rPr lang="fr-CH" dirty="0" err="1">
                <a:solidFill>
                  <a:schemeClr val="accent2"/>
                </a:solidFill>
              </a:rPr>
              <a:t>include</a:t>
            </a:r>
            <a:r>
              <a:rPr lang="fr-CH" dirty="0">
                <a:solidFill>
                  <a:schemeClr val="accent2"/>
                </a:solidFill>
              </a:rPr>
              <a:t> images for </a:t>
            </a:r>
            <a:r>
              <a:rPr lang="fr-CH" dirty="0" err="1">
                <a:solidFill>
                  <a:schemeClr val="accent2"/>
                </a:solidFill>
              </a:rPr>
              <a:t>any</a:t>
            </a:r>
            <a:r>
              <a:rPr lang="fr-CH" dirty="0">
                <a:solidFill>
                  <a:schemeClr val="accent2"/>
                </a:solidFill>
              </a:rPr>
              <a:t> drinks/</a:t>
            </a:r>
            <a:r>
              <a:rPr lang="fr-CH" dirty="0" err="1">
                <a:solidFill>
                  <a:schemeClr val="accent2"/>
                </a:solidFill>
              </a:rPr>
              <a:t>food</a:t>
            </a:r>
            <a:r>
              <a:rPr lang="fr-CH" dirty="0">
                <a:solidFill>
                  <a:schemeClr val="accent2"/>
                </a:solidFill>
              </a:rPr>
              <a:t> </a:t>
            </a:r>
            <a:r>
              <a:rPr lang="fr-CH" dirty="0" err="1">
                <a:solidFill>
                  <a:schemeClr val="accent2"/>
                </a:solidFill>
              </a:rPr>
              <a:t>provided</a:t>
            </a:r>
            <a:r>
              <a:rPr lang="fr-CH" dirty="0">
                <a:solidFill>
                  <a:schemeClr val="accent2"/>
                </a:solidFill>
              </a:rPr>
              <a:t>}</a:t>
            </a:r>
            <a:endParaRPr dirty="0">
              <a:solidFill>
                <a:schemeClr val="accent2"/>
              </a:solidFill>
            </a:endParaRPr>
          </a:p>
          <a:p>
            <a:pPr marL="820738" lvl="1" indent="-363538" algn="l" rtl="0">
              <a:lnSpc>
                <a:spcPct val="100000"/>
              </a:lnSpc>
              <a:spcBef>
                <a:spcPts val="900"/>
              </a:spcBef>
              <a:spcAft>
                <a:spcPts val="0"/>
              </a:spcAft>
              <a:buClr>
                <a:srgbClr val="000000"/>
              </a:buClr>
              <a:buSzPts val="2000"/>
              <a:buChar char="-"/>
            </a:pPr>
            <a:r>
              <a:rPr lang="fr-CH" dirty="0" err="1"/>
              <a:t>Only</a:t>
            </a:r>
            <a:r>
              <a:rPr lang="fr-CH" dirty="0"/>
              <a:t> </a:t>
            </a:r>
            <a:r>
              <a:rPr lang="fr-CH" dirty="0" err="1"/>
              <a:t>discard</a:t>
            </a:r>
            <a:r>
              <a:rPr lang="fr-CH" dirty="0"/>
              <a:t> </a:t>
            </a:r>
            <a:r>
              <a:rPr lang="fr-CH" dirty="0" err="1"/>
              <a:t>bottles</a:t>
            </a:r>
            <a:r>
              <a:rPr lang="fr-CH" dirty="0"/>
              <a:t> and </a:t>
            </a:r>
            <a:r>
              <a:rPr lang="fr-CH" dirty="0" err="1"/>
              <a:t>litter</a:t>
            </a:r>
            <a:r>
              <a:rPr lang="fr-CH" dirty="0"/>
              <a:t> </a:t>
            </a:r>
            <a:r>
              <a:rPr lang="fr-CH" dirty="0" err="1"/>
              <a:t>within</a:t>
            </a:r>
            <a:r>
              <a:rPr lang="fr-CH" dirty="0"/>
              <a:t> </a:t>
            </a:r>
            <a:r>
              <a:rPr lang="fr-CH" dirty="0" err="1"/>
              <a:t>littering</a:t>
            </a:r>
            <a:r>
              <a:rPr lang="fr-CH" dirty="0"/>
              <a:t> zones as </a:t>
            </a:r>
            <a:r>
              <a:rPr lang="fr-CH" dirty="0" err="1"/>
              <a:t>indicated</a:t>
            </a:r>
            <a:r>
              <a:rPr lang="fr-CH" dirty="0"/>
              <a:t> by </a:t>
            </a:r>
            <a:br>
              <a:rPr lang="fr-CH" dirty="0"/>
            </a:br>
            <a:r>
              <a:rPr lang="fr-CH" dirty="0"/>
              <a:t>the </a:t>
            </a:r>
            <a:r>
              <a:rPr lang="fr-CH" dirty="0" err="1"/>
              <a:t>following</a:t>
            </a:r>
            <a:r>
              <a:rPr lang="fr-CH" dirty="0"/>
              <a:t> </a:t>
            </a:r>
            <a:r>
              <a:rPr lang="fr-CH" dirty="0" err="1"/>
              <a:t>signs</a:t>
            </a:r>
            <a:endParaRPr lang="fr-CH" dirty="0"/>
          </a:p>
          <a:p>
            <a:pPr marL="820738" lvl="1" indent="-363538" algn="l" rtl="0">
              <a:lnSpc>
                <a:spcPct val="100000"/>
              </a:lnSpc>
              <a:spcBef>
                <a:spcPts val="900"/>
              </a:spcBef>
              <a:spcAft>
                <a:spcPts val="0"/>
              </a:spcAft>
              <a:buClr>
                <a:srgbClr val="000000"/>
              </a:buClr>
              <a:buSzPts val="2000"/>
              <a:buChar char="-"/>
            </a:pPr>
            <a:endParaRPr lang="fr-CH" dirty="0"/>
          </a:p>
          <a:p>
            <a:pPr algn="l"/>
            <a:r>
              <a:rPr lang="fr-CH" sz="2000" dirty="0"/>
              <a:t>Uniform: </a:t>
            </a:r>
            <a:r>
              <a:rPr lang="en-US" sz="2000" b="0" i="0" u="none" strike="noStrike" baseline="0" dirty="0">
                <a:solidFill>
                  <a:srgbClr val="212121"/>
                </a:solidFill>
                <a:latin typeface="Arial" panose="020B0604020202020204" pitchFamily="34" charset="0"/>
              </a:rPr>
              <a:t>Front zipper can be undone to the point of the end of the breastbone (sternum) during the competition, with the exception of the last 200 </a:t>
            </a:r>
            <a:r>
              <a:rPr lang="en-US" sz="2000" b="0" i="0" u="none" strike="noStrike" baseline="0" dirty="0" err="1">
                <a:solidFill>
                  <a:srgbClr val="212121"/>
                </a:solidFill>
                <a:latin typeface="Arial" panose="020B0604020202020204" pitchFamily="34" charset="0"/>
              </a:rPr>
              <a:t>metres</a:t>
            </a:r>
            <a:r>
              <a:rPr lang="en-US" sz="2000" b="0" i="0" u="none" strike="noStrike" baseline="0" dirty="0">
                <a:solidFill>
                  <a:srgbClr val="212121"/>
                </a:solidFill>
                <a:latin typeface="Arial" panose="020B0604020202020204" pitchFamily="34" charset="0"/>
              </a:rPr>
              <a:t> of the run, when it needs to be zipped up</a:t>
            </a:r>
            <a:r>
              <a:rPr lang="en-US" sz="2000" b="0" i="0" u="none" strike="noStrike" baseline="0" dirty="0">
                <a:solidFill>
                  <a:srgbClr val="000000"/>
                </a:solidFill>
                <a:latin typeface="Arial" panose="020B0604020202020204" pitchFamily="34" charset="0"/>
              </a:rPr>
              <a:t>. </a:t>
            </a:r>
          </a:p>
          <a:p>
            <a:pPr marL="363538" indent="-363538">
              <a:lnSpc>
                <a:spcPct val="100000"/>
              </a:lnSpc>
              <a:spcBef>
                <a:spcPts val="900"/>
              </a:spcBef>
              <a:buSzPts val="2000"/>
            </a:pPr>
            <a:endParaRPr lang="fr-CH" dirty="0"/>
          </a:p>
          <a:p>
            <a:pPr marL="820738" lvl="1" indent="-363538" algn="l" rtl="0">
              <a:lnSpc>
                <a:spcPct val="100000"/>
              </a:lnSpc>
              <a:spcBef>
                <a:spcPts val="900"/>
              </a:spcBef>
              <a:spcAft>
                <a:spcPts val="0"/>
              </a:spcAft>
              <a:buClr>
                <a:srgbClr val="000000"/>
              </a:buClr>
              <a:buSzPts val="2000"/>
              <a:buChar char="-"/>
            </a:pPr>
            <a:endParaRPr dirty="0"/>
          </a:p>
        </p:txBody>
      </p:sp>
      <p:sp>
        <p:nvSpPr>
          <p:cNvPr id="568" name="Google Shape;568;p5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54</a:t>
            </a:fld>
            <a:endParaRPr/>
          </a:p>
        </p:txBody>
      </p:sp>
      <p:sp>
        <p:nvSpPr>
          <p:cNvPr id="569" name="Google Shape;569;p5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grpSp>
        <p:nvGrpSpPr>
          <p:cNvPr id="570" name="Google Shape;570;p51"/>
          <p:cNvGrpSpPr/>
          <p:nvPr/>
        </p:nvGrpSpPr>
        <p:grpSpPr>
          <a:xfrm>
            <a:off x="9112547" y="3809935"/>
            <a:ext cx="1308785" cy="838020"/>
            <a:chOff x="4140200" y="5332413"/>
            <a:chExt cx="2087563" cy="1336675"/>
          </a:xfrm>
        </p:grpSpPr>
        <p:pic>
          <p:nvPicPr>
            <p:cNvPr id="571" name="Google Shape;571;p51" descr="Signage litterint end.jpg"/>
            <p:cNvPicPr preferRelativeResize="0"/>
            <p:nvPr/>
          </p:nvPicPr>
          <p:blipFill rotWithShape="1">
            <a:blip r:embed="rId3">
              <a:alphaModFix/>
            </a:blip>
            <a:srcRect/>
            <a:stretch/>
          </p:blipFill>
          <p:spPr>
            <a:xfrm>
              <a:off x="5219700" y="5332413"/>
              <a:ext cx="1008063" cy="1336675"/>
            </a:xfrm>
            <a:prstGeom prst="rect">
              <a:avLst/>
            </a:prstGeom>
            <a:noFill/>
            <a:ln>
              <a:noFill/>
            </a:ln>
          </p:spPr>
        </p:pic>
        <p:pic>
          <p:nvPicPr>
            <p:cNvPr id="572" name="Google Shape;572;p51" descr="Signage litterint start.jpg"/>
            <p:cNvPicPr preferRelativeResize="0"/>
            <p:nvPr/>
          </p:nvPicPr>
          <p:blipFill rotWithShape="1">
            <a:blip r:embed="rId4">
              <a:alphaModFix/>
            </a:blip>
            <a:srcRect/>
            <a:stretch/>
          </p:blipFill>
          <p:spPr>
            <a:xfrm>
              <a:off x="4140200" y="5332413"/>
              <a:ext cx="1008063" cy="1336675"/>
            </a:xfrm>
            <a:prstGeom prst="rect">
              <a:avLst/>
            </a:prstGeom>
            <a:noFill/>
            <a:ln>
              <a:noFill/>
            </a:ln>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dirty="0"/>
              <a:t>Run2 </a:t>
            </a:r>
            <a:r>
              <a:rPr lang="fr-CH" sz="3200" dirty="0"/>
              <a:t>course</a:t>
            </a:r>
            <a:endParaRPr sz="2400" dirty="0">
              <a:solidFill>
                <a:schemeClr val="accent2"/>
              </a:solidFill>
              <a:latin typeface="Arial"/>
              <a:ea typeface="Arial"/>
              <a:cs typeface="Arial"/>
              <a:sym typeface="Arial"/>
            </a:endParaRPr>
          </a:p>
        </p:txBody>
      </p:sp>
      <p:sp>
        <p:nvSpPr>
          <p:cNvPr id="578" name="Google Shape;578;p52"/>
          <p:cNvSpPr txBox="1">
            <a:spLocks noGrp="1"/>
          </p:cNvSpPr>
          <p:nvPr>
            <p:ph type="body" idx="1"/>
          </p:nvPr>
        </p:nvSpPr>
        <p:spPr>
          <a:xfrm>
            <a:off x="656963" y="1647826"/>
            <a:ext cx="11535000" cy="197790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Coaches Area</a:t>
            </a:r>
            <a:r>
              <a:rPr lang="fr-CH" sz="2000" dirty="0">
                <a:solidFill>
                  <a:schemeClr val="accent2"/>
                </a:solidFill>
              </a:rPr>
              <a:t>: {insert location}</a:t>
            </a:r>
            <a:endParaRPr dirty="0"/>
          </a:p>
          <a:p>
            <a:pPr marL="820738" lvl="1" indent="-363538" algn="l" rtl="0">
              <a:lnSpc>
                <a:spcPct val="100000"/>
              </a:lnSpc>
              <a:spcBef>
                <a:spcPts val="900"/>
              </a:spcBef>
              <a:spcAft>
                <a:spcPts val="0"/>
              </a:spcAft>
              <a:buClr>
                <a:srgbClr val="000000"/>
              </a:buClr>
              <a:buSzPts val="2000"/>
              <a:buChar char="-"/>
            </a:pPr>
            <a:r>
              <a:rPr lang="fr-CH" dirty="0" err="1"/>
              <a:t>Accredited</a:t>
            </a:r>
            <a:r>
              <a:rPr lang="fr-CH" dirty="0"/>
              <a:t> coaches can </a:t>
            </a:r>
            <a:r>
              <a:rPr lang="fr-CH" dirty="0" err="1"/>
              <a:t>supply</a:t>
            </a:r>
            <a:r>
              <a:rPr lang="fr-CH" dirty="0"/>
              <a:t> </a:t>
            </a:r>
            <a:r>
              <a:rPr lang="fr-CH" dirty="0" err="1"/>
              <a:t>athletes</a:t>
            </a:r>
            <a:r>
              <a:rPr lang="fr-CH" dirty="0"/>
              <a:t> </a:t>
            </a:r>
            <a:r>
              <a:rPr lang="fr-CH" dirty="0" err="1"/>
              <a:t>with</a:t>
            </a:r>
            <a:r>
              <a:rPr lang="fr-CH" dirty="0"/>
              <a:t> </a:t>
            </a:r>
            <a:r>
              <a:rPr lang="fr-CH" dirty="0" err="1"/>
              <a:t>their</a:t>
            </a:r>
            <a:r>
              <a:rPr lang="fr-CH" dirty="0"/>
              <a:t> </a:t>
            </a:r>
            <a:r>
              <a:rPr lang="fr-CH" dirty="0" err="1"/>
              <a:t>own</a:t>
            </a:r>
            <a:r>
              <a:rPr lang="fr-CH" dirty="0"/>
              <a:t> </a:t>
            </a:r>
            <a:r>
              <a:rPr lang="fr-CH" dirty="0" err="1"/>
              <a:t>food</a:t>
            </a:r>
            <a:r>
              <a:rPr lang="fr-CH" dirty="0"/>
              <a:t> and </a:t>
            </a:r>
            <a:r>
              <a:rPr lang="fr-CH" dirty="0" err="1"/>
              <a:t>beverages</a:t>
            </a:r>
            <a:r>
              <a:rPr lang="fr-CH" dirty="0"/>
              <a:t> at the </a:t>
            </a:r>
            <a:r>
              <a:rPr lang="fr-CH" dirty="0" err="1"/>
              <a:t>aid</a:t>
            </a:r>
            <a:r>
              <a:rPr lang="fr-CH" dirty="0"/>
              <a:t> station and the coaches’ area.</a:t>
            </a:r>
            <a:endParaRPr dirty="0"/>
          </a:p>
          <a:p>
            <a:pPr marL="363538" lvl="0" indent="-363538" algn="l" rtl="0">
              <a:lnSpc>
                <a:spcPct val="100000"/>
              </a:lnSpc>
              <a:spcBef>
                <a:spcPts val="900"/>
              </a:spcBef>
              <a:spcAft>
                <a:spcPts val="0"/>
              </a:spcAft>
              <a:buClr>
                <a:srgbClr val="000000"/>
              </a:buClr>
              <a:buSzPts val="2000"/>
              <a:buChar char="-"/>
            </a:pPr>
            <a:r>
              <a:rPr lang="fr-CH" sz="2000" dirty="0"/>
              <a:t>Photo-finish</a:t>
            </a:r>
            <a:endParaRPr dirty="0"/>
          </a:p>
          <a:p>
            <a:pPr marL="363538" lvl="0" indent="-363538" algn="l" rtl="0">
              <a:lnSpc>
                <a:spcPct val="100000"/>
              </a:lnSpc>
              <a:spcBef>
                <a:spcPts val="900"/>
              </a:spcBef>
              <a:spcAft>
                <a:spcPts val="0"/>
              </a:spcAft>
              <a:buClr>
                <a:srgbClr val="000000"/>
              </a:buClr>
              <a:buSzPts val="2000"/>
              <a:buChar char="-"/>
            </a:pPr>
            <a:r>
              <a:rPr lang="fr-CH" sz="2000" dirty="0"/>
              <a:t>Bib </a:t>
            </a:r>
            <a:r>
              <a:rPr lang="fr-CH" sz="2000" dirty="0" err="1"/>
              <a:t>number</a:t>
            </a:r>
            <a:r>
              <a:rPr lang="fr-CH" sz="2000" dirty="0"/>
              <a:t> must </a:t>
            </a:r>
            <a:r>
              <a:rPr lang="fr-CH" sz="2000" dirty="0" err="1"/>
              <a:t>be</a:t>
            </a:r>
            <a:r>
              <a:rPr lang="fr-CH" sz="2000" dirty="0"/>
              <a:t> </a:t>
            </a:r>
            <a:r>
              <a:rPr lang="fr-CH" sz="2000" dirty="0" err="1"/>
              <a:t>worn</a:t>
            </a:r>
            <a:r>
              <a:rPr lang="fr-CH" sz="2000" dirty="0"/>
              <a:t> in front of the body</a:t>
            </a:r>
            <a:endParaRPr dirty="0"/>
          </a:p>
        </p:txBody>
      </p:sp>
      <p:sp>
        <p:nvSpPr>
          <p:cNvPr id="579" name="Google Shape;579;p5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55</a:t>
            </a:fld>
            <a:endParaRPr/>
          </a:p>
        </p:txBody>
      </p:sp>
      <p:sp>
        <p:nvSpPr>
          <p:cNvPr id="580" name="Google Shape;580;p5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Run </a:t>
            </a:r>
            <a:r>
              <a:rPr lang="fr-CH" sz="3200" dirty="0" err="1"/>
              <a:t>behavior</a:t>
            </a:r>
            <a:r>
              <a:rPr lang="fr-CH" sz="3200" dirty="0"/>
              <a:t> – CR 6.1</a:t>
            </a:r>
            <a:endParaRPr sz="2400" dirty="0">
              <a:solidFill>
                <a:schemeClr val="accent2"/>
              </a:solidFill>
              <a:latin typeface="Arial"/>
              <a:ea typeface="Arial"/>
              <a:cs typeface="Arial"/>
              <a:sym typeface="Arial"/>
            </a:endParaRPr>
          </a:p>
        </p:txBody>
      </p:sp>
      <p:sp>
        <p:nvSpPr>
          <p:cNvPr id="266" name="Google Shape;266;p19"/>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a:lnSpc>
                <a:spcPct val="100000"/>
              </a:lnSpc>
              <a:spcBef>
                <a:spcPts val="1200"/>
              </a:spcBef>
            </a:pPr>
            <a:r>
              <a:rPr lang="en-US" sz="2000" b="0" i="0" u="none" strike="noStrike" baseline="0" dirty="0">
                <a:solidFill>
                  <a:srgbClr val="000000"/>
                </a:solidFill>
                <a:latin typeface="Arial" panose="020B0604020202020204" pitchFamily="34" charset="0"/>
              </a:rPr>
              <a:t>Where an athlete makes accidental contact during the run with another athlete, then immediately moves away and does not cause a fall the athlete will not incur a penalty. </a:t>
            </a:r>
          </a:p>
          <a:p>
            <a:pPr>
              <a:lnSpc>
                <a:spcPct val="100000"/>
              </a:lnSpc>
              <a:spcBef>
                <a:spcPts val="1200"/>
              </a:spcBef>
            </a:pPr>
            <a:r>
              <a:rPr lang="en-US" sz="2000" b="0" i="0" u="none" strike="noStrike" baseline="0" dirty="0">
                <a:solidFill>
                  <a:srgbClr val="000000"/>
                </a:solidFill>
                <a:latin typeface="Arial" panose="020B0604020202020204" pitchFamily="34" charset="0"/>
              </a:rPr>
              <a:t>Where an athlete makes contact with another athlete during the run, continues to impede the progress of the other athlete and does not move away, the athlete will incur a time penalty. </a:t>
            </a:r>
          </a:p>
          <a:p>
            <a:pPr>
              <a:lnSpc>
                <a:spcPct val="100000"/>
              </a:lnSpc>
              <a:spcBef>
                <a:spcPts val="1200"/>
              </a:spcBef>
            </a:pPr>
            <a:r>
              <a:rPr lang="en-US" sz="2000" b="0" i="0" u="none" strike="noStrike" baseline="0" dirty="0">
                <a:solidFill>
                  <a:srgbClr val="000000"/>
                </a:solidFill>
                <a:latin typeface="Arial" panose="020B0604020202020204" pitchFamily="34" charset="0"/>
              </a:rPr>
              <a:t>Where an athlete deliberately targets another athlete during the run and impedes their progress, gains an unfair advantage, potentially causes harm or a fall the athlete will be disqualified and may be reported to the World Triathlon Tribunal for potential suspension or expulsion. </a:t>
            </a:r>
          </a:p>
        </p:txBody>
      </p:sp>
      <p:sp>
        <p:nvSpPr>
          <p:cNvPr id="267" name="Google Shape;267;p1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56</a:t>
            </a:fld>
            <a:endParaRPr/>
          </a:p>
        </p:txBody>
      </p:sp>
      <p:sp>
        <p:nvSpPr>
          <p:cNvPr id="268" name="Google Shape;268;p1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76904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dirty="0"/>
              <a:t>Run2 Course </a:t>
            </a:r>
            <a:r>
              <a:rPr lang="fr-CH" sz="3200" dirty="0" err="1"/>
              <a:t>Map</a:t>
            </a:r>
            <a:endParaRPr sz="2400" dirty="0">
              <a:solidFill>
                <a:schemeClr val="accent2"/>
              </a:solidFill>
              <a:latin typeface="Arial"/>
              <a:ea typeface="Arial"/>
              <a:cs typeface="Arial"/>
              <a:sym typeface="Arial"/>
            </a:endParaRPr>
          </a:p>
        </p:txBody>
      </p:sp>
      <p:sp>
        <p:nvSpPr>
          <p:cNvPr id="586" name="Google Shape;586;p53"/>
          <p:cNvSpPr txBox="1">
            <a:spLocks noGrp="1"/>
          </p:cNvSpPr>
          <p:nvPr>
            <p:ph type="body" idx="1"/>
          </p:nvPr>
        </p:nvSpPr>
        <p:spPr>
          <a:xfrm>
            <a:off x="656963" y="1985554"/>
            <a:ext cx="10869109" cy="397600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000"/>
              <a:buNone/>
            </a:pPr>
            <a:endParaRPr sz="2000">
              <a:solidFill>
                <a:srgbClr val="112E68"/>
              </a:solidFill>
            </a:endParaRPr>
          </a:p>
        </p:txBody>
      </p:sp>
      <p:sp>
        <p:nvSpPr>
          <p:cNvPr id="587" name="Google Shape;587;p5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57</a:t>
            </a:fld>
            <a:endParaRPr/>
          </a:p>
        </p:txBody>
      </p:sp>
      <p:sp>
        <p:nvSpPr>
          <p:cNvPr id="588" name="Google Shape;588;p53"/>
          <p:cNvSpPr txBox="1"/>
          <p:nvPr/>
        </p:nvSpPr>
        <p:spPr>
          <a:xfrm>
            <a:off x="4090456" y="2814265"/>
            <a:ext cx="4011087" cy="122947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H" sz="1400" b="0" i="0" u="none" strike="noStrike" cap="none">
                <a:solidFill>
                  <a:srgbClr val="000000"/>
                </a:solidFill>
                <a:latin typeface="Trebuchet MS"/>
                <a:ea typeface="Trebuchet MS"/>
                <a:cs typeface="Trebuchet MS"/>
                <a:sym typeface="Trebuchet MS"/>
              </a:rPr>
              <a:t>Insert Run Course Map (show locations of aid station, coaches’ area, finish chute &amp; littering zones)</a:t>
            </a:r>
            <a:endParaRPr/>
          </a:p>
        </p:txBody>
      </p:sp>
      <p:sp>
        <p:nvSpPr>
          <p:cNvPr id="589" name="Google Shape;589;p5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629" name="Google Shape;629;p58"/>
          <p:cNvSpPr txBox="1">
            <a:spLocks noGrp="1"/>
          </p:cNvSpPr>
          <p:nvPr>
            <p:ph type="body" idx="1"/>
          </p:nvPr>
        </p:nvSpPr>
        <p:spPr>
          <a:xfrm>
            <a:off x="656963" y="1985554"/>
            <a:ext cx="10869109" cy="2208297"/>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a:t>Photo finish</a:t>
            </a:r>
            <a:endParaRPr dirty="0"/>
          </a:p>
          <a:p>
            <a:pPr marL="363538" lvl="0" indent="-363538" algn="l" rtl="0">
              <a:lnSpc>
                <a:spcPct val="100000"/>
              </a:lnSpc>
              <a:spcBef>
                <a:spcPts val="1500"/>
              </a:spcBef>
              <a:spcAft>
                <a:spcPts val="0"/>
              </a:spcAft>
              <a:buClr>
                <a:srgbClr val="000000"/>
              </a:buClr>
              <a:buSzPts val="2000"/>
              <a:buChar char="-"/>
            </a:pPr>
            <a:r>
              <a:rPr lang="fr-CH" sz="2000" dirty="0" err="1"/>
              <a:t>When</a:t>
            </a:r>
            <a:r>
              <a:rPr lang="fr-CH" sz="2000" dirty="0"/>
              <a:t> </a:t>
            </a:r>
            <a:r>
              <a:rPr lang="fr-CH" sz="2000" dirty="0" err="1"/>
              <a:t>you</a:t>
            </a:r>
            <a:r>
              <a:rPr lang="fr-CH" sz="2000" dirty="0"/>
              <a:t> finish, </a:t>
            </a:r>
            <a:r>
              <a:rPr lang="fr-CH" sz="2000" dirty="0" err="1"/>
              <a:t>keep</a:t>
            </a:r>
            <a:r>
              <a:rPr lang="fr-CH" sz="2000" dirty="0"/>
              <a:t> </a:t>
            </a:r>
            <a:r>
              <a:rPr lang="fr-CH" sz="2000" dirty="0" err="1"/>
              <a:t>moving</a:t>
            </a:r>
            <a:r>
              <a:rPr lang="fr-CH" sz="2000" dirty="0"/>
              <a:t> </a:t>
            </a:r>
            <a:r>
              <a:rPr lang="fr-CH" sz="2000" dirty="0" err="1"/>
              <a:t>through</a:t>
            </a:r>
            <a:r>
              <a:rPr lang="fr-CH" sz="2000" dirty="0"/>
              <a:t> to the “Mixed Zone” and </a:t>
            </a:r>
            <a:r>
              <a:rPr lang="fr-CH" sz="2000" dirty="0" err="1"/>
              <a:t>recovery</a:t>
            </a:r>
            <a:r>
              <a:rPr lang="fr-CH" sz="2000" dirty="0"/>
              <a:t> area.</a:t>
            </a:r>
            <a:endParaRPr dirty="0"/>
          </a:p>
          <a:p>
            <a:pPr marL="363538" lvl="0" indent="-363538" algn="l" rtl="0">
              <a:lnSpc>
                <a:spcPct val="100000"/>
              </a:lnSpc>
              <a:spcBef>
                <a:spcPts val="1500"/>
              </a:spcBef>
              <a:spcAft>
                <a:spcPts val="0"/>
              </a:spcAft>
              <a:buClr>
                <a:srgbClr val="000000"/>
              </a:buClr>
              <a:buSzPts val="2000"/>
              <a:buChar char="-"/>
            </a:pPr>
            <a:r>
              <a:rPr lang="fr-CH" sz="2000" b="1" dirty="0"/>
              <a:t>Anti-Doping Control: </a:t>
            </a:r>
            <a:r>
              <a:rPr lang="fr-CH" sz="2000" dirty="0"/>
              <a:t>photo ID </a:t>
            </a:r>
            <a:r>
              <a:rPr lang="fr-CH" sz="2000" dirty="0" err="1"/>
              <a:t>is</a:t>
            </a:r>
            <a:r>
              <a:rPr lang="fr-CH" sz="2000" dirty="0"/>
              <a:t> </a:t>
            </a:r>
            <a:r>
              <a:rPr lang="fr-CH" sz="2000" dirty="0" err="1"/>
              <a:t>needed</a:t>
            </a:r>
            <a:r>
              <a:rPr lang="fr-CH" sz="2000" dirty="0"/>
              <a:t> for </a:t>
            </a:r>
            <a:r>
              <a:rPr lang="fr-CH" sz="2000" dirty="0" err="1"/>
              <a:t>every</a:t>
            </a:r>
            <a:r>
              <a:rPr lang="fr-CH" sz="2000" dirty="0"/>
              <a:t> </a:t>
            </a:r>
            <a:r>
              <a:rPr lang="fr-CH" sz="2000" dirty="0" err="1"/>
              <a:t>athlete</a:t>
            </a:r>
            <a:r>
              <a:rPr lang="fr-CH" sz="2000" dirty="0"/>
              <a:t> to have </a:t>
            </a:r>
            <a:r>
              <a:rPr lang="fr-CH" sz="2000" dirty="0" err="1"/>
              <a:t>ready</a:t>
            </a:r>
            <a:r>
              <a:rPr lang="fr-CH" sz="2000" dirty="0"/>
              <a:t> for Doping Control</a:t>
            </a:r>
            <a:endParaRPr dirty="0"/>
          </a:p>
          <a:p>
            <a:pPr marL="363538" lvl="0" indent="-363538" algn="l" rtl="0">
              <a:lnSpc>
                <a:spcPct val="100000"/>
              </a:lnSpc>
              <a:spcBef>
                <a:spcPts val="1500"/>
              </a:spcBef>
              <a:spcAft>
                <a:spcPts val="0"/>
              </a:spcAft>
              <a:buClr>
                <a:srgbClr val="000000"/>
              </a:buClr>
              <a:buSzPts val="2000"/>
              <a:buChar char="-"/>
            </a:pPr>
            <a:r>
              <a:rPr lang="fr-CH" sz="2000" b="1" dirty="0"/>
              <a:t>For </a:t>
            </a:r>
            <a:r>
              <a:rPr lang="fr-CH" sz="2000" b="1" dirty="0" err="1"/>
              <a:t>awards</a:t>
            </a:r>
            <a:r>
              <a:rPr lang="fr-CH" sz="2000" dirty="0"/>
              <a:t>, </a:t>
            </a:r>
            <a:r>
              <a:rPr lang="fr-CH" sz="2000" dirty="0" err="1"/>
              <a:t>dress</a:t>
            </a:r>
            <a:r>
              <a:rPr lang="fr-CH" sz="2000" dirty="0"/>
              <a:t> “up” </a:t>
            </a:r>
            <a:r>
              <a:rPr lang="fr-CH" sz="2000" dirty="0" err="1"/>
              <a:t>with</a:t>
            </a:r>
            <a:r>
              <a:rPr lang="fr-CH" sz="2000" dirty="0"/>
              <a:t> race </a:t>
            </a:r>
            <a:r>
              <a:rPr lang="fr-CH" sz="2000" dirty="0" err="1"/>
              <a:t>uniform</a:t>
            </a:r>
            <a:r>
              <a:rPr lang="fr-CH" sz="2000" dirty="0"/>
              <a:t> or country </a:t>
            </a:r>
            <a:r>
              <a:rPr lang="fr-CH" sz="2000" dirty="0" err="1"/>
              <a:t>clothes</a:t>
            </a:r>
            <a:endParaRPr dirty="0"/>
          </a:p>
        </p:txBody>
      </p:sp>
      <p:sp>
        <p:nvSpPr>
          <p:cNvPr id="630" name="Google Shape;630;p5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58</a:t>
            </a:fld>
            <a:endParaRPr/>
          </a:p>
        </p:txBody>
      </p:sp>
      <p:sp>
        <p:nvSpPr>
          <p:cNvPr id="631" name="Google Shape;631;p5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Post-race Procedures</a:t>
            </a:r>
            <a:endParaRPr sz="2400">
              <a:solidFill>
                <a:schemeClr val="accent2"/>
              </a:solidFill>
              <a:latin typeface="Arial"/>
              <a:ea typeface="Arial"/>
              <a:cs typeface="Arial"/>
              <a:sym typeface="Arial"/>
            </a:endParaRPr>
          </a:p>
        </p:txBody>
      </p:sp>
      <p:sp>
        <p:nvSpPr>
          <p:cNvPr id="637" name="Google Shape;637;p59"/>
          <p:cNvSpPr txBox="1">
            <a:spLocks noGrp="1"/>
          </p:cNvSpPr>
          <p:nvPr>
            <p:ph type="body" idx="1"/>
          </p:nvPr>
        </p:nvSpPr>
        <p:spPr>
          <a:xfrm>
            <a:off x="656963" y="1985554"/>
            <a:ext cx="10869109" cy="120802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Only LOC Medical Staff area allowed in the medical area.</a:t>
            </a:r>
            <a:endParaRPr/>
          </a:p>
          <a:p>
            <a:pPr marL="363538" lvl="0" indent="-363538" algn="l" rtl="0">
              <a:lnSpc>
                <a:spcPct val="100000"/>
              </a:lnSpc>
              <a:spcBef>
                <a:spcPts val="1500"/>
              </a:spcBef>
              <a:spcAft>
                <a:spcPts val="0"/>
              </a:spcAft>
              <a:buClr>
                <a:srgbClr val="000000"/>
              </a:buClr>
              <a:buSzPts val="2000"/>
              <a:buChar char="-"/>
            </a:pPr>
            <a:r>
              <a:rPr lang="fr-CH" sz="2000"/>
              <a:t>The NF accredited doctor is allowed in the medical area only when an athlete from their country is in the area.</a:t>
            </a:r>
            <a:endParaRPr/>
          </a:p>
        </p:txBody>
      </p:sp>
      <p:sp>
        <p:nvSpPr>
          <p:cNvPr id="638" name="Google Shape;638;p5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59</a:t>
            </a:fld>
            <a:endParaRPr/>
          </a:p>
        </p:txBody>
      </p:sp>
      <p:sp>
        <p:nvSpPr>
          <p:cNvPr id="639" name="Google Shape;639;p5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60" name="Google Shape;160;p6"/>
          <p:cNvSpPr txBox="1">
            <a:spLocks noGrp="1"/>
          </p:cNvSpPr>
          <p:nvPr>
            <p:ph type="body" idx="1"/>
          </p:nvPr>
        </p:nvSpPr>
        <p:spPr>
          <a:xfrm>
            <a:off x="656963" y="1985554"/>
            <a:ext cx="10869109" cy="2951514"/>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112E68"/>
              </a:buClr>
              <a:buSzPts val="2000"/>
              <a:buNone/>
            </a:pPr>
            <a:r>
              <a:rPr lang="fr-CH" sz="2000" b="1">
                <a:solidFill>
                  <a:srgbClr val="112E68"/>
                </a:solidFill>
                <a:latin typeface="Arial"/>
                <a:ea typeface="Arial"/>
                <a:cs typeface="Arial"/>
                <a:sym typeface="Arial"/>
              </a:rPr>
              <a:t>DAY/DATE	</a:t>
            </a:r>
            <a:r>
              <a:rPr lang="fr-CH" sz="2000">
                <a:solidFill>
                  <a:schemeClr val="accent2"/>
                </a:solidFill>
              </a:rPr>
              <a:t>{comment – to be deleted: include the day and date}</a:t>
            </a:r>
            <a:endParaRPr sz="200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None/>
            </a:pPr>
            <a:r>
              <a:rPr lang="fr-CH" sz="2000"/>
              <a:t>hh:mm – hh:mm 	Action </a:t>
            </a:r>
            <a:r>
              <a:rPr lang="fr-CH" sz="2000">
                <a:solidFill>
                  <a:schemeClr val="accent2"/>
                </a:solidFill>
              </a:rPr>
              <a:t>{comment – to be deleted: include the action}</a:t>
            </a:r>
            <a:endParaRPr sz="2000">
              <a:solidFill>
                <a:schemeClr val="accent2"/>
              </a:solidFill>
              <a:latin typeface="Arial"/>
              <a:ea typeface="Arial"/>
              <a:cs typeface="Arial"/>
              <a:sym typeface="Arial"/>
            </a:endParaRPr>
          </a:p>
          <a:p>
            <a:pPr marL="0" lvl="0" indent="0" algn="l" rtl="0">
              <a:lnSpc>
                <a:spcPct val="120000"/>
              </a:lnSpc>
              <a:spcBef>
                <a:spcPts val="600"/>
              </a:spcBef>
              <a:spcAft>
                <a:spcPts val="0"/>
              </a:spcAft>
              <a:buClr>
                <a:srgbClr val="000000"/>
              </a:buClr>
              <a:buSzPts val="2000"/>
              <a:buFont typeface="Arial"/>
              <a:buNone/>
            </a:pPr>
            <a:endParaRPr sz="2000">
              <a:solidFill>
                <a:schemeClr val="accent2"/>
              </a:solidFill>
            </a:endParaRPr>
          </a:p>
          <a:p>
            <a:pPr marL="0" lvl="0" indent="0" algn="l" rtl="0">
              <a:lnSpc>
                <a:spcPct val="120000"/>
              </a:lnSpc>
              <a:spcBef>
                <a:spcPts val="600"/>
              </a:spcBef>
              <a:spcAft>
                <a:spcPts val="0"/>
              </a:spcAft>
              <a:buClr>
                <a:schemeClr val="accent2"/>
              </a:buClr>
              <a:buSzPts val="2000"/>
              <a:buNone/>
            </a:pPr>
            <a:r>
              <a:rPr lang="fr-CH" sz="2000">
                <a:solidFill>
                  <a:schemeClr val="accent2"/>
                </a:solidFill>
              </a:rPr>
              <a:t>{comment – to be deleted: you need to provide information for the following scheduled activities: registration times, training/familiarization schedule, nations parade, pasta party, transition check in, warm up and start times, ceremonies, closing functions}</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61" name="Google Shape;161;p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a:t>
            </a:fld>
            <a:endParaRPr/>
          </a:p>
        </p:txBody>
      </p:sp>
      <p:sp>
        <p:nvSpPr>
          <p:cNvPr id="162" name="Google Shape;162;p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0"/>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Timing</a:t>
            </a:r>
            <a:endParaRPr sz="2400">
              <a:solidFill>
                <a:schemeClr val="accent2"/>
              </a:solidFill>
              <a:latin typeface="Arial"/>
              <a:ea typeface="Arial"/>
              <a:cs typeface="Arial"/>
              <a:sym typeface="Arial"/>
            </a:endParaRPr>
          </a:p>
        </p:txBody>
      </p:sp>
      <p:sp>
        <p:nvSpPr>
          <p:cNvPr id="645" name="Google Shape;645;p60"/>
          <p:cNvSpPr txBox="1">
            <a:spLocks noGrp="1"/>
          </p:cNvSpPr>
          <p:nvPr>
            <p:ph type="body" idx="1"/>
          </p:nvPr>
        </p:nvSpPr>
        <p:spPr>
          <a:xfrm>
            <a:off x="656963" y="1514214"/>
            <a:ext cx="11154823" cy="3631723"/>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dirty="0" err="1"/>
              <a:t>Electronic</a:t>
            </a:r>
            <a:r>
              <a:rPr lang="fr-CH" sz="2000" dirty="0"/>
              <a:t> Timing System </a:t>
            </a:r>
            <a:r>
              <a:rPr lang="fr-CH" sz="2000" dirty="0" err="1"/>
              <a:t>will</a:t>
            </a:r>
            <a:r>
              <a:rPr lang="fr-CH" sz="2000" dirty="0"/>
              <a:t> </a:t>
            </a:r>
            <a:r>
              <a:rPr lang="fr-CH" sz="2000" dirty="0" err="1"/>
              <a:t>be</a:t>
            </a:r>
            <a:r>
              <a:rPr lang="fr-CH" sz="2000" dirty="0"/>
              <a:t> </a:t>
            </a:r>
            <a:r>
              <a:rPr lang="fr-CH" sz="2000" dirty="0" err="1"/>
              <a:t>used</a:t>
            </a:r>
            <a:r>
              <a:rPr lang="fr-CH" sz="2000" dirty="0"/>
              <a:t>	</a:t>
            </a:r>
            <a:endParaRPr dirty="0"/>
          </a:p>
          <a:p>
            <a:pPr marL="363538" lvl="0" indent="-363538" algn="l" rtl="0">
              <a:lnSpc>
                <a:spcPct val="100000"/>
              </a:lnSpc>
              <a:spcBef>
                <a:spcPts val="1500"/>
              </a:spcBef>
              <a:spcAft>
                <a:spcPts val="0"/>
              </a:spcAft>
              <a:buClr>
                <a:srgbClr val="000000"/>
              </a:buClr>
              <a:buSzPts val="2000"/>
              <a:buChar char="-"/>
            </a:pPr>
            <a:r>
              <a:rPr lang="fr-CH" sz="2000" dirty="0">
                <a:solidFill>
                  <a:schemeClr val="tx1"/>
                </a:solidFill>
              </a:rPr>
              <a:t>Secure </a:t>
            </a:r>
            <a:r>
              <a:rPr lang="fr-CH" sz="2000" dirty="0" err="1">
                <a:solidFill>
                  <a:schemeClr val="tx1"/>
                </a:solidFill>
              </a:rPr>
              <a:t>your</a:t>
            </a:r>
            <a:r>
              <a:rPr lang="fr-CH" sz="2000" dirty="0">
                <a:solidFill>
                  <a:schemeClr val="tx1"/>
                </a:solidFill>
              </a:rPr>
              <a:t> timing chip on </a:t>
            </a:r>
            <a:r>
              <a:rPr lang="fr-CH" sz="2000" dirty="0" err="1">
                <a:solidFill>
                  <a:schemeClr val="tx1"/>
                </a:solidFill>
              </a:rPr>
              <a:t>your</a:t>
            </a:r>
            <a:r>
              <a:rPr lang="fr-CH" sz="2000" dirty="0">
                <a:solidFill>
                  <a:schemeClr val="tx1"/>
                </a:solidFill>
              </a:rPr>
              <a:t> </a:t>
            </a:r>
            <a:r>
              <a:rPr lang="fr-CH" sz="2000" dirty="0" err="1">
                <a:solidFill>
                  <a:schemeClr val="tx1"/>
                </a:solidFill>
              </a:rPr>
              <a:t>left</a:t>
            </a:r>
            <a:r>
              <a:rPr lang="fr-CH" sz="2000" dirty="0">
                <a:solidFill>
                  <a:schemeClr val="tx1"/>
                </a:solidFill>
              </a:rPr>
              <a:t> </a:t>
            </a:r>
            <a:r>
              <a:rPr lang="fr-CH" sz="2000" dirty="0" err="1">
                <a:solidFill>
                  <a:schemeClr val="tx1"/>
                </a:solidFill>
              </a:rPr>
              <a:t>ankle</a:t>
            </a:r>
            <a:r>
              <a:rPr lang="fr-CH" sz="2000" dirty="0">
                <a:solidFill>
                  <a:schemeClr val="tx1"/>
                </a:solidFill>
              </a:rPr>
              <a:t>. </a:t>
            </a:r>
            <a:r>
              <a:rPr lang="en-US" sz="2000" b="0" i="0" u="none" strike="noStrike" baseline="0" dirty="0">
                <a:solidFill>
                  <a:schemeClr val="tx1"/>
                </a:solidFill>
                <a:latin typeface="Arial" panose="020B0604020202020204" pitchFamily="34" charset="0"/>
              </a:rPr>
              <a:t>TOs will check in the pre-start area and may request the athlete to modify the position or to place a new chip if the athlete is not wearing it. This may result in a delay of the involved athlete moving to the select the start position. </a:t>
            </a:r>
            <a:endParaRPr dirty="0">
              <a:solidFill>
                <a:schemeClr val="tx1"/>
              </a:solidFill>
            </a:endParaRPr>
          </a:p>
          <a:p>
            <a:pPr marL="363538" indent="-363538">
              <a:lnSpc>
                <a:spcPct val="100000"/>
              </a:lnSpc>
              <a:spcBef>
                <a:spcPts val="1500"/>
              </a:spcBef>
              <a:buSzPts val="2000"/>
            </a:pPr>
            <a:r>
              <a:rPr lang="fr-CH" sz="2000" dirty="0" err="1"/>
              <a:t>Losing</a:t>
            </a:r>
            <a:r>
              <a:rPr lang="fr-CH" sz="2000" dirty="0"/>
              <a:t> </a:t>
            </a:r>
            <a:r>
              <a:rPr lang="fr-CH" sz="2000" dirty="0" err="1"/>
              <a:t>your</a:t>
            </a:r>
            <a:r>
              <a:rPr lang="fr-CH" sz="2000" dirty="0"/>
              <a:t> timing chip </a:t>
            </a:r>
            <a:r>
              <a:rPr lang="fr-CH" sz="2000" dirty="0" err="1"/>
              <a:t>will</a:t>
            </a:r>
            <a:r>
              <a:rPr lang="fr-CH" sz="2000" dirty="0"/>
              <a:t> affect </a:t>
            </a:r>
            <a:r>
              <a:rPr lang="fr-CH" sz="2000" dirty="0" err="1"/>
              <a:t>your</a:t>
            </a:r>
            <a:r>
              <a:rPr lang="fr-CH" sz="2000" dirty="0"/>
              <a:t> </a:t>
            </a:r>
            <a:r>
              <a:rPr lang="fr-CH" sz="2000" dirty="0" err="1"/>
              <a:t>electronic</a:t>
            </a:r>
            <a:r>
              <a:rPr lang="fr-CH" sz="2000" dirty="0"/>
              <a:t> </a:t>
            </a:r>
            <a:r>
              <a:rPr lang="fr-CH" sz="2000" dirty="0" err="1"/>
              <a:t>results</a:t>
            </a:r>
            <a:r>
              <a:rPr lang="fr-CH" sz="2000" dirty="0"/>
              <a:t> </a:t>
            </a:r>
            <a:r>
              <a:rPr lang="fr-CH" sz="2000" dirty="0">
                <a:solidFill>
                  <a:schemeClr val="tx1"/>
                </a:solidFill>
              </a:rPr>
              <a:t>and </a:t>
            </a:r>
            <a:r>
              <a:rPr lang="en-US" sz="2000" dirty="0">
                <a:solidFill>
                  <a:schemeClr val="tx1"/>
                </a:solidFill>
              </a:rPr>
              <a:t>may lead to a disqualification if it is impossible to determine the athlete completed the whole race. </a:t>
            </a:r>
            <a:r>
              <a:rPr lang="en-US" sz="2000" dirty="0"/>
              <a:t>A</a:t>
            </a:r>
            <a:r>
              <a:rPr lang="fr-CH" sz="2000" dirty="0"/>
              <a:t> </a:t>
            </a:r>
            <a:r>
              <a:rPr lang="fr-CH" sz="2000" dirty="0" err="1"/>
              <a:t>fee</a:t>
            </a:r>
            <a:r>
              <a:rPr lang="fr-CH" sz="2000" dirty="0"/>
              <a:t> </a:t>
            </a:r>
            <a:r>
              <a:rPr lang="fr-CH" sz="2000" dirty="0" err="1"/>
              <a:t>will</a:t>
            </a:r>
            <a:r>
              <a:rPr lang="fr-CH" sz="2000" dirty="0"/>
              <a:t> </a:t>
            </a:r>
            <a:r>
              <a:rPr lang="fr-CH" sz="2000" dirty="0" err="1"/>
              <a:t>be</a:t>
            </a:r>
            <a:r>
              <a:rPr lang="fr-CH" sz="2000" dirty="0"/>
              <a:t> </a:t>
            </a:r>
            <a:r>
              <a:rPr lang="fr-CH" sz="2000" dirty="0" err="1"/>
              <a:t>levied</a:t>
            </a:r>
            <a:r>
              <a:rPr lang="fr-CH" sz="2000" dirty="0"/>
              <a:t> for the </a:t>
            </a:r>
            <a:r>
              <a:rPr lang="fr-CH" sz="2000" dirty="0" err="1"/>
              <a:t>loss</a:t>
            </a:r>
            <a:r>
              <a:rPr lang="fr-CH" sz="2000" dirty="0"/>
              <a:t>. </a:t>
            </a:r>
          </a:p>
          <a:p>
            <a:pPr marL="363538" lvl="0" indent="-363538" algn="l" rtl="0">
              <a:lnSpc>
                <a:spcPct val="100000"/>
              </a:lnSpc>
              <a:spcBef>
                <a:spcPts val="1500"/>
              </a:spcBef>
              <a:spcAft>
                <a:spcPts val="0"/>
              </a:spcAft>
              <a:buClr>
                <a:srgbClr val="000000"/>
              </a:buClr>
              <a:buSzPts val="2000"/>
              <a:buChar char="-"/>
            </a:pPr>
            <a:r>
              <a:rPr lang="fr-CH" sz="2000" dirty="0" err="1"/>
              <a:t>Retired</a:t>
            </a:r>
            <a:r>
              <a:rPr lang="fr-CH" sz="2000" dirty="0"/>
              <a:t> </a:t>
            </a:r>
            <a:r>
              <a:rPr lang="fr-CH" sz="2000" dirty="0" err="1"/>
              <a:t>Athletes</a:t>
            </a:r>
            <a:r>
              <a:rPr lang="fr-CH" sz="2000" dirty="0"/>
              <a:t> </a:t>
            </a:r>
            <a:r>
              <a:rPr lang="fr-CH" sz="2000" dirty="0">
                <a:solidFill>
                  <a:schemeClr val="tx1"/>
                </a:solidFill>
              </a:rPr>
              <a:t>MUST</a:t>
            </a:r>
            <a:r>
              <a:rPr lang="fr-CH" sz="2000" dirty="0"/>
              <a:t> return timing chip to </a:t>
            </a:r>
            <a:r>
              <a:rPr lang="fr-CH" sz="2000" dirty="0" err="1"/>
              <a:t>Technical</a:t>
            </a:r>
            <a:r>
              <a:rPr lang="fr-CH" sz="2000" dirty="0"/>
              <a:t> </a:t>
            </a:r>
            <a:r>
              <a:rPr lang="fr-CH" sz="2000" dirty="0" err="1"/>
              <a:t>Officials</a:t>
            </a:r>
            <a:endParaRPr lang="fr-CH" sz="1800" b="0" i="0" u="none" strike="noStrike" baseline="0" dirty="0">
              <a:solidFill>
                <a:srgbClr val="000000"/>
              </a:solidFill>
              <a:latin typeface="Arial" panose="020B0604020202020204" pitchFamily="34" charset="0"/>
            </a:endParaRPr>
          </a:p>
          <a:p>
            <a:pPr marL="0" lvl="0" indent="0" algn="l" rtl="0">
              <a:lnSpc>
                <a:spcPct val="100000"/>
              </a:lnSpc>
              <a:spcBef>
                <a:spcPts val="1500"/>
              </a:spcBef>
              <a:spcAft>
                <a:spcPts val="0"/>
              </a:spcAft>
              <a:buClr>
                <a:srgbClr val="000000"/>
              </a:buClr>
              <a:buSzPts val="2000"/>
              <a:buNone/>
            </a:pPr>
            <a:endParaRPr lang="fr-CH" sz="2000" dirty="0"/>
          </a:p>
        </p:txBody>
      </p:sp>
      <p:sp>
        <p:nvSpPr>
          <p:cNvPr id="646" name="Google Shape;646;p6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60</a:t>
            </a:fld>
            <a:endParaRPr/>
          </a:p>
        </p:txBody>
      </p:sp>
      <p:sp>
        <p:nvSpPr>
          <p:cNvPr id="647" name="Google Shape;647;p60"/>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1"/>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Bike check-out</a:t>
            </a:r>
            <a:endParaRPr sz="2400">
              <a:solidFill>
                <a:schemeClr val="accent2"/>
              </a:solidFill>
              <a:latin typeface="Arial"/>
              <a:ea typeface="Arial"/>
              <a:cs typeface="Arial"/>
              <a:sym typeface="Arial"/>
            </a:endParaRPr>
          </a:p>
        </p:txBody>
      </p:sp>
      <p:sp>
        <p:nvSpPr>
          <p:cNvPr id="653" name="Google Shape;653;p61"/>
          <p:cNvSpPr txBox="1">
            <a:spLocks noGrp="1"/>
          </p:cNvSpPr>
          <p:nvPr>
            <p:ph type="body" idx="1"/>
          </p:nvPr>
        </p:nvSpPr>
        <p:spPr>
          <a:xfrm>
            <a:off x="656963" y="1985554"/>
            <a:ext cx="10869109" cy="40011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a:solidFill>
                  <a:schemeClr val="accent2"/>
                </a:solidFill>
              </a:rPr>
              <a:t>{Insert all the important information regarding the bike check-out}</a:t>
            </a:r>
            <a:endParaRPr/>
          </a:p>
        </p:txBody>
      </p:sp>
      <p:sp>
        <p:nvSpPr>
          <p:cNvPr id="654" name="Google Shape;654;p61"/>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61</a:t>
            </a:fld>
            <a:endParaRPr/>
          </a:p>
        </p:txBody>
      </p:sp>
      <p:sp>
        <p:nvSpPr>
          <p:cNvPr id="655" name="Google Shape;655;p61"/>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2"/>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Medal Ceremony - </a:t>
            </a:r>
            <a:r>
              <a:rPr lang="fr-CH" sz="3200" b="1"/>
              <a:t>ELITE</a:t>
            </a:r>
            <a:endParaRPr sz="2400" b="1">
              <a:solidFill>
                <a:schemeClr val="accent2"/>
              </a:solidFill>
              <a:latin typeface="Arial"/>
              <a:ea typeface="Arial"/>
              <a:cs typeface="Arial"/>
              <a:sym typeface="Arial"/>
            </a:endParaRPr>
          </a:p>
        </p:txBody>
      </p:sp>
      <p:sp>
        <p:nvSpPr>
          <p:cNvPr id="661" name="Google Shape;661;p62"/>
          <p:cNvSpPr txBox="1">
            <a:spLocks noGrp="1"/>
          </p:cNvSpPr>
          <p:nvPr>
            <p:ph type="body" idx="1"/>
          </p:nvPr>
        </p:nvSpPr>
        <p:spPr>
          <a:xfrm>
            <a:off x="656963" y="1985554"/>
            <a:ext cx="10869109" cy="301621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a:t>
            </a:r>
            <a:r>
              <a:rPr lang="fr-CH" sz="2000" dirty="0" err="1">
                <a:solidFill>
                  <a:schemeClr val="accent2"/>
                </a:solidFill>
              </a:rPr>
              <a:t>medal</a:t>
            </a:r>
            <a:r>
              <a:rPr lang="fr-CH" sz="2000" dirty="0">
                <a:solidFill>
                  <a:schemeClr val="accent2"/>
                </a:solidFill>
              </a:rPr>
              <a:t> </a:t>
            </a:r>
            <a:r>
              <a:rPr lang="fr-CH" sz="2000" dirty="0" err="1">
                <a:solidFill>
                  <a:schemeClr val="accent2"/>
                </a:solidFill>
              </a:rPr>
              <a:t>ceremony</a:t>
            </a:r>
            <a:r>
              <a:rPr lang="fr-CH" sz="2000" dirty="0">
                <a:solidFill>
                  <a:schemeClr val="accent2"/>
                </a:solidFill>
              </a:rPr>
              <a:t> for the </a:t>
            </a:r>
            <a:r>
              <a:rPr lang="fr-CH" sz="2000" dirty="0" err="1">
                <a:solidFill>
                  <a:schemeClr val="accent2"/>
                </a:solidFill>
              </a:rPr>
              <a:t>medalists</a:t>
            </a:r>
            <a:r>
              <a:rPr lang="fr-CH" sz="2000" dirty="0">
                <a:solidFill>
                  <a:schemeClr val="accent2"/>
                </a:solidFill>
              </a:rPr>
              <a:t> and the </a:t>
            </a:r>
            <a:r>
              <a:rPr lang="fr-CH" sz="2000" dirty="0" err="1">
                <a:solidFill>
                  <a:schemeClr val="accent2"/>
                </a:solidFill>
              </a:rPr>
              <a:t>attendances</a:t>
            </a:r>
            <a:r>
              <a:rPr lang="fr-CH" sz="2000" dirty="0">
                <a:solidFill>
                  <a:schemeClr val="accent2"/>
                </a:solidFill>
              </a:rPr>
              <a:t>}</a:t>
            </a:r>
            <a:endParaRPr dirty="0"/>
          </a:p>
          <a:p>
            <a:pPr marL="363538" lvl="0" indent="-236538" algn="l" rtl="0">
              <a:lnSpc>
                <a:spcPct val="100000"/>
              </a:lnSpc>
              <a:spcBef>
                <a:spcPts val="900"/>
              </a:spcBef>
              <a:spcAft>
                <a:spcPts val="0"/>
              </a:spcAft>
              <a:buClr>
                <a:srgbClr val="000000"/>
              </a:buClr>
              <a:buSzPts val="2000"/>
              <a:buNone/>
            </a:pPr>
            <a:endParaRPr sz="2000" dirty="0"/>
          </a:p>
          <a:p>
            <a:pPr marL="0" lvl="0" indent="0" algn="l" rtl="0">
              <a:lnSpc>
                <a:spcPct val="100000"/>
              </a:lnSpc>
              <a:spcBef>
                <a:spcPts val="900"/>
              </a:spcBef>
              <a:spcAft>
                <a:spcPts val="0"/>
              </a:spcAft>
              <a:buClr>
                <a:srgbClr val="000000"/>
              </a:buClr>
              <a:buSzPts val="2000"/>
              <a:buNone/>
            </a:pPr>
            <a:r>
              <a:rPr lang="fr-CH" sz="2000" dirty="0"/>
              <a:t>As per the World Triathlon </a:t>
            </a:r>
            <a:r>
              <a:rPr lang="fr-CH" sz="2000" dirty="0" err="1"/>
              <a:t>Competition</a:t>
            </a:r>
            <a:r>
              <a:rPr lang="fr-CH" sz="2000" dirty="0"/>
              <a:t> </a:t>
            </a:r>
            <a:r>
              <a:rPr lang="fr-CH" sz="2000" dirty="0" err="1"/>
              <a:t>rules</a:t>
            </a:r>
            <a:r>
              <a:rPr lang="fr-CH" sz="2000" dirty="0"/>
              <a:t>:</a:t>
            </a:r>
            <a:endParaRPr dirty="0"/>
          </a:p>
          <a:p>
            <a:pPr marL="363538" lvl="0" indent="-363538" algn="l" rtl="0">
              <a:lnSpc>
                <a:spcPct val="100000"/>
              </a:lnSpc>
              <a:spcBef>
                <a:spcPts val="900"/>
              </a:spcBef>
              <a:spcAft>
                <a:spcPts val="0"/>
              </a:spcAft>
              <a:buClr>
                <a:srgbClr val="000000"/>
              </a:buClr>
              <a:buSzPts val="2000"/>
              <a:buChar char="-"/>
            </a:pPr>
            <a:r>
              <a:rPr lang="fr-CH" sz="2000" dirty="0"/>
              <a:t>2.8 c.) (i) </a:t>
            </a:r>
            <a:r>
              <a:rPr lang="fr-CH" sz="2000" dirty="0" err="1"/>
              <a:t>Athletes</a:t>
            </a:r>
            <a:r>
              <a:rPr lang="fr-CH" sz="2000" dirty="0"/>
              <a:t> must wear the </a:t>
            </a:r>
            <a:r>
              <a:rPr lang="fr-CH" sz="2000" dirty="0" err="1"/>
              <a:t>uniform</a:t>
            </a:r>
            <a:r>
              <a:rPr lang="fr-CH" sz="2000" dirty="0"/>
              <a:t> </a:t>
            </a:r>
            <a:r>
              <a:rPr lang="fr-CH" sz="2000" dirty="0" err="1"/>
              <a:t>during</a:t>
            </a:r>
            <a:r>
              <a:rPr lang="fr-CH" sz="2000" dirty="0"/>
              <a:t> the </a:t>
            </a:r>
            <a:r>
              <a:rPr lang="fr-CH" sz="2000" dirty="0" err="1"/>
              <a:t>entire</a:t>
            </a:r>
            <a:r>
              <a:rPr lang="fr-CH" sz="2000" dirty="0"/>
              <a:t> </a:t>
            </a:r>
            <a:r>
              <a:rPr lang="fr-CH" sz="2000" dirty="0" err="1"/>
              <a:t>competition</a:t>
            </a:r>
            <a:r>
              <a:rPr lang="fr-CH" sz="2000" dirty="0"/>
              <a:t> and </a:t>
            </a:r>
            <a:r>
              <a:rPr lang="fr-CH" sz="2000" dirty="0" err="1"/>
              <a:t>award</a:t>
            </a:r>
            <a:r>
              <a:rPr lang="fr-CH" sz="2000" dirty="0"/>
              <a:t> </a:t>
            </a:r>
            <a:r>
              <a:rPr lang="fr-CH" sz="2000" dirty="0" err="1"/>
              <a:t>ceremony</a:t>
            </a:r>
            <a:r>
              <a:rPr lang="fr-CH" sz="2000" dirty="0"/>
              <a:t>. Long sleeves and long pants are </a:t>
            </a:r>
            <a:r>
              <a:rPr lang="fr-CH" sz="2000" dirty="0" err="1"/>
              <a:t>allowed</a:t>
            </a:r>
            <a:r>
              <a:rPr lang="fr-CH" sz="2000" dirty="0"/>
              <a:t> for the </a:t>
            </a:r>
            <a:r>
              <a:rPr lang="fr-CH" sz="2000" dirty="0" err="1"/>
              <a:t>award</a:t>
            </a:r>
            <a:r>
              <a:rPr lang="fr-CH" sz="2000" dirty="0"/>
              <a:t> </a:t>
            </a:r>
            <a:r>
              <a:rPr lang="fr-CH" sz="2000" dirty="0" err="1"/>
              <a:t>ceremony</a:t>
            </a:r>
            <a:endParaRPr dirty="0"/>
          </a:p>
          <a:p>
            <a:pPr marL="363538" lvl="0" indent="-363538" algn="l" rtl="0">
              <a:lnSpc>
                <a:spcPct val="100000"/>
              </a:lnSpc>
              <a:spcBef>
                <a:spcPts val="900"/>
              </a:spcBef>
              <a:spcAft>
                <a:spcPts val="0"/>
              </a:spcAft>
              <a:buClr>
                <a:srgbClr val="000000"/>
              </a:buClr>
              <a:buSzPts val="2000"/>
              <a:buChar char="-"/>
            </a:pPr>
            <a:r>
              <a:rPr lang="fr-CH" sz="2000" dirty="0"/>
              <a:t>Elite </a:t>
            </a:r>
            <a:r>
              <a:rPr lang="fr-CH" sz="2000" dirty="0" err="1"/>
              <a:t>athletes</a:t>
            </a:r>
            <a:r>
              <a:rPr lang="fr-CH" sz="2000" dirty="0"/>
              <a:t> are not </a:t>
            </a:r>
            <a:r>
              <a:rPr lang="fr-CH" sz="2000" dirty="0" err="1"/>
              <a:t>allowed</a:t>
            </a:r>
            <a:r>
              <a:rPr lang="fr-CH" sz="2000" dirty="0"/>
              <a:t> to carry </a:t>
            </a:r>
            <a:r>
              <a:rPr lang="fr-CH" sz="2000" dirty="0" err="1"/>
              <a:t>their</a:t>
            </a:r>
            <a:r>
              <a:rPr lang="fr-CH" sz="2000" dirty="0"/>
              <a:t> country flag on the podium; </a:t>
            </a:r>
            <a:r>
              <a:rPr lang="fr-CH" sz="2000" dirty="0" err="1"/>
              <a:t>there</a:t>
            </a:r>
            <a:r>
              <a:rPr lang="fr-CH" sz="2000" dirty="0"/>
              <a:t> </a:t>
            </a:r>
            <a:r>
              <a:rPr lang="fr-CH" sz="2000" dirty="0" err="1"/>
              <a:t>will</a:t>
            </a:r>
            <a:r>
              <a:rPr lang="fr-CH" sz="2000" dirty="0"/>
              <a:t> </a:t>
            </a:r>
            <a:r>
              <a:rPr lang="fr-CH" sz="2000" dirty="0" err="1"/>
              <a:t>be</a:t>
            </a:r>
            <a:r>
              <a:rPr lang="fr-CH" sz="2000" dirty="0"/>
              <a:t> flags </a:t>
            </a:r>
            <a:r>
              <a:rPr lang="fr-CH" sz="2000" dirty="0" err="1"/>
              <a:t>raising</a:t>
            </a:r>
            <a:r>
              <a:rPr lang="fr-CH" sz="2000" dirty="0"/>
              <a:t> </a:t>
            </a:r>
            <a:r>
              <a:rPr lang="fr-CH" sz="2000" dirty="0" err="1"/>
              <a:t>with</a:t>
            </a:r>
            <a:r>
              <a:rPr lang="fr-CH" sz="2000" dirty="0"/>
              <a:t> the </a:t>
            </a:r>
            <a:r>
              <a:rPr lang="fr-CH" sz="2000" dirty="0" err="1"/>
              <a:t>playing</a:t>
            </a:r>
            <a:r>
              <a:rPr lang="fr-CH" sz="2000" dirty="0"/>
              <a:t> of the national anthem of the winner.</a:t>
            </a:r>
            <a:endParaRPr dirty="0"/>
          </a:p>
        </p:txBody>
      </p:sp>
      <p:sp>
        <p:nvSpPr>
          <p:cNvPr id="662" name="Google Shape;662;p62"/>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62</a:t>
            </a:fld>
            <a:endParaRPr/>
          </a:p>
        </p:txBody>
      </p:sp>
      <p:sp>
        <p:nvSpPr>
          <p:cNvPr id="663" name="Google Shape;663;p62"/>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3"/>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Medal Ceremony - </a:t>
            </a:r>
            <a:r>
              <a:rPr lang="fr-CH" sz="3200" b="1"/>
              <a:t>AG</a:t>
            </a:r>
            <a:endParaRPr sz="2400" b="1">
              <a:solidFill>
                <a:schemeClr val="accent2"/>
              </a:solidFill>
              <a:latin typeface="Arial"/>
              <a:ea typeface="Arial"/>
              <a:cs typeface="Arial"/>
              <a:sym typeface="Arial"/>
            </a:endParaRPr>
          </a:p>
        </p:txBody>
      </p:sp>
      <p:sp>
        <p:nvSpPr>
          <p:cNvPr id="669" name="Google Shape;669;p63"/>
          <p:cNvSpPr txBox="1">
            <a:spLocks noGrp="1"/>
          </p:cNvSpPr>
          <p:nvPr>
            <p:ph type="body" idx="1"/>
          </p:nvPr>
        </p:nvSpPr>
        <p:spPr>
          <a:xfrm>
            <a:off x="656963" y="1985554"/>
            <a:ext cx="10869109" cy="3554819"/>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chemeClr val="accent2"/>
              </a:buClr>
              <a:buSzPts val="2000"/>
              <a:buChar char="-"/>
            </a:pPr>
            <a:r>
              <a:rPr lang="fr-CH" sz="2000" dirty="0">
                <a:solidFill>
                  <a:schemeClr val="accent2"/>
                </a:solidFill>
              </a:rPr>
              <a:t>{Insert all the important information </a:t>
            </a:r>
            <a:r>
              <a:rPr lang="fr-CH" sz="2000" dirty="0" err="1">
                <a:solidFill>
                  <a:schemeClr val="accent2"/>
                </a:solidFill>
              </a:rPr>
              <a:t>regarding</a:t>
            </a:r>
            <a:r>
              <a:rPr lang="fr-CH" sz="2000" dirty="0">
                <a:solidFill>
                  <a:schemeClr val="accent2"/>
                </a:solidFill>
              </a:rPr>
              <a:t> the </a:t>
            </a:r>
            <a:r>
              <a:rPr lang="fr-CH" sz="2000" dirty="0" err="1">
                <a:solidFill>
                  <a:schemeClr val="accent2"/>
                </a:solidFill>
              </a:rPr>
              <a:t>medal</a:t>
            </a:r>
            <a:r>
              <a:rPr lang="fr-CH" sz="2000" dirty="0">
                <a:solidFill>
                  <a:schemeClr val="accent2"/>
                </a:solidFill>
              </a:rPr>
              <a:t> </a:t>
            </a:r>
            <a:r>
              <a:rPr lang="fr-CH" sz="2000" dirty="0" err="1">
                <a:solidFill>
                  <a:schemeClr val="accent2"/>
                </a:solidFill>
              </a:rPr>
              <a:t>ceremony</a:t>
            </a:r>
            <a:r>
              <a:rPr lang="fr-CH" sz="2000" dirty="0">
                <a:solidFill>
                  <a:schemeClr val="accent2"/>
                </a:solidFill>
              </a:rPr>
              <a:t> for the </a:t>
            </a:r>
            <a:r>
              <a:rPr lang="fr-CH" sz="2000" dirty="0" err="1">
                <a:solidFill>
                  <a:schemeClr val="accent2"/>
                </a:solidFill>
              </a:rPr>
              <a:t>medalists</a:t>
            </a:r>
            <a:r>
              <a:rPr lang="fr-CH" sz="2000" dirty="0">
                <a:solidFill>
                  <a:schemeClr val="accent2"/>
                </a:solidFill>
              </a:rPr>
              <a:t> and the </a:t>
            </a:r>
            <a:r>
              <a:rPr lang="fr-CH" sz="2000" dirty="0" err="1">
                <a:solidFill>
                  <a:schemeClr val="accent2"/>
                </a:solidFill>
              </a:rPr>
              <a:t>attendances</a:t>
            </a:r>
            <a:r>
              <a:rPr lang="fr-CH" sz="2000" dirty="0">
                <a:solidFill>
                  <a:schemeClr val="accent2"/>
                </a:solidFill>
              </a:rPr>
              <a:t>}</a:t>
            </a:r>
            <a:endParaRPr dirty="0"/>
          </a:p>
          <a:p>
            <a:pPr marL="363538" lvl="0" indent="-236538" algn="l" rtl="0">
              <a:lnSpc>
                <a:spcPct val="100000"/>
              </a:lnSpc>
              <a:spcBef>
                <a:spcPts val="900"/>
              </a:spcBef>
              <a:spcAft>
                <a:spcPts val="0"/>
              </a:spcAft>
              <a:buClr>
                <a:srgbClr val="000000"/>
              </a:buClr>
              <a:buSzPts val="2000"/>
              <a:buNone/>
            </a:pPr>
            <a:endParaRPr sz="2000" dirty="0"/>
          </a:p>
          <a:p>
            <a:pPr marL="363538" lvl="0" indent="-363538" algn="l" rtl="0">
              <a:lnSpc>
                <a:spcPct val="100000"/>
              </a:lnSpc>
              <a:spcBef>
                <a:spcPts val="900"/>
              </a:spcBef>
              <a:spcAft>
                <a:spcPts val="0"/>
              </a:spcAft>
              <a:buClr>
                <a:srgbClr val="000000"/>
              </a:buClr>
              <a:buSzPts val="2000"/>
              <a:buChar char="-"/>
            </a:pPr>
            <a:r>
              <a:rPr lang="fr-CH" sz="2000" dirty="0"/>
              <a:t>As per the World Triathlon </a:t>
            </a:r>
            <a:r>
              <a:rPr lang="fr-CH" sz="2000" dirty="0" err="1"/>
              <a:t>Competition</a:t>
            </a:r>
            <a:r>
              <a:rPr lang="fr-CH" sz="2000" dirty="0"/>
              <a:t> </a:t>
            </a:r>
            <a:r>
              <a:rPr lang="fr-CH" sz="2000" dirty="0" err="1"/>
              <a:t>rules</a:t>
            </a:r>
            <a:r>
              <a:rPr lang="fr-CH" sz="2000" dirty="0"/>
              <a:t>:</a:t>
            </a:r>
            <a:endParaRPr dirty="0"/>
          </a:p>
          <a:p>
            <a:pPr marL="363538" lvl="0" indent="-363538" algn="l" rtl="0">
              <a:lnSpc>
                <a:spcPct val="100000"/>
              </a:lnSpc>
              <a:spcBef>
                <a:spcPts val="900"/>
              </a:spcBef>
              <a:spcAft>
                <a:spcPts val="0"/>
              </a:spcAft>
              <a:buClr>
                <a:srgbClr val="000000"/>
              </a:buClr>
              <a:buSzPts val="2000"/>
              <a:buChar char="-"/>
            </a:pPr>
            <a:r>
              <a:rPr lang="fr-CH" sz="2000" dirty="0"/>
              <a:t>2.8 c.) (i) </a:t>
            </a:r>
            <a:r>
              <a:rPr lang="fr-CH" sz="2000" dirty="0" err="1"/>
              <a:t>Athletes</a:t>
            </a:r>
            <a:r>
              <a:rPr lang="fr-CH" sz="2000" dirty="0"/>
              <a:t> must wear the </a:t>
            </a:r>
            <a:r>
              <a:rPr lang="fr-CH" sz="2000" dirty="0" err="1"/>
              <a:t>uniform</a:t>
            </a:r>
            <a:r>
              <a:rPr lang="fr-CH" sz="2000" dirty="0"/>
              <a:t> </a:t>
            </a:r>
            <a:r>
              <a:rPr lang="fr-CH" sz="2000" dirty="0" err="1"/>
              <a:t>during</a:t>
            </a:r>
            <a:r>
              <a:rPr lang="fr-CH" sz="2000" dirty="0"/>
              <a:t> the </a:t>
            </a:r>
            <a:r>
              <a:rPr lang="fr-CH" sz="2000" dirty="0" err="1"/>
              <a:t>entire</a:t>
            </a:r>
            <a:r>
              <a:rPr lang="fr-CH" sz="2000" dirty="0"/>
              <a:t> </a:t>
            </a:r>
            <a:r>
              <a:rPr lang="fr-CH" sz="2000" dirty="0" err="1"/>
              <a:t>competition</a:t>
            </a:r>
            <a:r>
              <a:rPr lang="fr-CH" sz="2000" dirty="0"/>
              <a:t> and </a:t>
            </a:r>
            <a:r>
              <a:rPr lang="fr-CH" sz="2000" dirty="0" err="1"/>
              <a:t>award</a:t>
            </a:r>
            <a:r>
              <a:rPr lang="fr-CH" sz="2000" dirty="0"/>
              <a:t> </a:t>
            </a:r>
            <a:r>
              <a:rPr lang="fr-CH" sz="2000" dirty="0" err="1"/>
              <a:t>ceremony</a:t>
            </a:r>
            <a:r>
              <a:rPr lang="fr-CH" sz="2000" dirty="0"/>
              <a:t>. Long sleeves and long pants are </a:t>
            </a:r>
            <a:r>
              <a:rPr lang="fr-CH" sz="2000" dirty="0" err="1"/>
              <a:t>allowed</a:t>
            </a:r>
            <a:r>
              <a:rPr lang="fr-CH" sz="2000" dirty="0"/>
              <a:t> for the </a:t>
            </a:r>
            <a:r>
              <a:rPr lang="fr-CH" sz="2000" dirty="0" err="1"/>
              <a:t>award</a:t>
            </a:r>
            <a:r>
              <a:rPr lang="fr-CH" sz="2000" dirty="0"/>
              <a:t> </a:t>
            </a:r>
            <a:r>
              <a:rPr lang="fr-CH" sz="2000" dirty="0" err="1"/>
              <a:t>ceremony</a:t>
            </a:r>
            <a:endParaRPr dirty="0"/>
          </a:p>
          <a:p>
            <a:pPr marL="363538" lvl="0" indent="-363538" algn="l" rtl="0">
              <a:lnSpc>
                <a:spcPct val="100000"/>
              </a:lnSpc>
              <a:spcBef>
                <a:spcPts val="900"/>
              </a:spcBef>
              <a:spcAft>
                <a:spcPts val="0"/>
              </a:spcAft>
              <a:buClr>
                <a:srgbClr val="000000"/>
              </a:buClr>
              <a:buSzPts val="2000"/>
              <a:buChar char="-"/>
            </a:pPr>
            <a:r>
              <a:rPr lang="fr-CH" sz="2000" dirty="0"/>
              <a:t>Kids are not </a:t>
            </a:r>
            <a:r>
              <a:rPr lang="fr-CH" sz="2000" dirty="0" err="1"/>
              <a:t>allowed</a:t>
            </a:r>
            <a:r>
              <a:rPr lang="fr-CH" sz="2000" dirty="0"/>
              <a:t> on the podium.</a:t>
            </a:r>
            <a:endParaRPr dirty="0"/>
          </a:p>
          <a:p>
            <a:pPr marL="363538" lvl="0" indent="-363538" algn="l" rtl="0">
              <a:lnSpc>
                <a:spcPct val="100000"/>
              </a:lnSpc>
              <a:spcBef>
                <a:spcPts val="900"/>
              </a:spcBef>
              <a:spcAft>
                <a:spcPts val="0"/>
              </a:spcAft>
              <a:buClr>
                <a:srgbClr val="000000"/>
              </a:buClr>
              <a:buSzPts val="2000"/>
              <a:buChar char="-"/>
            </a:pPr>
            <a:r>
              <a:rPr lang="fr-CH" sz="2000" dirty="0"/>
              <a:t>If </a:t>
            </a:r>
            <a:r>
              <a:rPr lang="fr-CH" sz="2000" dirty="0" err="1"/>
              <a:t>you</a:t>
            </a:r>
            <a:r>
              <a:rPr lang="fr-CH" sz="2000" dirty="0"/>
              <a:t> can not attend the </a:t>
            </a:r>
            <a:r>
              <a:rPr lang="fr-CH" sz="2000" dirty="0" err="1"/>
              <a:t>medal</a:t>
            </a:r>
            <a:r>
              <a:rPr lang="fr-CH" sz="2000" dirty="0"/>
              <a:t> </a:t>
            </a:r>
            <a:r>
              <a:rPr lang="fr-CH" sz="2000" dirty="0" err="1"/>
              <a:t>ceremony</a:t>
            </a:r>
            <a:r>
              <a:rPr lang="fr-CH" sz="2000" dirty="0"/>
              <a:t>, </a:t>
            </a:r>
            <a:r>
              <a:rPr lang="fr-CH" sz="2000" dirty="0" err="1"/>
              <a:t>your</a:t>
            </a:r>
            <a:r>
              <a:rPr lang="fr-CH" sz="2000" dirty="0"/>
              <a:t> Team Manager or one of </a:t>
            </a:r>
            <a:r>
              <a:rPr lang="fr-CH" sz="2000" dirty="0" err="1"/>
              <a:t>your</a:t>
            </a:r>
            <a:r>
              <a:rPr lang="fr-CH" sz="2000" dirty="0"/>
              <a:t> </a:t>
            </a:r>
            <a:r>
              <a:rPr lang="fr-CH" sz="2000" dirty="0" err="1"/>
              <a:t>teammates</a:t>
            </a:r>
            <a:r>
              <a:rPr lang="fr-CH" sz="2000" dirty="0"/>
              <a:t> </a:t>
            </a:r>
            <a:r>
              <a:rPr lang="fr-CH" sz="2000" dirty="0" err="1"/>
              <a:t>should</a:t>
            </a:r>
            <a:r>
              <a:rPr lang="fr-CH" sz="2000" dirty="0"/>
              <a:t> </a:t>
            </a:r>
            <a:r>
              <a:rPr lang="fr-CH" sz="2000" dirty="0" err="1"/>
              <a:t>pick</a:t>
            </a:r>
            <a:r>
              <a:rPr lang="fr-CH" sz="2000" dirty="0"/>
              <a:t> up </a:t>
            </a:r>
            <a:r>
              <a:rPr lang="fr-CH" sz="2000" dirty="0" err="1"/>
              <a:t>your</a:t>
            </a:r>
            <a:r>
              <a:rPr lang="fr-CH" sz="2000" dirty="0"/>
              <a:t> </a:t>
            </a:r>
            <a:r>
              <a:rPr lang="fr-CH" sz="2000" dirty="0" err="1"/>
              <a:t>medal</a:t>
            </a:r>
            <a:r>
              <a:rPr lang="fr-CH" sz="2000" dirty="0"/>
              <a:t> at the end of the </a:t>
            </a:r>
            <a:r>
              <a:rPr lang="fr-CH" sz="2000" dirty="0" err="1"/>
              <a:t>ceremony</a:t>
            </a:r>
            <a:r>
              <a:rPr lang="fr-CH" sz="2000" dirty="0"/>
              <a:t>.</a:t>
            </a:r>
            <a:endParaRPr dirty="0"/>
          </a:p>
        </p:txBody>
      </p:sp>
      <p:sp>
        <p:nvSpPr>
          <p:cNvPr id="670" name="Google Shape;670;p63"/>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63</a:t>
            </a:fld>
            <a:endParaRPr/>
          </a:p>
        </p:txBody>
      </p:sp>
      <p:sp>
        <p:nvSpPr>
          <p:cNvPr id="671" name="Google Shape;671;p63"/>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Ambush Marketing Rules</a:t>
            </a:r>
            <a:endParaRPr sz="2400">
              <a:solidFill>
                <a:schemeClr val="accent2"/>
              </a:solidFill>
              <a:latin typeface="Arial"/>
              <a:ea typeface="Arial"/>
              <a:cs typeface="Arial"/>
              <a:sym typeface="Arial"/>
            </a:endParaRPr>
          </a:p>
        </p:txBody>
      </p:sp>
      <p:sp>
        <p:nvSpPr>
          <p:cNvPr id="677" name="Google Shape;677;p64"/>
          <p:cNvSpPr txBox="1">
            <a:spLocks noGrp="1"/>
          </p:cNvSpPr>
          <p:nvPr>
            <p:ph type="body" idx="1"/>
          </p:nvPr>
        </p:nvSpPr>
        <p:spPr>
          <a:xfrm>
            <a:off x="656963" y="1985554"/>
            <a:ext cx="10869109" cy="2823850"/>
          </a:xfrm>
          <a:prstGeom prst="rect">
            <a:avLst/>
          </a:prstGeom>
          <a:noFill/>
          <a:ln>
            <a:noFill/>
          </a:ln>
        </p:spPr>
        <p:txBody>
          <a:bodyPr spcFirstLastPara="1" wrap="square" lIns="91425" tIns="45700" rIns="91425" bIns="45700" anchor="t" anchorCtr="0">
            <a:spAutoFit/>
          </a:bodyPr>
          <a:lstStyle/>
          <a:p>
            <a:pPr marL="363538" lvl="0" indent="-363538" algn="l" rtl="0">
              <a:lnSpc>
                <a:spcPct val="100000"/>
              </a:lnSpc>
              <a:spcBef>
                <a:spcPts val="0"/>
              </a:spcBef>
              <a:spcAft>
                <a:spcPts val="0"/>
              </a:spcAft>
              <a:buClr>
                <a:srgbClr val="000000"/>
              </a:buClr>
              <a:buSzPts val="2000"/>
              <a:buChar char="-"/>
            </a:pPr>
            <a:r>
              <a:rPr lang="fr-CH" sz="2000"/>
              <a:t>For ceremony awards, </a:t>
            </a:r>
            <a:r>
              <a:rPr lang="fr-CH" sz="2000" b="1">
                <a:solidFill>
                  <a:schemeClr val="dk1"/>
                </a:solidFill>
              </a:rPr>
              <a:t>please observe the ambush marketing rules</a:t>
            </a:r>
            <a:endParaRPr/>
          </a:p>
          <a:p>
            <a:pPr marL="363538" lvl="0" indent="-236538" algn="l" rtl="0">
              <a:lnSpc>
                <a:spcPct val="100000"/>
              </a:lnSpc>
              <a:spcBef>
                <a:spcPts val="900"/>
              </a:spcBef>
              <a:spcAft>
                <a:spcPts val="0"/>
              </a:spcAft>
              <a:buClr>
                <a:srgbClr val="000000"/>
              </a:buClr>
              <a:buSzPts val="2000"/>
              <a:buNone/>
            </a:pPr>
            <a:endParaRPr sz="2000"/>
          </a:p>
          <a:p>
            <a:pPr marL="363538" lvl="0" indent="-363538" algn="l" rtl="0">
              <a:lnSpc>
                <a:spcPct val="100000"/>
              </a:lnSpc>
              <a:spcBef>
                <a:spcPts val="900"/>
              </a:spcBef>
              <a:spcAft>
                <a:spcPts val="0"/>
              </a:spcAft>
              <a:buClr>
                <a:srgbClr val="000000"/>
              </a:buClr>
              <a:buSzPts val="2000"/>
              <a:buChar char="-"/>
            </a:pPr>
            <a:r>
              <a:rPr lang="fr-CH" sz="2000"/>
              <a:t>Ambush marketing is defined as:</a:t>
            </a:r>
            <a:endParaRPr/>
          </a:p>
          <a:p>
            <a:pPr marL="355600" lvl="0" indent="0" algn="l" rtl="0">
              <a:lnSpc>
                <a:spcPct val="100000"/>
              </a:lnSpc>
              <a:spcBef>
                <a:spcPts val="900"/>
              </a:spcBef>
              <a:spcAft>
                <a:spcPts val="0"/>
              </a:spcAft>
              <a:buClr>
                <a:schemeClr val="dk1"/>
              </a:buClr>
              <a:buSzPts val="2000"/>
              <a:buNone/>
            </a:pPr>
            <a:r>
              <a:rPr lang="fr-CH" sz="2000" i="1">
                <a:solidFill>
                  <a:schemeClr val="dk1"/>
                </a:solidFill>
              </a:rPr>
              <a:t>“Deliberately using the opportunity of live television and media photographers to acquire additional exposure for your sponsor product, apparel or brand.”</a:t>
            </a:r>
            <a:endParaRPr/>
          </a:p>
          <a:p>
            <a:pPr marL="363538" lvl="0" indent="-363538" algn="l" rtl="0">
              <a:lnSpc>
                <a:spcPct val="100000"/>
              </a:lnSpc>
              <a:spcBef>
                <a:spcPts val="900"/>
              </a:spcBef>
              <a:spcAft>
                <a:spcPts val="0"/>
              </a:spcAft>
              <a:buClr>
                <a:srgbClr val="000000"/>
              </a:buClr>
              <a:buSzPts val="2000"/>
              <a:buChar char="-"/>
            </a:pPr>
            <a:r>
              <a:rPr lang="fr-CH" sz="2000"/>
              <a:t>The consequence for this behavior is: </a:t>
            </a:r>
            <a:r>
              <a:rPr lang="fr-CH" sz="2000">
                <a:solidFill>
                  <a:schemeClr val="accent2"/>
                </a:solidFill>
              </a:rPr>
              <a:t>(if applicable)</a:t>
            </a:r>
            <a:endParaRPr/>
          </a:p>
          <a:p>
            <a:pPr marL="355600" lvl="0" indent="0" algn="l" rtl="0">
              <a:lnSpc>
                <a:spcPct val="100000"/>
              </a:lnSpc>
              <a:spcBef>
                <a:spcPts val="900"/>
              </a:spcBef>
              <a:spcAft>
                <a:spcPts val="0"/>
              </a:spcAft>
              <a:buClr>
                <a:schemeClr val="dk1"/>
              </a:buClr>
              <a:buSzPts val="2000"/>
              <a:buNone/>
            </a:pPr>
            <a:r>
              <a:rPr lang="fr-CH" sz="2000">
                <a:solidFill>
                  <a:schemeClr val="dk1"/>
                </a:solidFill>
              </a:rPr>
              <a:t>The athlete will immediately forfeit their prize money for that event.</a:t>
            </a:r>
            <a:endParaRPr/>
          </a:p>
        </p:txBody>
      </p:sp>
      <p:sp>
        <p:nvSpPr>
          <p:cNvPr id="678" name="Google Shape;678;p6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64</a:t>
            </a:fld>
            <a:endParaRPr/>
          </a:p>
        </p:txBody>
      </p:sp>
      <p:sp>
        <p:nvSpPr>
          <p:cNvPr id="679" name="Google Shape;679;p6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65"/>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Closing Ceremony</a:t>
            </a:r>
            <a:endParaRPr sz="2400">
              <a:solidFill>
                <a:schemeClr val="accent2"/>
              </a:solidFill>
              <a:latin typeface="Arial"/>
              <a:ea typeface="Arial"/>
              <a:cs typeface="Arial"/>
              <a:sym typeface="Arial"/>
            </a:endParaRPr>
          </a:p>
        </p:txBody>
      </p:sp>
      <p:sp>
        <p:nvSpPr>
          <p:cNvPr id="685" name="Google Shape;685;p65"/>
          <p:cNvSpPr txBox="1">
            <a:spLocks noGrp="1"/>
          </p:cNvSpPr>
          <p:nvPr>
            <p:ph type="body" idx="1"/>
          </p:nvPr>
        </p:nvSpPr>
        <p:spPr>
          <a:xfrm>
            <a:off x="656964" y="1985554"/>
            <a:ext cx="10515600" cy="707886"/>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accent2"/>
              </a:buClr>
              <a:buSzPts val="2000"/>
              <a:buFont typeface="Arial"/>
              <a:buNone/>
            </a:pPr>
            <a:r>
              <a:rPr lang="fr-CH" sz="2000">
                <a:solidFill>
                  <a:schemeClr val="accent2"/>
                </a:solidFill>
              </a:rPr>
              <a:t>{Insert all the important information regarding the closing ceremony for the medalists and the attendances}</a:t>
            </a:r>
            <a:endParaRPr/>
          </a:p>
        </p:txBody>
      </p:sp>
      <p:sp>
        <p:nvSpPr>
          <p:cNvPr id="686" name="Google Shape;686;p65"/>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65</a:t>
            </a:fld>
            <a:endParaRPr/>
          </a:p>
        </p:txBody>
      </p:sp>
      <p:sp>
        <p:nvSpPr>
          <p:cNvPr id="687" name="Google Shape;687;p65"/>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Coaches Accreditation / </a:t>
            </a:r>
            <a:r>
              <a:rPr lang="en-US" dirty="0"/>
              <a:t>Coaches </a:t>
            </a:r>
            <a:r>
              <a:rPr lang="en-US" sz="3200" dirty="0"/>
              <a:t>Areas</a:t>
            </a:r>
            <a:endParaRPr sz="2400" dirty="0">
              <a:solidFill>
                <a:schemeClr val="accent2"/>
              </a:solidFill>
              <a:latin typeface="Arial"/>
              <a:ea typeface="Arial"/>
              <a:cs typeface="Arial"/>
              <a:sym typeface="Arial"/>
            </a:endParaRPr>
          </a:p>
        </p:txBody>
      </p:sp>
      <p:sp>
        <p:nvSpPr>
          <p:cNvPr id="479" name="Google Shape;479;p44"/>
          <p:cNvSpPr txBox="1">
            <a:spLocks noGrp="1"/>
          </p:cNvSpPr>
          <p:nvPr>
            <p:ph type="body" idx="1"/>
          </p:nvPr>
        </p:nvSpPr>
        <p:spPr>
          <a:xfrm>
            <a:off x="648000" y="1388118"/>
            <a:ext cx="10515600" cy="4901301"/>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000000"/>
              </a:buClr>
              <a:buSzPts val="2000"/>
              <a:buFont typeface="Arial"/>
              <a:buNone/>
            </a:pPr>
            <a:r>
              <a:rPr lang="en-US" sz="2000" b="1" dirty="0"/>
              <a:t>Accreditation</a:t>
            </a:r>
            <a:endParaRPr lang="en-US" strike="sngStrike" dirty="0"/>
          </a:p>
          <a:p>
            <a:pPr marL="536575" lvl="1" indent="-357188" algn="l" rtl="0">
              <a:lnSpc>
                <a:spcPct val="100000"/>
              </a:lnSpc>
              <a:spcBef>
                <a:spcPts val="900"/>
              </a:spcBef>
              <a:spcAft>
                <a:spcPts val="0"/>
              </a:spcAft>
              <a:buClr>
                <a:srgbClr val="000000"/>
              </a:buClr>
              <a:buSzPts val="2000"/>
              <a:buChar char="-"/>
            </a:pPr>
            <a:r>
              <a:rPr lang="en-US" dirty="0"/>
              <a:t>All coaches have to collect accreditation to be able to enter the venue. venue – </a:t>
            </a:r>
            <a:r>
              <a:rPr lang="en-US" sz="2000" dirty="0">
                <a:solidFill>
                  <a:schemeClr val="tx1"/>
                </a:solidFill>
              </a:rPr>
              <a:t>a picture ID needed</a:t>
            </a:r>
            <a:r>
              <a:rPr lang="en-US" dirty="0"/>
              <a:t>.</a:t>
            </a:r>
          </a:p>
          <a:p>
            <a:pPr marL="536575" lvl="1" indent="-357188" algn="l" rtl="0">
              <a:lnSpc>
                <a:spcPct val="100000"/>
              </a:lnSpc>
              <a:spcBef>
                <a:spcPts val="900"/>
              </a:spcBef>
              <a:spcAft>
                <a:spcPts val="0"/>
              </a:spcAft>
              <a:buClr>
                <a:srgbClr val="000000"/>
              </a:buClr>
              <a:buSzPts val="2000"/>
              <a:buChar char="-"/>
            </a:pPr>
            <a:r>
              <a:rPr lang="en-US" dirty="0"/>
              <a:t>Only Coaches/Support Crew who have been registered from their NF into the World Triathlon online system are entitled for an accreditation</a:t>
            </a:r>
            <a:endParaRPr lang="en-US" sz="1800" b="0" i="0" u="none" strike="noStrike" baseline="0" dirty="0">
              <a:solidFill>
                <a:srgbClr val="000000"/>
              </a:solidFill>
              <a:latin typeface="Arial" panose="020B0604020202020204" pitchFamily="34" charset="0"/>
            </a:endParaRPr>
          </a:p>
          <a:p>
            <a:pPr marL="536575" lvl="1" indent="-357188">
              <a:lnSpc>
                <a:spcPct val="100000"/>
              </a:lnSpc>
              <a:spcBef>
                <a:spcPts val="900"/>
              </a:spcBef>
              <a:buSzPts val="2000"/>
            </a:pPr>
            <a:r>
              <a:rPr lang="en-US" dirty="0"/>
              <a:t>Support to the athletes is composed by the following categories: Coaches, Medical, Bike Mechanic, Ski man and NF representatives. World Triathlon may add other categories if needed in a specific event . </a:t>
            </a:r>
            <a:r>
              <a:rPr lang="en-US" dirty="0">
                <a:solidFill>
                  <a:schemeClr val="tx1"/>
                </a:solidFill>
              </a:rPr>
              <a:t>The people entered in the categories of Coaches and Medical must complete the Anti-Doping Education course.</a:t>
            </a:r>
            <a:r>
              <a:rPr lang="en-US" dirty="0"/>
              <a:t> </a:t>
            </a:r>
          </a:p>
          <a:p>
            <a:pPr marL="0" lvl="0" indent="0" algn="l" rtl="0">
              <a:lnSpc>
                <a:spcPct val="100000"/>
              </a:lnSpc>
              <a:spcBef>
                <a:spcPts val="900"/>
              </a:spcBef>
              <a:spcAft>
                <a:spcPts val="0"/>
              </a:spcAft>
              <a:buClr>
                <a:srgbClr val="000000"/>
              </a:buClr>
              <a:buSzPts val="2000"/>
              <a:buFont typeface="Arial"/>
              <a:buNone/>
            </a:pPr>
            <a:endParaRPr sz="2000" b="1" dirty="0"/>
          </a:p>
          <a:p>
            <a:pPr marL="0" lvl="0" indent="0" algn="l" rtl="0">
              <a:lnSpc>
                <a:spcPct val="100000"/>
              </a:lnSpc>
              <a:spcBef>
                <a:spcPts val="900"/>
              </a:spcBef>
              <a:spcAft>
                <a:spcPts val="0"/>
              </a:spcAft>
              <a:buClr>
                <a:srgbClr val="000000"/>
              </a:buClr>
              <a:buSzPts val="2000"/>
              <a:buFont typeface="Arial"/>
              <a:buNone/>
            </a:pPr>
            <a:r>
              <a:rPr lang="en-US" sz="2000" b="1" dirty="0"/>
              <a:t>Coaches’ areas</a:t>
            </a:r>
            <a:endParaRPr sz="2000" b="1" dirty="0"/>
          </a:p>
          <a:p>
            <a:pPr marL="536575" lvl="1" indent="-357188" algn="l" rtl="0">
              <a:lnSpc>
                <a:spcPct val="100000"/>
              </a:lnSpc>
              <a:spcBef>
                <a:spcPts val="900"/>
              </a:spcBef>
              <a:spcAft>
                <a:spcPts val="0"/>
              </a:spcAft>
              <a:buClr>
                <a:srgbClr val="000000"/>
              </a:buClr>
              <a:buSzPts val="2000"/>
              <a:buChar char="-"/>
            </a:pPr>
            <a:r>
              <a:rPr lang="en-US" dirty="0"/>
              <a:t>Behind / beside / at &lt;location</a:t>
            </a:r>
            <a:r>
              <a:rPr lang="en-US" dirty="0">
                <a:solidFill>
                  <a:schemeClr val="accent2"/>
                </a:solidFill>
              </a:rPr>
              <a:t>&gt; {describe exactly, choose the correct)</a:t>
            </a:r>
            <a:endParaRPr dirty="0"/>
          </a:p>
          <a:p>
            <a:pPr marL="536575" lvl="1" indent="-357188" algn="l" rtl="0">
              <a:lnSpc>
                <a:spcPct val="100000"/>
              </a:lnSpc>
              <a:spcBef>
                <a:spcPts val="900"/>
              </a:spcBef>
              <a:spcAft>
                <a:spcPts val="0"/>
              </a:spcAft>
              <a:buClr>
                <a:schemeClr val="accent2"/>
              </a:buClr>
              <a:buSzPts val="2000"/>
              <a:buChar char="-"/>
            </a:pPr>
            <a:r>
              <a:rPr lang="en-US" dirty="0">
                <a:solidFill>
                  <a:schemeClr val="accent2"/>
                </a:solidFill>
              </a:rPr>
              <a:t>Show map if available</a:t>
            </a:r>
            <a:endParaRPr dirty="0">
              <a:solidFill>
                <a:schemeClr val="accent2"/>
              </a:solidFill>
            </a:endParaRPr>
          </a:p>
        </p:txBody>
      </p:sp>
      <p:sp>
        <p:nvSpPr>
          <p:cNvPr id="480" name="Google Shape;480;p44"/>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en-US"/>
              <a:t>66</a:t>
            </a:fld>
            <a:endParaRPr/>
          </a:p>
        </p:txBody>
      </p:sp>
      <p:sp>
        <p:nvSpPr>
          <p:cNvPr id="481" name="Google Shape;481;p44"/>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66"/>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Important updates</a:t>
            </a:r>
            <a:endParaRPr sz="2400">
              <a:solidFill>
                <a:schemeClr val="accent2"/>
              </a:solidFill>
              <a:latin typeface="Arial"/>
              <a:ea typeface="Arial"/>
              <a:cs typeface="Arial"/>
              <a:sym typeface="Arial"/>
            </a:endParaRPr>
          </a:p>
        </p:txBody>
      </p:sp>
      <p:sp>
        <p:nvSpPr>
          <p:cNvPr id="693" name="Google Shape;693;p66"/>
          <p:cNvSpPr txBox="1">
            <a:spLocks noGrp="1"/>
          </p:cNvSpPr>
          <p:nvPr>
            <p:ph type="body" idx="1"/>
          </p:nvPr>
        </p:nvSpPr>
        <p:spPr>
          <a:xfrm>
            <a:off x="656964" y="1985554"/>
            <a:ext cx="10515600" cy="400110"/>
          </a:xfrm>
          <a:prstGeom prst="rect">
            <a:avLst/>
          </a:prstGeom>
          <a:noFill/>
          <a:ln>
            <a:noFill/>
          </a:ln>
        </p:spPr>
        <p:txBody>
          <a:bodyPr spcFirstLastPara="1" wrap="square" lIns="91425" tIns="45700" rIns="91425" bIns="45700" anchor="t" anchorCtr="0">
            <a:spAutoFit/>
          </a:bodyPr>
          <a:lstStyle/>
          <a:p>
            <a:pPr marL="457200" lvl="0" indent="-457200" algn="l" rtl="0">
              <a:lnSpc>
                <a:spcPct val="100000"/>
              </a:lnSpc>
              <a:spcBef>
                <a:spcPts val="0"/>
              </a:spcBef>
              <a:spcAft>
                <a:spcPts val="0"/>
              </a:spcAft>
              <a:buClr>
                <a:schemeClr val="accent2"/>
              </a:buClr>
              <a:buSzPts val="2000"/>
              <a:buChar char="-"/>
            </a:pPr>
            <a:r>
              <a:rPr lang="fr-CH" sz="2000">
                <a:solidFill>
                  <a:schemeClr val="accent2"/>
                </a:solidFill>
              </a:rPr>
              <a:t>{If applicable}</a:t>
            </a:r>
            <a:endParaRPr/>
          </a:p>
        </p:txBody>
      </p:sp>
      <p:sp>
        <p:nvSpPr>
          <p:cNvPr id="694" name="Google Shape;694;p66"/>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67</a:t>
            </a:fld>
            <a:endParaRPr/>
          </a:p>
        </p:txBody>
      </p:sp>
      <p:sp>
        <p:nvSpPr>
          <p:cNvPr id="695" name="Google Shape;695;p66"/>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Water Quality Assessment (Sea/Transition)</a:t>
            </a:r>
            <a:endParaRPr sz="2400">
              <a:solidFill>
                <a:schemeClr val="accent2"/>
              </a:solidFill>
              <a:latin typeface="Arial"/>
              <a:ea typeface="Arial"/>
              <a:cs typeface="Arial"/>
              <a:sym typeface="Arial"/>
            </a:endParaRPr>
          </a:p>
        </p:txBody>
      </p:sp>
      <p:sp>
        <p:nvSpPr>
          <p:cNvPr id="701" name="Google Shape;701;p6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68</a:t>
            </a:fld>
            <a:endParaRPr/>
          </a:p>
        </p:txBody>
      </p:sp>
      <p:sp>
        <p:nvSpPr>
          <p:cNvPr id="702" name="Google Shape;702;p6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703" name="Google Shape;703;p67"/>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704" name="Google Shape;704;p67"/>
          <p:cNvGraphicFramePr/>
          <p:nvPr/>
        </p:nvGraphicFramePr>
        <p:xfrm>
          <a:off x="830263" y="1470025"/>
          <a:ext cx="1473200" cy="1508125"/>
        </p:xfrm>
        <a:graphic>
          <a:graphicData uri="http://schemas.openxmlformats.org/drawingml/2006/table">
            <a:tbl>
              <a:tblPr firstRow="1" bandRow="1">
                <a:noFill/>
                <a:tableStyleId>{DE3F4C07-A56E-4EFD-BF62-C29469B76C06}</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&lt;100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5" name="Google Shape;705;p67"/>
          <p:cNvGraphicFramePr/>
          <p:nvPr/>
        </p:nvGraphicFramePr>
        <p:xfrm>
          <a:off x="2500313" y="1470025"/>
          <a:ext cx="1474775" cy="1508125"/>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&lt;250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6" name="Google Shape;706;p67"/>
          <p:cNvGraphicFramePr/>
          <p:nvPr/>
        </p:nvGraphicFramePr>
        <p:xfrm>
          <a:off x="4170363" y="1470025"/>
          <a:ext cx="1474775" cy="1490690"/>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fr-CH"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Insert</a:t>
                      </a:r>
                      <a:br>
                        <a:rPr lang="fr-CH" sz="800" b="1" i="0" u="none" strike="noStrike">
                          <a:solidFill>
                            <a:srgbClr val="FFFFFF"/>
                          </a:solidFill>
                          <a:latin typeface="Arial"/>
                          <a:ea typeface="Arial"/>
                          <a:cs typeface="Arial"/>
                          <a:sym typeface="Arial"/>
                        </a:rPr>
                      </a:br>
                      <a:r>
                        <a:rPr lang="fr-CH"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07" name="Google Shape;707;p67"/>
          <p:cNvGraphicFramePr/>
          <p:nvPr/>
        </p:nvGraphicFramePr>
        <p:xfrm>
          <a:off x="830262" y="3170667"/>
          <a:ext cx="4814875" cy="1177925"/>
        </p:xfrm>
        <a:graphic>
          <a:graphicData uri="http://schemas.openxmlformats.org/drawingml/2006/table">
            <a:tbl>
              <a:tblPr firstRow="1" bandRow="1">
                <a:noFill/>
                <a:tableStyleId>{DE3F4C07-A56E-4EFD-BF62-C29469B76C06}</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fr-CH"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Visual </a:t>
                      </a:r>
                      <a:br>
                        <a:rPr lang="fr-CH" sz="800" b="1" i="0" u="none" strike="noStrike">
                          <a:solidFill>
                            <a:schemeClr val="lt1"/>
                          </a:solidFill>
                          <a:latin typeface="Arial"/>
                          <a:ea typeface="Arial"/>
                          <a:cs typeface="Arial"/>
                          <a:sym typeface="Arial"/>
                        </a:rPr>
                      </a:br>
                      <a:r>
                        <a:rPr lang="fr-CH"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fr-CH"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00">
                          <a:solidFill>
                            <a:schemeClr val="folHlink"/>
                          </a:solidFill>
                          <a:latin typeface="Arial"/>
                          <a:ea typeface="Arial"/>
                          <a:cs typeface="Arial"/>
                          <a:sym typeface="Arial"/>
                        </a:rPr>
                        <a:t>Insert </a:t>
                      </a:r>
                      <a:r>
                        <a:rPr lang="fr-CH" sz="1000">
                          <a:solidFill>
                            <a:srgbClr val="FF6600"/>
                          </a:solidFill>
                          <a:latin typeface="Arial"/>
                          <a:ea typeface="Arial"/>
                          <a:cs typeface="Arial"/>
                          <a:sym typeface="Arial"/>
                        </a:rPr>
                        <a:t>comments</a:t>
                      </a:r>
                      <a:r>
                        <a:rPr lang="fr-CH" sz="1000">
                          <a:solidFill>
                            <a:schemeClr val="folHlink"/>
                          </a:solidFill>
                          <a:latin typeface="Arial"/>
                          <a:ea typeface="Arial"/>
                          <a:cs typeface="Arial"/>
                          <a:sym typeface="Arial"/>
                        </a:rPr>
                        <a:t> if necessary</a:t>
                      </a: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08" name="Google Shape;708;p67"/>
          <p:cNvGraphicFramePr/>
          <p:nvPr/>
        </p:nvGraphicFramePr>
        <p:xfrm>
          <a:off x="6257607" y="1463352"/>
          <a:ext cx="2349500" cy="1497300"/>
        </p:xfrm>
        <a:graphic>
          <a:graphicData uri="http://schemas.openxmlformats.org/drawingml/2006/table">
            <a:tbl>
              <a:tblPr firstRow="1" bandRow="1">
                <a:noFill/>
                <a:tableStyleId>{DE3F4C07-A56E-4EFD-BF62-C29469B76C06}</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fr-CH" sz="1400">
                          <a:solidFill>
                            <a:schemeClr val="dk1"/>
                          </a:solidFill>
                        </a:rPr>
                        <a:t>Weather</a:t>
                      </a:r>
                      <a:r>
                        <a:rPr lang="fr-CH" sz="1400"/>
                        <a:t> </a:t>
                      </a:r>
                      <a:r>
                        <a:rPr lang="fr-CH"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09" name="Google Shape;709;p67"/>
          <p:cNvGraphicFramePr/>
          <p:nvPr/>
        </p:nvGraphicFramePr>
        <p:xfrm>
          <a:off x="8823064" y="1458328"/>
          <a:ext cx="2349500" cy="1497400"/>
        </p:xfrm>
        <a:graphic>
          <a:graphicData uri="http://schemas.openxmlformats.org/drawingml/2006/table">
            <a:tbl>
              <a:tblPr firstRow="1" bandRow="1">
                <a:noFill/>
                <a:tableStyleId>{DE3F4C07-A56E-4EFD-BF62-C29469B76C06}</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fr-CH"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10" name="Google Shape;710;p67"/>
          <p:cNvGraphicFramePr/>
          <p:nvPr/>
        </p:nvGraphicFramePr>
        <p:xfrm>
          <a:off x="830262" y="4461169"/>
          <a:ext cx="6439225" cy="1868665"/>
        </p:xfrm>
        <a:graphic>
          <a:graphicData uri="http://schemas.openxmlformats.org/drawingml/2006/table">
            <a:tbl>
              <a:tblPr firstRow="1" bandRow="1">
                <a:noFill/>
                <a:tableStyleId>{DE3F4C07-A56E-4EFD-BF62-C29469B76C06}</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fr-CH"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fr-CH"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fr-CH" sz="1800" b="1">
                          <a:latin typeface="Arial"/>
                          <a:ea typeface="Arial"/>
                          <a:cs typeface="Arial"/>
                          <a:sym typeface="Arial"/>
                        </a:rPr>
                        <a:t>3 = ‘Fair Water Quality’: </a:t>
                      </a:r>
                      <a:br>
                        <a:rPr lang="fr-CH" sz="1800" b="1">
                          <a:latin typeface="Arial"/>
                          <a:ea typeface="Arial"/>
                          <a:cs typeface="Arial"/>
                          <a:sym typeface="Arial"/>
                        </a:rPr>
                      </a:br>
                      <a:r>
                        <a:rPr lang="fr-CH"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1" name="Google Shape;711;p67"/>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CH" sz="1400" b="0" i="0" u="none" strike="noStrike" cap="none">
                <a:solidFill>
                  <a:srgbClr val="ED7D31"/>
                </a:solidFill>
                <a:latin typeface="Arial"/>
                <a:ea typeface="Arial"/>
                <a:cs typeface="Arial"/>
                <a:sym typeface="Arial"/>
              </a:rPr>
              <a:t>Update orange text accordingly</a:t>
            </a:r>
            <a:endParaRPr/>
          </a:p>
        </p:txBody>
      </p:sp>
      <p:sp>
        <p:nvSpPr>
          <p:cNvPr id="712" name="Google Shape;712;p67"/>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{select the </a:t>
            </a:r>
            <a:r>
              <a:rPr lang="fr-CH">
                <a:solidFill>
                  <a:schemeClr val="accent2"/>
                </a:solidFill>
              </a:rPr>
              <a:t>appropriate</a:t>
            </a:r>
            <a:r>
              <a:rPr lang="fr-CH" sz="1400" b="0" i="0" u="none" strike="noStrike" cap="none">
                <a:solidFill>
                  <a:schemeClr val="accent2"/>
                </a:solidFill>
                <a:latin typeface="Arial"/>
                <a:ea typeface="Arial"/>
                <a:cs typeface="Arial"/>
                <a:sym typeface="Arial"/>
              </a:rPr>
              <a: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6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Water Quality Assessment (Inland)</a:t>
            </a:r>
            <a:endParaRPr sz="2400">
              <a:solidFill>
                <a:schemeClr val="accent2"/>
              </a:solidFill>
              <a:latin typeface="Arial"/>
              <a:ea typeface="Arial"/>
              <a:cs typeface="Arial"/>
              <a:sym typeface="Arial"/>
            </a:endParaRPr>
          </a:p>
        </p:txBody>
      </p:sp>
      <p:sp>
        <p:nvSpPr>
          <p:cNvPr id="718" name="Google Shape;718;p6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69</a:t>
            </a:fld>
            <a:endParaRPr/>
          </a:p>
        </p:txBody>
      </p:sp>
      <p:sp>
        <p:nvSpPr>
          <p:cNvPr id="719" name="Google Shape;719;p6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pic>
        <p:nvPicPr>
          <p:cNvPr id="720" name="Google Shape;720;p68"/>
          <p:cNvPicPr preferRelativeResize="0"/>
          <p:nvPr/>
        </p:nvPicPr>
        <p:blipFill rotWithShape="1">
          <a:blip r:embed="rId3">
            <a:alphaModFix/>
          </a:blip>
          <a:srcRect/>
          <a:stretch/>
        </p:blipFill>
        <p:spPr>
          <a:xfrm>
            <a:off x="7785847" y="3056560"/>
            <a:ext cx="3718036" cy="2584063"/>
          </a:xfrm>
          <a:prstGeom prst="rect">
            <a:avLst/>
          </a:prstGeom>
          <a:noFill/>
          <a:ln>
            <a:noFill/>
          </a:ln>
        </p:spPr>
      </p:pic>
      <p:graphicFrame>
        <p:nvGraphicFramePr>
          <p:cNvPr id="721" name="Google Shape;721;p68"/>
          <p:cNvGraphicFramePr/>
          <p:nvPr/>
        </p:nvGraphicFramePr>
        <p:xfrm>
          <a:off x="830263" y="1470025"/>
          <a:ext cx="1473200" cy="1508125"/>
        </p:xfrm>
        <a:graphic>
          <a:graphicData uri="http://schemas.openxmlformats.org/drawingml/2006/table">
            <a:tbl>
              <a:tblPr firstRow="1" bandRow="1">
                <a:noFill/>
                <a:tableStyleId>{DE3F4C07-A56E-4EFD-BF62-C29469B76C06}</a:tableStyleId>
              </a:tblPr>
              <a:tblGrid>
                <a:gridCol w="835950">
                  <a:extLst>
                    <a:ext uri="{9D8B030D-6E8A-4147-A177-3AD203B41FA5}">
                      <a16:colId xmlns:a16="http://schemas.microsoft.com/office/drawing/2014/main" val="20000"/>
                    </a:ext>
                  </a:extLst>
                </a:gridCol>
                <a:gridCol w="637250">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Enterococci</a:t>
                      </a:r>
                      <a:endParaRPr/>
                    </a:p>
                  </a:txBody>
                  <a:tcPr marL="91350" marR="913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10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Enterococci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&lt;200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2" name="Google Shape;722;p68"/>
          <p:cNvGraphicFramePr/>
          <p:nvPr/>
        </p:nvGraphicFramePr>
        <p:xfrm>
          <a:off x="2500313" y="1470025"/>
          <a:ext cx="1474775" cy="1508125"/>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875">
                <a:tc gridSpan="2">
                  <a:txBody>
                    <a:bodyPr/>
                    <a:lstStyle/>
                    <a:p>
                      <a:pPr marL="0" marR="0" lvl="0" indent="0" algn="l" rtl="0">
                        <a:spcBef>
                          <a:spcPts val="0"/>
                        </a:spcBef>
                        <a:spcAft>
                          <a:spcPts val="0"/>
                        </a:spcAft>
                        <a:buNone/>
                      </a:pPr>
                      <a:r>
                        <a:rPr lang="fr-CH" sz="1400">
                          <a:solidFill>
                            <a:schemeClr val="dk1"/>
                          </a:solidFill>
                        </a:rPr>
                        <a:t>E.Coli</a:t>
                      </a:r>
                      <a:endParaRPr sz="1400">
                        <a:solidFill>
                          <a:schemeClr val="dk1"/>
                        </a:solidFill>
                      </a:endParaRPr>
                    </a:p>
                  </a:txBody>
                  <a:tcPr marL="91450" marR="91450"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475">
                <a:tc>
                  <a:txBody>
                    <a:bodyPr/>
                    <a:lstStyle/>
                    <a:p>
                      <a:pPr marL="0" marR="0" lvl="0" indent="0" algn="ctr" rtl="0">
                        <a:spcBef>
                          <a:spcPts val="0"/>
                        </a:spcBef>
                        <a:spcAft>
                          <a:spcPts val="0"/>
                        </a:spcAft>
                        <a:buNone/>
                      </a:pPr>
                      <a:r>
                        <a:rPr lang="fr-CH" sz="800" b="1" i="0" u="none" strike="noStrike">
                          <a:solidFill>
                            <a:srgbClr val="ED7D31"/>
                          </a:solidFill>
                          <a:latin typeface="Arial"/>
                          <a:ea typeface="Arial"/>
                          <a:cs typeface="Arial"/>
                          <a:sym typeface="Arial"/>
                        </a:rPr>
                        <a:t>Insert</a:t>
                      </a:r>
                      <a:br>
                        <a:rPr lang="fr-CH" sz="800" b="1" i="0" u="none" strike="noStrike">
                          <a:solidFill>
                            <a:srgbClr val="ED7D31"/>
                          </a:solidFill>
                          <a:latin typeface="Arial"/>
                          <a:ea typeface="Arial"/>
                          <a:cs typeface="Arial"/>
                          <a:sym typeface="Arial"/>
                        </a:rPr>
                      </a:br>
                      <a:r>
                        <a:rPr lang="fr-CH" sz="800" b="1" i="0" u="none" strike="noStrike">
                          <a:solidFill>
                            <a:srgbClr val="ED7D31"/>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NMP/100mL</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210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80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53475">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E.Coli limit </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&lt;500</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3" name="Google Shape;723;p68"/>
          <p:cNvGraphicFramePr/>
          <p:nvPr/>
        </p:nvGraphicFramePr>
        <p:xfrm>
          <a:off x="4170363" y="1470025"/>
          <a:ext cx="1474775" cy="1490690"/>
        </p:xfrm>
        <a:graphic>
          <a:graphicData uri="http://schemas.openxmlformats.org/drawingml/2006/table">
            <a:tbl>
              <a:tblPr firstRow="1" bandRow="1">
                <a:noFill/>
                <a:tableStyleId>{DE3F4C07-A56E-4EFD-BF62-C29469B76C06}</a:tableStyleId>
              </a:tblPr>
              <a:tblGrid>
                <a:gridCol w="836850">
                  <a:extLst>
                    <a:ext uri="{9D8B030D-6E8A-4147-A177-3AD203B41FA5}">
                      <a16:colId xmlns:a16="http://schemas.microsoft.com/office/drawing/2014/main" val="20000"/>
                    </a:ext>
                  </a:extLst>
                </a:gridCol>
                <a:gridCol w="637925">
                  <a:extLst>
                    <a:ext uri="{9D8B030D-6E8A-4147-A177-3AD203B41FA5}">
                      <a16:colId xmlns:a16="http://schemas.microsoft.com/office/drawing/2014/main" val="20001"/>
                    </a:ext>
                  </a:extLst>
                </a:gridCol>
              </a:tblGrid>
              <a:tr h="304725">
                <a:tc gridSpan="2">
                  <a:txBody>
                    <a:bodyPr/>
                    <a:lstStyle/>
                    <a:p>
                      <a:pPr marL="0" marR="0" lvl="0" indent="0" algn="l" rtl="0">
                        <a:spcBef>
                          <a:spcPts val="0"/>
                        </a:spcBef>
                        <a:spcAft>
                          <a:spcPts val="0"/>
                        </a:spcAft>
                        <a:buNone/>
                      </a:pPr>
                      <a:r>
                        <a:rPr lang="fr-CH" sz="1400">
                          <a:solidFill>
                            <a:schemeClr val="dk1"/>
                          </a:solidFill>
                        </a:rPr>
                        <a:t>PH</a:t>
                      </a:r>
                      <a:endParaRPr/>
                    </a:p>
                  </a:txBody>
                  <a:tcPr marL="91450" marR="91450"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3350">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Insert</a:t>
                      </a:r>
                      <a:br>
                        <a:rPr lang="fr-CH" sz="800" b="1" i="0" u="none" strike="noStrike">
                          <a:solidFill>
                            <a:srgbClr val="FFFFFF"/>
                          </a:solidFill>
                          <a:latin typeface="Arial"/>
                          <a:ea typeface="Arial"/>
                          <a:cs typeface="Arial"/>
                          <a:sym typeface="Arial"/>
                        </a:rPr>
                      </a:br>
                      <a:r>
                        <a:rPr lang="fr-CH" sz="800" b="1" i="0" u="none" strike="noStrike">
                          <a:solidFill>
                            <a:srgbClr val="FFFFFF"/>
                          </a:solidFill>
                          <a:latin typeface="Arial"/>
                          <a:ea typeface="Arial"/>
                          <a:cs typeface="Arial"/>
                          <a:sym typeface="Arial"/>
                        </a:rPr>
                        <a:t>Sample Date</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endParaRPr sz="800" b="1" i="0" u="none" strike="noStrike">
                        <a:solidFill>
                          <a:srgbClr val="FFFFFF"/>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A</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33150">
                <a:tc>
                  <a:txBody>
                    <a:bodyPr/>
                    <a:lstStyle/>
                    <a:p>
                      <a:pPr marL="0" marR="0" lvl="0" indent="0" algn="ctr" rtl="0">
                        <a:lnSpc>
                          <a:spcPct val="100000"/>
                        </a:lnSpc>
                        <a:spcBef>
                          <a:spcPts val="0"/>
                        </a:spcBef>
                        <a:spcAft>
                          <a:spcPts val="0"/>
                        </a:spcAft>
                        <a:buClr>
                          <a:srgbClr val="FF6600"/>
                        </a:buClr>
                        <a:buSzPts val="800"/>
                        <a:buFont typeface="Arial"/>
                        <a:buNone/>
                      </a:pPr>
                      <a:r>
                        <a:rPr lang="fr-CH" sz="800" b="1" i="0" u="none" strike="noStrike">
                          <a:solidFill>
                            <a:srgbClr val="FF6600"/>
                          </a:solidFill>
                          <a:latin typeface="Arial"/>
                          <a:ea typeface="Arial"/>
                          <a:cs typeface="Arial"/>
                          <a:sym typeface="Arial"/>
                        </a:rPr>
                        <a:t>Location C</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7</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233150">
                <a:tc>
                  <a:txBody>
                    <a:bodyPr/>
                    <a:lstStyle/>
                    <a:p>
                      <a:pPr marL="0" marR="0" lvl="0" indent="0" algn="ctr" rtl="0">
                        <a:lnSpc>
                          <a:spcPct val="100000"/>
                        </a:lnSpc>
                        <a:spcBef>
                          <a:spcPts val="0"/>
                        </a:spcBef>
                        <a:spcAft>
                          <a:spcPts val="0"/>
                        </a:spcAft>
                        <a:buClr>
                          <a:srgbClr val="112E68"/>
                        </a:buClr>
                        <a:buSzPts val="800"/>
                        <a:buFont typeface="Arial"/>
                        <a:buNone/>
                      </a:pPr>
                      <a:r>
                        <a:rPr lang="fr-CH" sz="800" b="1" i="0" u="none" strike="noStrike">
                          <a:solidFill>
                            <a:srgbClr val="112E68"/>
                          </a:solidFill>
                          <a:latin typeface="Arial"/>
                          <a:ea typeface="Arial"/>
                          <a:cs typeface="Arial"/>
                          <a:sym typeface="Arial"/>
                        </a:rPr>
                        <a:t>PH limit</a:t>
                      </a:r>
                      <a:endParaRPr sz="800" b="1" i="0" u="none" strike="noStrike">
                        <a:solidFill>
                          <a:srgbClr val="112E68"/>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tc>
                  <a:txBody>
                    <a:bodyPr/>
                    <a:lstStyle/>
                    <a:p>
                      <a:pPr marL="0" marR="0" lvl="0" indent="0" algn="ctr" rtl="0">
                        <a:spcBef>
                          <a:spcPts val="0"/>
                        </a:spcBef>
                        <a:spcAft>
                          <a:spcPts val="0"/>
                        </a:spcAft>
                        <a:buNone/>
                      </a:pPr>
                      <a:r>
                        <a:rPr lang="fr-CH" sz="1000" b="0" i="0" u="none" strike="noStrike">
                          <a:solidFill>
                            <a:srgbClr val="000000"/>
                          </a:solidFill>
                          <a:latin typeface="Arial"/>
                          <a:ea typeface="Arial"/>
                          <a:cs typeface="Arial"/>
                          <a:sym typeface="Arial"/>
                        </a:rPr>
                        <a:t>6-9</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E3FBEE"/>
                    </a:solidFill>
                  </a:tcPr>
                </a:tc>
                <a:extLst>
                  <a:ext uri="{0D108BD9-81ED-4DB2-BD59-A6C34878D82A}">
                    <a16:rowId xmlns:a16="http://schemas.microsoft.com/office/drawing/2014/main" val="10005"/>
                  </a:ext>
                </a:extLst>
              </a:tr>
            </a:tbl>
          </a:graphicData>
        </a:graphic>
      </p:graphicFrame>
      <p:graphicFrame>
        <p:nvGraphicFramePr>
          <p:cNvPr id="724" name="Google Shape;724;p68"/>
          <p:cNvGraphicFramePr/>
          <p:nvPr/>
        </p:nvGraphicFramePr>
        <p:xfrm>
          <a:off x="830262" y="3170667"/>
          <a:ext cx="4814875" cy="1177925"/>
        </p:xfrm>
        <a:graphic>
          <a:graphicData uri="http://schemas.openxmlformats.org/drawingml/2006/table">
            <a:tbl>
              <a:tblPr firstRow="1" bandRow="1">
                <a:noFill/>
                <a:tableStyleId>{DE3F4C07-A56E-4EFD-BF62-C29469B76C06}</a:tableStyleId>
              </a:tblPr>
              <a:tblGrid>
                <a:gridCol w="787475">
                  <a:extLst>
                    <a:ext uri="{9D8B030D-6E8A-4147-A177-3AD203B41FA5}">
                      <a16:colId xmlns:a16="http://schemas.microsoft.com/office/drawing/2014/main" val="20000"/>
                    </a:ext>
                  </a:extLst>
                </a:gridCol>
                <a:gridCol w="523575">
                  <a:extLst>
                    <a:ext uri="{9D8B030D-6E8A-4147-A177-3AD203B41FA5}">
                      <a16:colId xmlns:a16="http://schemas.microsoft.com/office/drawing/2014/main" val="20001"/>
                    </a:ext>
                  </a:extLst>
                </a:gridCol>
                <a:gridCol w="523575">
                  <a:extLst>
                    <a:ext uri="{9D8B030D-6E8A-4147-A177-3AD203B41FA5}">
                      <a16:colId xmlns:a16="http://schemas.microsoft.com/office/drawing/2014/main" val="20002"/>
                    </a:ext>
                  </a:extLst>
                </a:gridCol>
                <a:gridCol w="523575">
                  <a:extLst>
                    <a:ext uri="{9D8B030D-6E8A-4147-A177-3AD203B41FA5}">
                      <a16:colId xmlns:a16="http://schemas.microsoft.com/office/drawing/2014/main" val="20003"/>
                    </a:ext>
                  </a:extLst>
                </a:gridCol>
                <a:gridCol w="2456675">
                  <a:extLst>
                    <a:ext uri="{9D8B030D-6E8A-4147-A177-3AD203B41FA5}">
                      <a16:colId xmlns:a16="http://schemas.microsoft.com/office/drawing/2014/main" val="20004"/>
                    </a:ext>
                  </a:extLst>
                </a:gridCol>
              </a:tblGrid>
              <a:tr h="304875">
                <a:tc gridSpan="5">
                  <a:txBody>
                    <a:bodyPr/>
                    <a:lstStyle/>
                    <a:p>
                      <a:pPr marL="0" marR="0" lvl="0" indent="0" algn="l" rtl="0">
                        <a:spcBef>
                          <a:spcPts val="0"/>
                        </a:spcBef>
                        <a:spcAft>
                          <a:spcPts val="0"/>
                        </a:spcAft>
                        <a:buNone/>
                      </a:pPr>
                      <a:r>
                        <a:rPr lang="fr-CH" sz="1400">
                          <a:solidFill>
                            <a:schemeClr val="dk1"/>
                          </a:solidFill>
                        </a:rPr>
                        <a:t>Visual Sanitary Inspection (last 12 hours)</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3525">
                <a:tc>
                  <a:txBody>
                    <a:bodyPr/>
                    <a:lstStyle/>
                    <a:p>
                      <a:pPr marL="0" marR="0" lvl="0" indent="0" algn="ctr" rtl="0">
                        <a:spcBef>
                          <a:spcPts val="0"/>
                        </a:spcBef>
                        <a:spcAft>
                          <a:spcPts val="0"/>
                        </a:spcAft>
                        <a:buNone/>
                      </a:pPr>
                      <a:r>
                        <a:rPr lang="fr-CH" sz="800" b="1" i="0" u="none" strike="noStrike">
                          <a:solidFill>
                            <a:srgbClr val="FFFFFF"/>
                          </a:solidFill>
                          <a:latin typeface="Arial"/>
                          <a:ea typeface="Arial"/>
                          <a:cs typeface="Arial"/>
                          <a:sym typeface="Arial"/>
                        </a:rPr>
                        <a:t>Location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Visual </a:t>
                      </a:r>
                      <a:br>
                        <a:rPr lang="fr-CH" sz="800" b="1" i="0" u="none" strike="noStrike">
                          <a:solidFill>
                            <a:schemeClr val="lt1"/>
                          </a:solidFill>
                          <a:latin typeface="Arial"/>
                          <a:ea typeface="Arial"/>
                          <a:cs typeface="Arial"/>
                          <a:sym typeface="Arial"/>
                        </a:rPr>
                      </a:br>
                      <a:r>
                        <a:rPr lang="fr-CH" sz="800" b="1" i="0" u="none" strike="noStrike">
                          <a:solidFill>
                            <a:schemeClr val="lt1"/>
                          </a:solidFill>
                          <a:latin typeface="Arial"/>
                          <a:ea typeface="Arial"/>
                          <a:cs typeface="Arial"/>
                          <a:sym typeface="Arial"/>
                        </a:rPr>
                        <a:t>Pollution</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fr-CH" sz="800" b="1" i="0" u="none" strike="noStrike">
                          <a:solidFill>
                            <a:schemeClr val="lt1"/>
                          </a:solidFill>
                          <a:latin typeface="Arial"/>
                          <a:ea typeface="Arial"/>
                          <a:cs typeface="Arial"/>
                          <a:sym typeface="Arial"/>
                        </a:rPr>
                        <a:t>Odour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chemeClr val="lt1"/>
                        </a:buClr>
                        <a:buSzPts val="800"/>
                        <a:buFont typeface="Arial"/>
                        <a:buNone/>
                      </a:pPr>
                      <a:r>
                        <a:rPr lang="fr-CH" sz="800" b="1" i="0" u="none" strike="noStrike">
                          <a:solidFill>
                            <a:schemeClr val="lt1"/>
                          </a:solidFill>
                          <a:latin typeface="Arial"/>
                          <a:ea typeface="Arial"/>
                          <a:cs typeface="Arial"/>
                          <a:sym typeface="Arial"/>
                        </a:rPr>
                        <a:t>Time of visit</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Comments</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19525">
                <a:tc>
                  <a:txBody>
                    <a:bodyPr/>
                    <a:lstStyle/>
                    <a:p>
                      <a:pPr marL="0" marR="0" lvl="0" indent="0" algn="ctr" rtl="0">
                        <a:lnSpc>
                          <a:spcPct val="100000"/>
                        </a:lnSpc>
                        <a:spcBef>
                          <a:spcPts val="0"/>
                        </a:spcBef>
                        <a:spcAft>
                          <a:spcPts val="0"/>
                        </a:spcAft>
                        <a:buClr>
                          <a:srgbClr val="FF6600"/>
                        </a:buClr>
                        <a:buSzPts val="1000"/>
                        <a:buFont typeface="Arial"/>
                        <a:buNone/>
                      </a:pPr>
                      <a:r>
                        <a:rPr lang="fr-CH" sz="1000" b="0" i="0" u="none" strike="noStrike">
                          <a:solidFill>
                            <a:srgbClr val="FF6600"/>
                          </a:solidFill>
                          <a:latin typeface="Arial"/>
                          <a:ea typeface="Arial"/>
                          <a:cs typeface="Arial"/>
                          <a:sym typeface="Arial"/>
                        </a:rPr>
                        <a:t>Location</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None</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CH" sz="1000" b="0" i="0" u="none" strike="noStrike">
                          <a:solidFill>
                            <a:srgbClr val="FF6600"/>
                          </a:solidFill>
                          <a:latin typeface="Arial"/>
                          <a:ea typeface="Arial"/>
                          <a:cs typeface="Arial"/>
                          <a:sym typeface="Arial"/>
                        </a:rPr>
                        <a:t>09:15</a:t>
                      </a:r>
                      <a:endParaRPr sz="1000" b="0" i="0" u="none" strike="noStrike">
                        <a:solidFill>
                          <a:srgbClr val="FF6600"/>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00">
                          <a:solidFill>
                            <a:schemeClr val="folHlink"/>
                          </a:solidFill>
                          <a:latin typeface="Arial"/>
                          <a:ea typeface="Arial"/>
                          <a:cs typeface="Arial"/>
                          <a:sym typeface="Arial"/>
                        </a:rPr>
                        <a:t>Insert </a:t>
                      </a:r>
                      <a:r>
                        <a:rPr lang="fr-CH" sz="1000">
                          <a:solidFill>
                            <a:srgbClr val="FF6600"/>
                          </a:solidFill>
                          <a:latin typeface="Arial"/>
                          <a:ea typeface="Arial"/>
                          <a:cs typeface="Arial"/>
                          <a:sym typeface="Arial"/>
                        </a:rPr>
                        <a:t>comments</a:t>
                      </a:r>
                      <a:r>
                        <a:rPr lang="fr-CH" sz="1000">
                          <a:solidFill>
                            <a:schemeClr val="folHlink"/>
                          </a:solidFill>
                          <a:latin typeface="Arial"/>
                          <a:ea typeface="Arial"/>
                          <a:cs typeface="Arial"/>
                          <a:sym typeface="Arial"/>
                        </a:rPr>
                        <a:t> if necessary</a:t>
                      </a: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br>
                        <a:rPr lang="fr-CH" sz="1000">
                          <a:solidFill>
                            <a:schemeClr val="folHlink"/>
                          </a:solidFill>
                          <a:latin typeface="Arial"/>
                          <a:ea typeface="Arial"/>
                          <a:cs typeface="Arial"/>
                          <a:sym typeface="Arial"/>
                        </a:rPr>
                      </a:br>
                      <a:endParaRPr sz="1000">
                        <a:solidFill>
                          <a:schemeClr val="folHlink"/>
                        </a:solidFill>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725" name="Google Shape;725;p68"/>
          <p:cNvGraphicFramePr/>
          <p:nvPr/>
        </p:nvGraphicFramePr>
        <p:xfrm>
          <a:off x="6257607" y="1463352"/>
          <a:ext cx="2349500" cy="1497300"/>
        </p:xfrm>
        <a:graphic>
          <a:graphicData uri="http://schemas.openxmlformats.org/drawingml/2006/table">
            <a:tbl>
              <a:tblPr firstRow="1" bandRow="1">
                <a:noFill/>
                <a:tableStyleId>{DE3F4C07-A56E-4EFD-BF62-C29469B76C06}</a:tableStyleId>
              </a:tblPr>
              <a:tblGrid>
                <a:gridCol w="804225">
                  <a:extLst>
                    <a:ext uri="{9D8B030D-6E8A-4147-A177-3AD203B41FA5}">
                      <a16:colId xmlns:a16="http://schemas.microsoft.com/office/drawing/2014/main" val="20000"/>
                    </a:ext>
                  </a:extLst>
                </a:gridCol>
                <a:gridCol w="1545275">
                  <a:extLst>
                    <a:ext uri="{9D8B030D-6E8A-4147-A177-3AD203B41FA5}">
                      <a16:colId xmlns:a16="http://schemas.microsoft.com/office/drawing/2014/main" val="20001"/>
                    </a:ext>
                  </a:extLst>
                </a:gridCol>
              </a:tblGrid>
              <a:tr h="318225">
                <a:tc gridSpan="2">
                  <a:txBody>
                    <a:bodyPr/>
                    <a:lstStyle/>
                    <a:p>
                      <a:pPr marL="0" marR="0" lvl="0" indent="0" algn="ctr" rtl="0">
                        <a:spcBef>
                          <a:spcPts val="0"/>
                        </a:spcBef>
                        <a:spcAft>
                          <a:spcPts val="0"/>
                        </a:spcAft>
                        <a:buNone/>
                      </a:pPr>
                      <a:r>
                        <a:rPr lang="fr-CH" sz="1400">
                          <a:solidFill>
                            <a:schemeClr val="dk1"/>
                          </a:solidFill>
                        </a:rPr>
                        <a:t>Weather</a:t>
                      </a:r>
                      <a:r>
                        <a:rPr lang="fr-CH" sz="1400"/>
                        <a:t> </a:t>
                      </a:r>
                      <a:r>
                        <a:rPr lang="fr-CH" sz="1400">
                          <a:solidFill>
                            <a:schemeClr val="dk1"/>
                          </a:solidFill>
                        </a:rPr>
                        <a:t>forecast</a:t>
                      </a:r>
                      <a:endParaRPr/>
                    </a:p>
                  </a:txBody>
                  <a:tcPr marL="91425" marR="91425" marT="45700" marB="4570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48500">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242275">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Briefing (B)</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050" b="0" i="0" u="none" strike="noStrike">
                          <a:solidFill>
                            <a:srgbClr val="FF6600"/>
                          </a:solidFill>
                          <a:latin typeface="Arial"/>
                          <a:ea typeface="Arial"/>
                          <a:cs typeface="Arial"/>
                          <a:sym typeface="Arial"/>
                        </a:rPr>
                        <a:t>Overcast with light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B +1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44150">
                <a:tc>
                  <a:txBody>
                    <a:bodyPr/>
                    <a:lstStyle/>
                    <a:p>
                      <a:pPr marL="57150" marR="0" lvl="0" indent="0" algn="l" rtl="0">
                        <a:lnSpc>
                          <a:spcPct val="100000"/>
                        </a:lnSpc>
                        <a:spcBef>
                          <a:spcPts val="0"/>
                        </a:spcBef>
                        <a:spcAft>
                          <a:spcPts val="0"/>
                        </a:spcAft>
                        <a:buClr>
                          <a:srgbClr val="FF6600"/>
                        </a:buClr>
                        <a:buSzPts val="900"/>
                        <a:buFont typeface="Arial"/>
                        <a:buNone/>
                      </a:pPr>
                      <a:r>
                        <a:rPr lang="fr-CH" sz="900" b="1" i="0" u="none" strike="noStrike">
                          <a:solidFill>
                            <a:srgbClr val="FF6600"/>
                          </a:solidFill>
                          <a:latin typeface="Arial"/>
                          <a:ea typeface="Arial"/>
                          <a:cs typeface="Arial"/>
                          <a:sym typeface="Arial"/>
                        </a:rPr>
                        <a:t>Race 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050"/>
                        <a:buFont typeface="Arial"/>
                        <a:buNone/>
                      </a:pPr>
                      <a:r>
                        <a:rPr lang="fr-CH" sz="1050" b="0" i="0" u="none" strike="noStrike">
                          <a:solidFill>
                            <a:srgbClr val="FF6600"/>
                          </a:solidFill>
                          <a:latin typeface="Arial"/>
                          <a:ea typeface="Arial"/>
                          <a:cs typeface="Arial"/>
                          <a:sym typeface="Arial"/>
                        </a:rPr>
                        <a:t>Overcast (20% chance of rain</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26" name="Google Shape;726;p68"/>
          <p:cNvGraphicFramePr/>
          <p:nvPr/>
        </p:nvGraphicFramePr>
        <p:xfrm>
          <a:off x="8823064" y="1458328"/>
          <a:ext cx="2349500" cy="1497400"/>
        </p:xfrm>
        <a:graphic>
          <a:graphicData uri="http://schemas.openxmlformats.org/drawingml/2006/table">
            <a:tbl>
              <a:tblPr firstRow="1" bandRow="1">
                <a:noFill/>
                <a:tableStyleId>{DE3F4C07-A56E-4EFD-BF62-C29469B76C06}</a:tableStyleId>
              </a:tblPr>
              <a:tblGrid>
                <a:gridCol w="693775">
                  <a:extLst>
                    <a:ext uri="{9D8B030D-6E8A-4147-A177-3AD203B41FA5}">
                      <a16:colId xmlns:a16="http://schemas.microsoft.com/office/drawing/2014/main" val="20000"/>
                    </a:ext>
                  </a:extLst>
                </a:gridCol>
                <a:gridCol w="1655725">
                  <a:extLst>
                    <a:ext uri="{9D8B030D-6E8A-4147-A177-3AD203B41FA5}">
                      <a16:colId xmlns:a16="http://schemas.microsoft.com/office/drawing/2014/main" val="20001"/>
                    </a:ext>
                  </a:extLst>
                </a:gridCol>
              </a:tblGrid>
              <a:tr h="327350">
                <a:tc gridSpan="2">
                  <a:txBody>
                    <a:bodyPr/>
                    <a:lstStyle/>
                    <a:p>
                      <a:pPr marL="0" marR="0" lvl="0" indent="0" algn="l" rtl="0">
                        <a:spcBef>
                          <a:spcPts val="0"/>
                        </a:spcBef>
                        <a:spcAft>
                          <a:spcPts val="0"/>
                        </a:spcAft>
                        <a:buNone/>
                      </a:pPr>
                      <a:r>
                        <a:rPr lang="fr-CH" sz="1400">
                          <a:solidFill>
                            <a:schemeClr val="dk1"/>
                          </a:solidFill>
                        </a:rPr>
                        <a:t>Weather report</a:t>
                      </a:r>
                      <a:endParaRPr/>
                    </a:p>
                  </a:txBody>
                  <a:tcPr marL="91425" marR="91425" marT="45675" marB="45675">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hMerge="1">
                  <a:txBody>
                    <a:bodyPr/>
                    <a:lstStyle/>
                    <a:p>
                      <a:endParaRPr lang="fr-FR"/>
                    </a:p>
                  </a:txBody>
                  <a:tcPr/>
                </a:tc>
                <a:extLst>
                  <a:ext uri="{0D108BD9-81ED-4DB2-BD59-A6C34878D82A}">
                    <a16:rowId xmlns:a16="http://schemas.microsoft.com/office/drawing/2014/main" val="10000"/>
                  </a:ext>
                </a:extLst>
              </a:tr>
              <a:tr h="255575">
                <a:tc>
                  <a:txBody>
                    <a:bodyPr/>
                    <a:lstStyle/>
                    <a:p>
                      <a:pPr marL="57150" marR="0" lvl="0" indent="0" algn="l" rtl="0">
                        <a:spcBef>
                          <a:spcPts val="0"/>
                        </a:spcBef>
                        <a:spcAft>
                          <a:spcPts val="0"/>
                        </a:spcAft>
                        <a:buNone/>
                      </a:pPr>
                      <a:r>
                        <a:rPr lang="fr-CH" sz="800" b="1" i="0" u="none" strike="noStrike">
                          <a:solidFill>
                            <a:srgbClr val="FFFFFF"/>
                          </a:solidFill>
                          <a:latin typeface="Arial"/>
                          <a:ea typeface="Arial"/>
                          <a:cs typeface="Arial"/>
                          <a:sym typeface="Arial"/>
                        </a:rPr>
                        <a:t>Day</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tc>
                  <a:txBody>
                    <a:bodyPr/>
                    <a:lstStyle/>
                    <a:p>
                      <a:pPr marL="57150" marR="0" lvl="0" indent="0" algn="l" rtl="0">
                        <a:spcBef>
                          <a:spcPts val="0"/>
                        </a:spcBef>
                        <a:spcAft>
                          <a:spcPts val="0"/>
                        </a:spcAft>
                        <a:buNone/>
                      </a:pPr>
                      <a:r>
                        <a:rPr lang="fr-CH" sz="800" b="1" i="0" u="none" strike="noStrike">
                          <a:solidFill>
                            <a:schemeClr val="lt1"/>
                          </a:solidFill>
                          <a:latin typeface="Arial"/>
                          <a:ea typeface="Arial"/>
                          <a:cs typeface="Arial"/>
                          <a:sym typeface="Arial"/>
                        </a:rPr>
                        <a:t>Weather</a:t>
                      </a:r>
                      <a:endParaRPr sz="800" b="1" i="0" u="none" strike="noStrike">
                        <a:solidFill>
                          <a:schemeClr val="lt1"/>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B-3</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Heavy rain in the evening</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B-2</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lnSpc>
                          <a:spcPct val="100000"/>
                        </a:lnSpc>
                        <a:spcBef>
                          <a:spcPts val="0"/>
                        </a:spcBef>
                        <a:spcAft>
                          <a:spcPts val="0"/>
                        </a:spcAft>
                        <a:buClr>
                          <a:srgbClr val="FF6600"/>
                        </a:buClr>
                        <a:buSzPts val="1100"/>
                        <a:buFont typeface="Arial"/>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304825">
                <a:tc>
                  <a:txBody>
                    <a:bodyPr/>
                    <a:lstStyle/>
                    <a:p>
                      <a:pPr marL="57150" marR="0" lvl="0" indent="0" algn="l" rtl="0">
                        <a:lnSpc>
                          <a:spcPct val="100000"/>
                        </a:lnSpc>
                        <a:spcBef>
                          <a:spcPts val="0"/>
                        </a:spcBef>
                        <a:spcAft>
                          <a:spcPts val="0"/>
                        </a:spcAft>
                        <a:buClr>
                          <a:srgbClr val="FF6600"/>
                        </a:buClr>
                        <a:buSzPts val="1000"/>
                        <a:buFont typeface="Arial"/>
                        <a:buNone/>
                      </a:pPr>
                      <a:r>
                        <a:rPr lang="fr-CH" sz="1000" b="1" i="0" u="none" strike="noStrike">
                          <a:solidFill>
                            <a:srgbClr val="FF6600"/>
                          </a:solidFill>
                          <a:latin typeface="Arial"/>
                          <a:ea typeface="Arial"/>
                          <a:cs typeface="Arial"/>
                          <a:sym typeface="Arial"/>
                        </a:rPr>
                        <a:t>B-1</a:t>
                      </a:r>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57150" marR="0" lvl="0" indent="0" algn="l" rtl="0">
                        <a:spcBef>
                          <a:spcPts val="0"/>
                        </a:spcBef>
                        <a:spcAft>
                          <a:spcPts val="0"/>
                        </a:spcAft>
                        <a:buNone/>
                      </a:pPr>
                      <a:r>
                        <a:rPr lang="fr-CH" sz="1100" b="0" i="0" u="none" strike="noStrike">
                          <a:solidFill>
                            <a:srgbClr val="FF6600"/>
                          </a:solidFill>
                          <a:latin typeface="Arial"/>
                          <a:ea typeface="Arial"/>
                          <a:cs typeface="Arial"/>
                          <a:sym typeface="Arial"/>
                        </a:rPr>
                        <a:t>Sunny</a:t>
                      </a:r>
                      <a:endParaRPr sz="1100" b="0" i="0" u="none" strike="noStrike">
                        <a:solidFill>
                          <a:srgbClr val="FF6600"/>
                        </a:solidFill>
                        <a:latin typeface="Arial"/>
                        <a:ea typeface="Arial"/>
                        <a:cs typeface="Arial"/>
                        <a:sym typeface="Arial"/>
                      </a:endParaRPr>
                    </a:p>
                  </a:txBody>
                  <a:tcPr marL="9525" marR="9525" marT="95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727" name="Google Shape;727;p68"/>
          <p:cNvGraphicFramePr/>
          <p:nvPr/>
        </p:nvGraphicFramePr>
        <p:xfrm>
          <a:off x="830262" y="4461169"/>
          <a:ext cx="6439225" cy="1868665"/>
        </p:xfrm>
        <a:graphic>
          <a:graphicData uri="http://schemas.openxmlformats.org/drawingml/2006/table">
            <a:tbl>
              <a:tblPr firstRow="1" bandRow="1">
                <a:noFill/>
                <a:tableStyleId>{DE3F4C07-A56E-4EFD-BF62-C29469B76C06}</a:tableStyleId>
              </a:tblPr>
              <a:tblGrid>
                <a:gridCol w="6439225">
                  <a:extLst>
                    <a:ext uri="{9D8B030D-6E8A-4147-A177-3AD203B41FA5}">
                      <a16:colId xmlns:a16="http://schemas.microsoft.com/office/drawing/2014/main" val="20000"/>
                    </a:ext>
                  </a:extLst>
                </a:gridCol>
              </a:tblGrid>
              <a:tr h="282100">
                <a:tc>
                  <a:txBody>
                    <a:bodyPr/>
                    <a:lstStyle/>
                    <a:p>
                      <a:pPr marL="0" marR="0" lvl="0" indent="0" algn="l" rtl="0">
                        <a:spcBef>
                          <a:spcPts val="0"/>
                        </a:spcBef>
                        <a:spcAft>
                          <a:spcPts val="0"/>
                        </a:spcAft>
                        <a:buNone/>
                      </a:pPr>
                      <a:r>
                        <a:rPr lang="fr-CH" sz="1400" b="1">
                          <a:solidFill>
                            <a:schemeClr val="lt1"/>
                          </a:solidFill>
                        </a:rPr>
                        <a:t>SUMMARY</a:t>
                      </a:r>
                      <a:endParaRPr/>
                    </a:p>
                  </a:txBody>
                  <a:tcPr marL="91450" marR="91450" marT="45650" marB="4565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987900">
                <a:tc>
                  <a:txBody>
                    <a:bodyPr/>
                    <a:lstStyle/>
                    <a:p>
                      <a:pPr marL="57150" marR="0" lvl="0" indent="0" algn="l" rtl="0">
                        <a:lnSpc>
                          <a:spcPct val="100000"/>
                        </a:lnSpc>
                        <a:spcBef>
                          <a:spcPts val="0"/>
                        </a:spcBef>
                        <a:spcAft>
                          <a:spcPts val="0"/>
                        </a:spcAft>
                        <a:buClr>
                          <a:schemeClr val="folHlink"/>
                        </a:buClr>
                        <a:buSzPts val="1000"/>
                        <a:buFont typeface="Arial"/>
                        <a:buNone/>
                      </a:pPr>
                      <a:r>
                        <a:rPr lang="fr-CH" sz="1000">
                          <a:solidFill>
                            <a:schemeClr val="folHlink"/>
                          </a:solidFill>
                          <a:latin typeface="Arial"/>
                          <a:ea typeface="Arial"/>
                          <a:cs typeface="Arial"/>
                          <a:sym typeface="Arial"/>
                        </a:rPr>
                        <a:t>Add text from competition rules – 10.3.f.i or 10.3.g.i YOU CAN FOUND IT IT THE SLIDE NOTES BELOW, eg.</a:t>
                      </a:r>
                      <a:endParaRPr/>
                    </a:p>
                    <a:p>
                      <a:pPr marL="57150" marR="0" lvl="0" indent="0" algn="l" rtl="0">
                        <a:lnSpc>
                          <a:spcPct val="100000"/>
                        </a:lnSpc>
                        <a:spcBef>
                          <a:spcPts val="0"/>
                        </a:spcBef>
                        <a:spcAft>
                          <a:spcPts val="0"/>
                        </a:spcAft>
                        <a:buClr>
                          <a:schemeClr val="dk1"/>
                        </a:buClr>
                        <a:buSzPts val="1000"/>
                        <a:buFont typeface="Arial"/>
                        <a:buNone/>
                      </a:pPr>
                      <a:endParaRPr sz="1000" b="1" i="0" u="none" strike="noStrike">
                        <a:solidFill>
                          <a:schemeClr val="folHlink"/>
                        </a:solidFill>
                        <a:latin typeface="Arial"/>
                        <a:ea typeface="Arial"/>
                        <a:cs typeface="Arial"/>
                        <a:sym typeface="Arial"/>
                      </a:endParaRPr>
                    </a:p>
                    <a:p>
                      <a:pPr marL="57150" marR="0" lvl="0" indent="0" algn="l" rtl="0">
                        <a:lnSpc>
                          <a:spcPct val="100000"/>
                        </a:lnSpc>
                        <a:spcBef>
                          <a:spcPts val="0"/>
                        </a:spcBef>
                        <a:spcAft>
                          <a:spcPts val="0"/>
                        </a:spcAft>
                        <a:buClr>
                          <a:schemeClr val="dk1"/>
                        </a:buClr>
                        <a:buSzPts val="1800"/>
                        <a:buFont typeface="Arial"/>
                        <a:buNone/>
                      </a:pPr>
                      <a:r>
                        <a:rPr lang="fr-CH" sz="1800" b="1">
                          <a:latin typeface="Arial"/>
                          <a:ea typeface="Arial"/>
                          <a:cs typeface="Arial"/>
                          <a:sym typeface="Arial"/>
                        </a:rPr>
                        <a:t>3 = ‘Fair Water Quality’: </a:t>
                      </a:r>
                      <a:br>
                        <a:rPr lang="fr-CH" sz="1800" b="1">
                          <a:latin typeface="Arial"/>
                          <a:ea typeface="Arial"/>
                          <a:cs typeface="Arial"/>
                          <a:sym typeface="Arial"/>
                        </a:rPr>
                      </a:br>
                      <a:r>
                        <a:rPr lang="fr-CH" sz="1800">
                          <a:latin typeface="Arial"/>
                          <a:ea typeface="Arial"/>
                          <a:cs typeface="Arial"/>
                          <a:sym typeface="Arial"/>
                        </a:rPr>
                        <a:t>(E.Coli: 250 to 500 or Enterococci 100 to 200), but with potential or poor visual pollution during sanitary check and/or potential for forecast of heavy rain;</a:t>
                      </a:r>
                      <a:endParaRPr/>
                    </a:p>
                    <a:p>
                      <a:pPr marL="57150" marR="0" lvl="0" indent="0" algn="l" rtl="0">
                        <a:lnSpc>
                          <a:spcPct val="100000"/>
                        </a:lnSpc>
                        <a:spcBef>
                          <a:spcPts val="0"/>
                        </a:spcBef>
                        <a:spcAft>
                          <a:spcPts val="0"/>
                        </a:spcAft>
                        <a:buClr>
                          <a:schemeClr val="dk1"/>
                        </a:buClr>
                        <a:buSzPts val="1000"/>
                        <a:buFont typeface="Arial"/>
                        <a:buNone/>
                      </a:pPr>
                      <a:endParaRPr sz="1000">
                        <a:latin typeface="Arial"/>
                        <a:ea typeface="Arial"/>
                        <a:cs typeface="Arial"/>
                        <a:sym typeface="Arial"/>
                      </a:endParaRPr>
                    </a:p>
                  </a:txBody>
                  <a:tcPr marL="9525" marR="9525" marT="9525" marB="0">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28" name="Google Shape;728;p68"/>
          <p:cNvSpPr txBox="1"/>
          <p:nvPr/>
        </p:nvSpPr>
        <p:spPr>
          <a:xfrm>
            <a:off x="1334453" y="1017665"/>
            <a:ext cx="60979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CH" sz="1400" b="0" i="0" u="none" strike="noStrike" cap="none">
                <a:solidFill>
                  <a:srgbClr val="ED7D31"/>
                </a:solidFill>
                <a:latin typeface="Arial"/>
                <a:ea typeface="Arial"/>
                <a:cs typeface="Arial"/>
                <a:sym typeface="Arial"/>
              </a:rPr>
              <a:t>Update orange text accordingly</a:t>
            </a:r>
            <a:endParaRPr/>
          </a:p>
        </p:txBody>
      </p:sp>
      <p:sp>
        <p:nvSpPr>
          <p:cNvPr id="729" name="Google Shape;729;p68"/>
          <p:cNvSpPr txBox="1"/>
          <p:nvPr/>
        </p:nvSpPr>
        <p:spPr>
          <a:xfrm>
            <a:off x="6257607" y="220383"/>
            <a:ext cx="2772093" cy="307777"/>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None/>
            </a:pPr>
            <a:r>
              <a:rPr lang="fr-CH" sz="1400" b="0" i="0" u="none" strike="noStrike" cap="none">
                <a:solidFill>
                  <a:schemeClr val="accent2"/>
                </a:solidFill>
                <a:latin typeface="Arial"/>
                <a:ea typeface="Arial"/>
                <a:cs typeface="Arial"/>
                <a:sym typeface="Arial"/>
              </a:rPr>
              <a:t>{select the </a:t>
            </a:r>
            <a:r>
              <a:rPr lang="fr-CH">
                <a:solidFill>
                  <a:schemeClr val="accent2"/>
                </a:solidFill>
              </a:rPr>
              <a:t>appropriate</a:t>
            </a:r>
            <a:r>
              <a:rPr lang="fr-CH" sz="1400" b="0" i="0" u="none" strike="noStrike" cap="none">
                <a:solidFill>
                  <a:schemeClr val="accent2"/>
                </a:solidFill>
                <a:latin typeface="Arial"/>
                <a:ea typeface="Arial"/>
                <a:cs typeface="Arial"/>
                <a:sym typeface="Arial"/>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Schedule and Timetables</a:t>
            </a:r>
            <a:endParaRPr/>
          </a:p>
        </p:txBody>
      </p:sp>
      <p:sp>
        <p:nvSpPr>
          <p:cNvPr id="168" name="Google Shape;168;p7"/>
          <p:cNvSpPr txBox="1">
            <a:spLocks noGrp="1"/>
          </p:cNvSpPr>
          <p:nvPr>
            <p:ph type="body" idx="1"/>
          </p:nvPr>
        </p:nvSpPr>
        <p:spPr>
          <a:xfrm>
            <a:off x="656963" y="1985554"/>
            <a:ext cx="10869109" cy="1243354"/>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None/>
            </a:pPr>
            <a:r>
              <a:rPr lang="fr-CH" sz="2000">
                <a:solidFill>
                  <a:schemeClr val="accent2"/>
                </a:solidFill>
              </a:rPr>
              <a:t>{ comment – to be deleted: include table with the following information: race category/ race numbers/ start times/ body marking/ cap colour }</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69" name="Google Shape;169;p7"/>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a:t>
            </a:fld>
            <a:endParaRPr/>
          </a:p>
        </p:txBody>
      </p:sp>
      <p:sp>
        <p:nvSpPr>
          <p:cNvPr id="170" name="Google Shape;170;p7"/>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8D4E-6ADC-07C7-57CA-926DDDB6B624}"/>
              </a:ext>
            </a:extLst>
          </p:cNvPr>
          <p:cNvSpPr>
            <a:spLocks noGrp="1"/>
          </p:cNvSpPr>
          <p:nvPr>
            <p:ph type="title"/>
          </p:nvPr>
        </p:nvSpPr>
        <p:spPr/>
        <p:txBody>
          <a:bodyPr/>
          <a:lstStyle/>
          <a:p>
            <a:r>
              <a:rPr lang="en-US" sz="3200" dirty="0"/>
              <a:t>Heat stress indicators</a:t>
            </a:r>
            <a:endParaRPr lang="fr-CH" dirty="0"/>
          </a:p>
        </p:txBody>
      </p:sp>
      <p:sp>
        <p:nvSpPr>
          <p:cNvPr id="3" name="Text Placeholder 2">
            <a:extLst>
              <a:ext uri="{FF2B5EF4-FFF2-40B4-BE49-F238E27FC236}">
                <a16:creationId xmlns:a16="http://schemas.microsoft.com/office/drawing/2014/main" id="{6596AB52-58D7-83C6-193E-EB782C62459A}"/>
              </a:ext>
            </a:extLst>
          </p:cNvPr>
          <p:cNvSpPr>
            <a:spLocks noGrp="1"/>
          </p:cNvSpPr>
          <p:nvPr>
            <p:ph type="body" idx="1"/>
          </p:nvPr>
        </p:nvSpPr>
        <p:spPr>
          <a:xfrm>
            <a:off x="656963" y="1610225"/>
            <a:ext cx="4543687" cy="4351338"/>
          </a:xfrm>
        </p:spPr>
        <p:txBody>
          <a:bodyPr/>
          <a:lstStyle/>
          <a:p>
            <a:pPr marL="114300" indent="0">
              <a:buNone/>
            </a:pPr>
            <a:r>
              <a:rPr lang="en-US" i="0" u="none" strike="noStrike" dirty="0">
                <a:solidFill>
                  <a:srgbClr val="121417"/>
                </a:solidFill>
                <a:effectLst/>
                <a:latin typeface="Arial" panose="020B0604020202020204" pitchFamily="34" charset="0"/>
              </a:rPr>
              <a:t>Warning flags will be placed at the athletes’ area and behind the spectators’ stands </a:t>
            </a:r>
            <a:endParaRPr lang="en-US" sz="3200" dirty="0">
              <a:effectLst/>
            </a:endParaRPr>
          </a:p>
          <a:p>
            <a:pPr marL="114300" indent="0">
              <a:buNone/>
            </a:pPr>
            <a:endParaRPr lang="fr-CH" dirty="0"/>
          </a:p>
        </p:txBody>
      </p:sp>
      <p:sp>
        <p:nvSpPr>
          <p:cNvPr id="4" name="Slide Number Placeholder 3">
            <a:extLst>
              <a:ext uri="{FF2B5EF4-FFF2-40B4-BE49-F238E27FC236}">
                <a16:creationId xmlns:a16="http://schemas.microsoft.com/office/drawing/2014/main" id="{D17C4F60-3E87-1DC5-DD04-EAB23E250D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CH" smtClean="0"/>
              <a:t>70</a:t>
            </a:fld>
            <a:endParaRPr lang="fr-CH"/>
          </a:p>
        </p:txBody>
      </p:sp>
      <p:grpSp>
        <p:nvGrpSpPr>
          <p:cNvPr id="5" name="Group 4">
            <a:extLst>
              <a:ext uri="{FF2B5EF4-FFF2-40B4-BE49-F238E27FC236}">
                <a16:creationId xmlns:a16="http://schemas.microsoft.com/office/drawing/2014/main" id="{8500491E-37EB-5EC0-8AC2-D4E498A75A4A}"/>
              </a:ext>
            </a:extLst>
          </p:cNvPr>
          <p:cNvGrpSpPr/>
          <p:nvPr/>
        </p:nvGrpSpPr>
        <p:grpSpPr>
          <a:xfrm>
            <a:off x="6096000" y="1686425"/>
            <a:ext cx="3146713" cy="3997573"/>
            <a:chOff x="5547013" y="2142721"/>
            <a:chExt cx="3146713" cy="3997573"/>
          </a:xfrm>
        </p:grpSpPr>
        <p:pic>
          <p:nvPicPr>
            <p:cNvPr id="6" name="Picture 5" descr="A red and white sign&#10;&#10;Description automatically generated with low confidence">
              <a:extLst>
                <a:ext uri="{FF2B5EF4-FFF2-40B4-BE49-F238E27FC236}">
                  <a16:creationId xmlns:a16="http://schemas.microsoft.com/office/drawing/2014/main" id="{B62C8874-CCDB-571E-5906-FB2775E1EFE6}"/>
                </a:ext>
              </a:extLst>
            </p:cNvPr>
            <p:cNvPicPr>
              <a:picLocks noChangeAspect="1"/>
            </p:cNvPicPr>
            <p:nvPr/>
          </p:nvPicPr>
          <p:blipFill>
            <a:blip r:embed="rId2"/>
            <a:stretch>
              <a:fillRect/>
            </a:stretch>
          </p:blipFill>
          <p:spPr>
            <a:xfrm rot="5400000">
              <a:off x="6747823" y="3381695"/>
              <a:ext cx="745092" cy="314671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CA6F213-ACB8-086D-C5F4-C1CBEB70DD5A}"/>
                </a:ext>
              </a:extLst>
            </p:cNvPr>
            <p:cNvPicPr>
              <a:picLocks noChangeAspect="1"/>
            </p:cNvPicPr>
            <p:nvPr/>
          </p:nvPicPr>
          <p:blipFill>
            <a:blip r:embed="rId3"/>
            <a:stretch>
              <a:fillRect/>
            </a:stretch>
          </p:blipFill>
          <p:spPr>
            <a:xfrm rot="5400000">
              <a:off x="6747823" y="4194392"/>
              <a:ext cx="745092" cy="3146712"/>
            </a:xfrm>
            <a:prstGeom prst="rect">
              <a:avLst/>
            </a:prstGeom>
          </p:spPr>
        </p:pic>
        <p:pic>
          <p:nvPicPr>
            <p:cNvPr id="8" name="Picture 7" descr="Icon&#10;&#10;Description automatically generated">
              <a:extLst>
                <a:ext uri="{FF2B5EF4-FFF2-40B4-BE49-F238E27FC236}">
                  <a16:creationId xmlns:a16="http://schemas.microsoft.com/office/drawing/2014/main" id="{A6533A04-033D-8087-FCAF-ADCBE7A46F82}"/>
                </a:ext>
              </a:extLst>
            </p:cNvPr>
            <p:cNvPicPr>
              <a:picLocks noChangeAspect="1"/>
            </p:cNvPicPr>
            <p:nvPr/>
          </p:nvPicPr>
          <p:blipFill>
            <a:blip r:embed="rId4"/>
            <a:stretch>
              <a:fillRect/>
            </a:stretch>
          </p:blipFill>
          <p:spPr>
            <a:xfrm rot="5400000">
              <a:off x="6747823" y="2568998"/>
              <a:ext cx="745092" cy="3146712"/>
            </a:xfrm>
            <a:prstGeom prst="rect">
              <a:avLst/>
            </a:prstGeom>
          </p:spPr>
        </p:pic>
        <p:pic>
          <p:nvPicPr>
            <p:cNvPr id="9" name="Picture 8" descr="Icon&#10;&#10;Description automatically generated">
              <a:extLst>
                <a:ext uri="{FF2B5EF4-FFF2-40B4-BE49-F238E27FC236}">
                  <a16:creationId xmlns:a16="http://schemas.microsoft.com/office/drawing/2014/main" id="{DADCFAB6-A3B0-5B20-47F5-EABCA8763173}"/>
                </a:ext>
              </a:extLst>
            </p:cNvPr>
            <p:cNvPicPr>
              <a:picLocks noChangeAspect="1"/>
            </p:cNvPicPr>
            <p:nvPr/>
          </p:nvPicPr>
          <p:blipFill>
            <a:blip r:embed="rId5"/>
            <a:stretch>
              <a:fillRect/>
            </a:stretch>
          </p:blipFill>
          <p:spPr>
            <a:xfrm rot="5400000">
              <a:off x="6748027" y="941708"/>
              <a:ext cx="744685" cy="3146712"/>
            </a:xfrm>
            <a:prstGeom prst="rect">
              <a:avLst/>
            </a:prstGeom>
          </p:spPr>
        </p:pic>
        <p:pic>
          <p:nvPicPr>
            <p:cNvPr id="10" name="Picture 9" descr="Icon&#10;&#10;Description automatically generated">
              <a:extLst>
                <a:ext uri="{FF2B5EF4-FFF2-40B4-BE49-F238E27FC236}">
                  <a16:creationId xmlns:a16="http://schemas.microsoft.com/office/drawing/2014/main" id="{08A02C8D-D5F0-3A4E-D058-7C7CB3B53C63}"/>
                </a:ext>
              </a:extLst>
            </p:cNvPr>
            <p:cNvPicPr>
              <a:picLocks noChangeAspect="1"/>
            </p:cNvPicPr>
            <p:nvPr/>
          </p:nvPicPr>
          <p:blipFill>
            <a:blip r:embed="rId6"/>
            <a:stretch>
              <a:fillRect/>
            </a:stretch>
          </p:blipFill>
          <p:spPr>
            <a:xfrm rot="5400000">
              <a:off x="6747823" y="1755251"/>
              <a:ext cx="745092" cy="3146712"/>
            </a:xfrm>
            <a:prstGeom prst="rect">
              <a:avLst/>
            </a:prstGeom>
          </p:spPr>
        </p:pic>
      </p:grpSp>
    </p:spTree>
    <p:extLst>
      <p:ext uri="{BB962C8B-B14F-4D97-AF65-F5344CB8AC3E}">
        <p14:creationId xmlns:p14="http://schemas.microsoft.com/office/powerpoint/2010/main" val="15969550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sz="3200"/>
              <a:t>Weather forecasts</a:t>
            </a:r>
            <a:endParaRPr sz="2400">
              <a:solidFill>
                <a:schemeClr val="accent2"/>
              </a:solidFill>
              <a:latin typeface="Arial"/>
              <a:ea typeface="Arial"/>
              <a:cs typeface="Arial"/>
              <a:sym typeface="Arial"/>
            </a:endParaRPr>
          </a:p>
        </p:txBody>
      </p:sp>
      <p:sp>
        <p:nvSpPr>
          <p:cNvPr id="735" name="Google Shape;735;p6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71</a:t>
            </a:fld>
            <a:endParaRPr/>
          </a:p>
        </p:txBody>
      </p:sp>
      <p:graphicFrame>
        <p:nvGraphicFramePr>
          <p:cNvPr id="736" name="Google Shape;736;p69"/>
          <p:cNvGraphicFramePr/>
          <p:nvPr/>
        </p:nvGraphicFramePr>
        <p:xfrm>
          <a:off x="1173292" y="1691213"/>
          <a:ext cx="3000000" cy="3000000"/>
        </p:xfrm>
        <a:graphic>
          <a:graphicData uri="http://schemas.openxmlformats.org/drawingml/2006/table">
            <a:tbl>
              <a:tblPr firstRow="1" bandRow="1">
                <a:noFill/>
                <a:tableStyleId>{42E8CEAB-165F-4027-A747-6B2CCF8A8D0B}</a:tableStyleId>
              </a:tblPr>
              <a:tblGrid>
                <a:gridCol w="3281800">
                  <a:extLst>
                    <a:ext uri="{9D8B030D-6E8A-4147-A177-3AD203B41FA5}">
                      <a16:colId xmlns:a16="http://schemas.microsoft.com/office/drawing/2014/main" val="20000"/>
                    </a:ext>
                  </a:extLst>
                </a:gridCol>
                <a:gridCol w="3281800">
                  <a:extLst>
                    <a:ext uri="{9D8B030D-6E8A-4147-A177-3AD203B41FA5}">
                      <a16:colId xmlns:a16="http://schemas.microsoft.com/office/drawing/2014/main" val="20001"/>
                    </a:ext>
                  </a:extLst>
                </a:gridCol>
                <a:gridCol w="3281800">
                  <a:extLst>
                    <a:ext uri="{9D8B030D-6E8A-4147-A177-3AD203B41FA5}">
                      <a16:colId xmlns:a16="http://schemas.microsoft.com/office/drawing/2014/main" val="20002"/>
                    </a:ext>
                  </a:extLst>
                </a:gridCol>
              </a:tblGrid>
              <a:tr h="984525">
                <a:tc>
                  <a:txBody>
                    <a:bodyPr/>
                    <a:lstStyle/>
                    <a:p>
                      <a:pPr marL="0" marR="0" lvl="0" indent="0" algn="l" rtl="0">
                        <a:spcBef>
                          <a:spcPts val="0"/>
                        </a:spcBef>
                        <a:spcAft>
                          <a:spcPts val="0"/>
                        </a:spcAft>
                        <a:buNone/>
                      </a:pP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Temperature </a:t>
                      </a:r>
                      <a:br>
                        <a:rPr lang="fr-CH" sz="2000">
                          <a:solidFill>
                            <a:srgbClr val="000000"/>
                          </a:solidFill>
                        </a:rPr>
                      </a:br>
                      <a:r>
                        <a:rPr lang="fr-CH" sz="2000">
                          <a:solidFill>
                            <a:srgbClr val="000000"/>
                          </a:solidFill>
                        </a:rPr>
                        <a:t>in °C  </a:t>
                      </a:r>
                      <a:endParaRPr sz="2000">
                        <a:solidFill>
                          <a:srgbClr val="000000"/>
                        </a:solidFill>
                      </a:endParaRPr>
                    </a:p>
                  </a:txBody>
                  <a:tcPr marL="91450" marR="91450" marT="45725" marB="45725"/>
                </a:tc>
                <a:tc>
                  <a:txBody>
                    <a:bodyPr/>
                    <a:lstStyle/>
                    <a:p>
                      <a:pPr marL="0" marR="0" lvl="0" indent="0" algn="ctr" rtl="0">
                        <a:spcBef>
                          <a:spcPts val="0"/>
                        </a:spcBef>
                        <a:spcAft>
                          <a:spcPts val="0"/>
                        </a:spcAft>
                        <a:buNone/>
                      </a:pPr>
                      <a:r>
                        <a:rPr lang="fr-CH" sz="2000">
                          <a:solidFill>
                            <a:srgbClr val="000000"/>
                          </a:solidFill>
                        </a:rPr>
                        <a:t>Weather</a:t>
                      </a:r>
                      <a:endParaRPr sz="2000">
                        <a:solidFill>
                          <a:srgbClr val="000000"/>
                        </a:solidFill>
                      </a:endParaRPr>
                    </a:p>
                  </a:txBody>
                  <a:tcPr marL="91450" marR="91450" marT="45725" marB="45725"/>
                </a:tc>
                <a:extLst>
                  <a:ext uri="{0D108BD9-81ED-4DB2-BD59-A6C34878D82A}">
                    <a16:rowId xmlns:a16="http://schemas.microsoft.com/office/drawing/2014/main" val="10000"/>
                  </a:ext>
                </a:extLst>
              </a:tr>
              <a:tr h="984525">
                <a:tc>
                  <a:txBody>
                    <a:bodyPr/>
                    <a:lstStyle/>
                    <a:p>
                      <a:pPr marL="0" marR="0" lvl="0" indent="0" algn="l" rtl="0">
                        <a:spcBef>
                          <a:spcPts val="0"/>
                        </a:spcBef>
                        <a:spcAft>
                          <a:spcPts val="0"/>
                        </a:spcAft>
                        <a:buNone/>
                      </a:pPr>
                      <a:r>
                        <a:rPr lang="fr-CH" sz="2000" b="1">
                          <a:solidFill>
                            <a:srgbClr val="000000"/>
                          </a:solidFill>
                        </a:rPr>
                        <a:t>Friday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1"/>
                  </a:ext>
                </a:extLst>
              </a:tr>
              <a:tr h="984525">
                <a:tc>
                  <a:txBody>
                    <a:bodyPr/>
                    <a:lstStyle/>
                    <a:p>
                      <a:pPr marL="0" marR="0" lvl="0" indent="0" algn="l" rtl="0">
                        <a:spcBef>
                          <a:spcPts val="0"/>
                        </a:spcBef>
                        <a:spcAft>
                          <a:spcPts val="0"/>
                        </a:spcAft>
                        <a:buNone/>
                      </a:pPr>
                      <a:r>
                        <a:rPr lang="fr-CH" sz="2000" b="1">
                          <a:solidFill>
                            <a:srgbClr val="000000"/>
                          </a:solidFill>
                        </a:rPr>
                        <a:t>Saturday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2"/>
                  </a:ext>
                </a:extLst>
              </a:tr>
              <a:tr h="984525">
                <a:tc>
                  <a:txBody>
                    <a:bodyPr/>
                    <a:lstStyle/>
                    <a:p>
                      <a:pPr marL="0" marR="0" lvl="0" indent="0" algn="l" rtl="0">
                        <a:spcBef>
                          <a:spcPts val="0"/>
                        </a:spcBef>
                        <a:spcAft>
                          <a:spcPts val="0"/>
                        </a:spcAft>
                        <a:buNone/>
                      </a:pPr>
                      <a:r>
                        <a:rPr lang="fr-CH" sz="2000" b="1">
                          <a:solidFill>
                            <a:srgbClr val="000000"/>
                          </a:solidFill>
                        </a:rPr>
                        <a:t>Sunday</a:t>
                      </a:r>
                      <a:endParaRPr sz="2000" b="1">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fr-CH" sz="2000">
                          <a:solidFill>
                            <a:srgbClr val="000000"/>
                          </a:solidFill>
                        </a:rPr>
                        <a:t>&lt;insert data&gt; </a:t>
                      </a:r>
                      <a:endParaRPr sz="2000">
                        <a:solidFill>
                          <a:srgbClr val="000000"/>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737" name="Google Shape;737;p6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70"/>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72</a:t>
            </a:fld>
            <a:endParaRPr/>
          </a:p>
        </p:txBody>
      </p:sp>
      <p:pic>
        <p:nvPicPr>
          <p:cNvPr id="743" name="Google Shape;743;p70" descr="Text&#10;&#10;Description automatically generated with low confidence"/>
          <p:cNvPicPr preferRelativeResize="0"/>
          <p:nvPr/>
        </p:nvPicPr>
        <p:blipFill rotWithShape="1">
          <a:blip r:embed="rId3">
            <a:alphaModFix/>
          </a:blip>
          <a:srcRect/>
          <a:stretch/>
        </p:blipFill>
        <p:spPr>
          <a:xfrm>
            <a:off x="1415" y="0"/>
            <a:ext cx="12189169" cy="68580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71"/>
          <p:cNvSpPr txBox="1">
            <a:spLocks noGrp="1"/>
          </p:cNvSpPr>
          <p:nvPr>
            <p:ph type="body" idx="1"/>
          </p:nvPr>
        </p:nvSpPr>
        <p:spPr>
          <a:xfrm>
            <a:off x="0" y="2853222"/>
            <a:ext cx="12192000" cy="1151555"/>
          </a:xfrm>
          <a:prstGeom prst="rect">
            <a:avLst/>
          </a:prstGeom>
          <a:noFill/>
          <a:ln>
            <a:noFill/>
          </a:ln>
        </p:spPr>
        <p:txBody>
          <a:bodyPr spcFirstLastPara="1" wrap="square" lIns="0" tIns="0" rIns="0" bIns="0" anchor="t" anchorCtr="0">
            <a:noAutofit/>
          </a:bodyPr>
          <a:lstStyle/>
          <a:p>
            <a:pPr marL="457189" marR="0" lvl="0" indent="-228594" algn="ctr" rtl="0">
              <a:lnSpc>
                <a:spcPct val="100000"/>
              </a:lnSpc>
              <a:spcBef>
                <a:spcPts val="800"/>
              </a:spcBef>
              <a:spcAft>
                <a:spcPts val="0"/>
              </a:spcAft>
              <a:buClr>
                <a:schemeClr val="lt1"/>
              </a:buClr>
              <a:buSzPts val="4000"/>
              <a:buFont typeface="Arial"/>
              <a:buNone/>
            </a:pPr>
            <a:r>
              <a:rPr lang="fr-CH" sz="6000"/>
              <a:t>Have a good race!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fr-CH"/>
              <a:t>Parade of Nations</a:t>
            </a:r>
            <a:endParaRPr/>
          </a:p>
        </p:txBody>
      </p:sp>
      <p:sp>
        <p:nvSpPr>
          <p:cNvPr id="176" name="Google Shape;176;p8"/>
          <p:cNvSpPr txBox="1">
            <a:spLocks noGrp="1"/>
          </p:cNvSpPr>
          <p:nvPr>
            <p:ph type="body" idx="1"/>
          </p:nvPr>
        </p:nvSpPr>
        <p:spPr>
          <a:xfrm>
            <a:off x="656963" y="1985554"/>
            <a:ext cx="10869109" cy="87402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chemeClr val="accent2"/>
              </a:buClr>
              <a:buSzPts val="2000"/>
              <a:buNone/>
            </a:pPr>
            <a:r>
              <a:rPr lang="fr-CH" sz="2000">
                <a:solidFill>
                  <a:schemeClr val="accent2"/>
                </a:solidFill>
              </a:rPr>
              <a:t>{Insert all the important information regarding the parade of nations if applicable}</a:t>
            </a:r>
            <a:endParaRPr/>
          </a:p>
          <a:p>
            <a:pPr marL="0" lvl="0" indent="0" algn="l" rtl="0">
              <a:lnSpc>
                <a:spcPct val="120000"/>
              </a:lnSpc>
              <a:spcBef>
                <a:spcPts val="600"/>
              </a:spcBef>
              <a:spcAft>
                <a:spcPts val="0"/>
              </a:spcAft>
              <a:buClr>
                <a:srgbClr val="000000"/>
              </a:buClr>
              <a:buSzPts val="2000"/>
              <a:buFont typeface="Arial"/>
              <a:buNone/>
            </a:pPr>
            <a:endParaRPr sz="2000"/>
          </a:p>
        </p:txBody>
      </p:sp>
      <p:sp>
        <p:nvSpPr>
          <p:cNvPr id="177" name="Google Shape;177;p8"/>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8</a:t>
            </a:fld>
            <a:endParaRPr/>
          </a:p>
        </p:txBody>
      </p:sp>
      <p:sp>
        <p:nvSpPr>
          <p:cNvPr id="178" name="Google Shape;178;p8"/>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9"/>
          <p:cNvSpPr txBox="1">
            <a:spLocks noGrp="1"/>
          </p:cNvSpPr>
          <p:nvPr>
            <p:ph type="title"/>
          </p:nvPr>
        </p:nvSpPr>
        <p:spPr>
          <a:xfrm>
            <a:off x="656964" y="237601"/>
            <a:ext cx="10515600" cy="1041644"/>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3200"/>
              <a:buFont typeface="Arial"/>
              <a:buNone/>
            </a:pPr>
            <a:r>
              <a:rPr lang="en-US" dirty="0"/>
              <a:t>Race Package Distribution</a:t>
            </a:r>
            <a:endParaRPr dirty="0"/>
          </a:p>
        </p:txBody>
      </p:sp>
      <p:sp>
        <p:nvSpPr>
          <p:cNvPr id="184" name="Google Shape;184;p9"/>
          <p:cNvSpPr txBox="1">
            <a:spLocks noGrp="1"/>
          </p:cNvSpPr>
          <p:nvPr>
            <p:ph type="body" idx="1"/>
          </p:nvPr>
        </p:nvSpPr>
        <p:spPr>
          <a:xfrm>
            <a:off x="656963" y="2309208"/>
            <a:ext cx="4880100" cy="3454752"/>
          </a:xfrm>
          <a:prstGeom prst="rect">
            <a:avLst/>
          </a:prstGeom>
          <a:noFill/>
          <a:ln>
            <a:noFill/>
          </a:ln>
        </p:spPr>
        <p:txBody>
          <a:bodyPr spcFirstLastPara="1" wrap="square" lIns="91425" tIns="45700" rIns="91425" bIns="45700" anchor="t" anchorCtr="0">
            <a:spAutoFit/>
          </a:bodyPr>
          <a:lstStyle/>
          <a:p>
            <a:pPr marL="0" lvl="0" indent="0" algn="l" rtl="0">
              <a:lnSpc>
                <a:spcPct val="120000"/>
              </a:lnSpc>
              <a:spcBef>
                <a:spcPts val="0"/>
              </a:spcBef>
              <a:spcAft>
                <a:spcPts val="0"/>
              </a:spcAft>
              <a:buClr>
                <a:srgbClr val="000000"/>
              </a:buClr>
              <a:buSzPts val="2000"/>
              <a:buFont typeface="Arial"/>
              <a:buNone/>
            </a:pPr>
            <a:r>
              <a:rPr lang="fr-CH" sz="2000" b="1" dirty="0" err="1"/>
              <a:t>Please</a:t>
            </a:r>
            <a:r>
              <a:rPr lang="fr-CH" sz="2000" b="1" dirty="0"/>
              <a:t> check </a:t>
            </a:r>
            <a:r>
              <a:rPr lang="fr-CH" sz="2000" dirty="0" err="1"/>
              <a:t>that</a:t>
            </a:r>
            <a:r>
              <a:rPr lang="fr-CH" sz="2000" dirty="0"/>
              <a:t> </a:t>
            </a:r>
            <a:r>
              <a:rPr lang="fr-CH" sz="2000" dirty="0" err="1"/>
              <a:t>you</a:t>
            </a:r>
            <a:r>
              <a:rPr lang="fr-CH" sz="2000" dirty="0"/>
              <a:t> have the </a:t>
            </a:r>
            <a:r>
              <a:rPr lang="fr-CH" sz="2000" dirty="0" err="1"/>
              <a:t>following</a:t>
            </a:r>
            <a:endParaRPr dirty="0"/>
          </a:p>
          <a:p>
            <a:pPr marL="342900" lvl="0" indent="-342900" algn="l" rtl="0">
              <a:lnSpc>
                <a:spcPct val="100000"/>
              </a:lnSpc>
              <a:spcAft>
                <a:spcPts val="0"/>
              </a:spcAft>
              <a:buClr>
                <a:srgbClr val="000000"/>
              </a:buClr>
              <a:buSzPts val="2000"/>
              <a:buFont typeface="Arial"/>
              <a:buChar char="-"/>
            </a:pPr>
            <a:r>
              <a:rPr lang="fr-CH" sz="2000" dirty="0"/>
              <a:t>Bib </a:t>
            </a:r>
            <a:r>
              <a:rPr lang="fr-CH" sz="2000" dirty="0" err="1"/>
              <a:t>number</a:t>
            </a:r>
            <a:endParaRPr sz="2000" dirty="0"/>
          </a:p>
          <a:p>
            <a:pPr marL="342900" lvl="0" indent="-342900" algn="l" rtl="0">
              <a:lnSpc>
                <a:spcPct val="100000"/>
              </a:lnSpc>
              <a:spcAft>
                <a:spcPts val="0"/>
              </a:spcAft>
              <a:buClr>
                <a:srgbClr val="000000"/>
              </a:buClr>
              <a:buSzPts val="2000"/>
              <a:buFont typeface="Arial"/>
              <a:buChar char="-"/>
            </a:pPr>
            <a:r>
              <a:rPr lang="fr-CH" sz="2000" dirty="0" err="1"/>
              <a:t>Swim</a:t>
            </a:r>
            <a:r>
              <a:rPr lang="fr-CH" sz="2000" dirty="0"/>
              <a:t> cap</a:t>
            </a:r>
            <a:endParaRPr dirty="0"/>
          </a:p>
          <a:p>
            <a:pPr marL="342900" lvl="0" indent="-342900" algn="l" rtl="0">
              <a:lnSpc>
                <a:spcPct val="100000"/>
              </a:lnSpc>
              <a:spcAft>
                <a:spcPts val="0"/>
              </a:spcAft>
              <a:buClr>
                <a:srgbClr val="000000"/>
              </a:buClr>
              <a:buSzPts val="2000"/>
              <a:buFont typeface="Arial"/>
              <a:buChar char="-"/>
            </a:pPr>
            <a:r>
              <a:rPr lang="fr-CH" sz="2000" dirty="0"/>
              <a:t>Race Stickers: </a:t>
            </a:r>
            <a:endParaRPr dirty="0"/>
          </a:p>
          <a:p>
            <a:pPr marL="800100" lvl="1">
              <a:lnSpc>
                <a:spcPct val="110000"/>
              </a:lnSpc>
              <a:buSzPts val="2000"/>
            </a:pPr>
            <a:r>
              <a:rPr lang="fr-CH" dirty="0" err="1"/>
              <a:t>Helmet</a:t>
            </a:r>
            <a:r>
              <a:rPr lang="fr-CH" dirty="0"/>
              <a:t> (3x), </a:t>
            </a:r>
            <a:endParaRPr dirty="0"/>
          </a:p>
          <a:p>
            <a:pPr marL="800100" lvl="1">
              <a:lnSpc>
                <a:spcPct val="110000"/>
              </a:lnSpc>
              <a:buSzPts val="2000"/>
            </a:pPr>
            <a:r>
              <a:rPr lang="fr-CH" dirty="0"/>
              <a:t>Bike (1x), </a:t>
            </a:r>
            <a:endParaRPr dirty="0"/>
          </a:p>
          <a:p>
            <a:pPr marL="800100" lvl="1">
              <a:lnSpc>
                <a:spcPct val="110000"/>
              </a:lnSpc>
              <a:buSzPts val="2000"/>
            </a:pPr>
            <a:r>
              <a:rPr lang="fr-CH" dirty="0"/>
              <a:t>Bag (1x)</a:t>
            </a:r>
            <a:endParaRPr dirty="0"/>
          </a:p>
          <a:p>
            <a:pPr marL="800100" lvl="1">
              <a:lnSpc>
                <a:spcPct val="110000"/>
              </a:lnSpc>
              <a:buSzPts val="2000"/>
            </a:pPr>
            <a:r>
              <a:rPr lang="fr-CH" dirty="0"/>
              <a:t>Bike check-out ticket</a:t>
            </a:r>
            <a:endParaRPr dirty="0"/>
          </a:p>
          <a:p>
            <a:pPr marL="342900">
              <a:lnSpc>
                <a:spcPct val="100000"/>
              </a:lnSpc>
              <a:buSzPts val="2000"/>
              <a:buFont typeface="Arial"/>
              <a:buChar char="-"/>
            </a:pPr>
            <a:r>
              <a:rPr lang="fr-CH" sz="2000" dirty="0" err="1"/>
              <a:t>Athlete</a:t>
            </a:r>
            <a:r>
              <a:rPr lang="fr-CH" sz="2000" dirty="0"/>
              <a:t> </a:t>
            </a:r>
            <a:r>
              <a:rPr lang="fr-CH" sz="2000" dirty="0" err="1"/>
              <a:t>wristband</a:t>
            </a:r>
            <a:endParaRPr sz="2000" dirty="0"/>
          </a:p>
        </p:txBody>
      </p:sp>
      <p:sp>
        <p:nvSpPr>
          <p:cNvPr id="185" name="Google Shape;185;p9"/>
          <p:cNvSpPr txBox="1">
            <a:spLocks noGrp="1"/>
          </p:cNvSpPr>
          <p:nvPr>
            <p:ph type="sldNum" idx="12"/>
          </p:nvPr>
        </p:nvSpPr>
        <p:spPr>
          <a:xfrm>
            <a:off x="648000" y="6289419"/>
            <a:ext cx="2743200" cy="365125"/>
          </a:xfrm>
          <a:prstGeom prst="rect">
            <a:avLst/>
          </a:prstGeom>
          <a:noFill/>
          <a:ln>
            <a:noFill/>
          </a:ln>
        </p:spPr>
        <p:txBody>
          <a:bodyPr spcFirstLastPara="1" wrap="square" lIns="0" tIns="45700" rIns="91425" bIns="45700" anchor="ctr" anchorCtr="0">
            <a:noAutofit/>
          </a:bodyPr>
          <a:lstStyle/>
          <a:p>
            <a:pPr marL="0" lvl="0" indent="0" algn="l" rtl="0">
              <a:lnSpc>
                <a:spcPct val="100000"/>
              </a:lnSpc>
              <a:spcBef>
                <a:spcPts val="0"/>
              </a:spcBef>
              <a:spcAft>
                <a:spcPts val="0"/>
              </a:spcAft>
              <a:buNone/>
            </a:pPr>
            <a:fld id="{00000000-1234-1234-1234-123412341234}" type="slidenum">
              <a:rPr lang="fr-CH"/>
              <a:t>9</a:t>
            </a:fld>
            <a:endParaRPr/>
          </a:p>
        </p:txBody>
      </p:sp>
      <p:sp>
        <p:nvSpPr>
          <p:cNvPr id="186" name="Google Shape;186;p9"/>
          <p:cNvSpPr txBox="1"/>
          <p:nvPr/>
        </p:nvSpPr>
        <p:spPr>
          <a:xfrm>
            <a:off x="9696450" y="5857875"/>
            <a:ext cx="2163536" cy="7386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Insert official World Triathlon event logo, </a:t>
            </a:r>
            <a:endParaRPr/>
          </a:p>
          <a:p>
            <a:pPr marL="0" marR="0" lvl="0" indent="0" algn="l" rtl="0">
              <a:lnSpc>
                <a:spcPct val="100000"/>
              </a:lnSpc>
              <a:spcBef>
                <a:spcPts val="0"/>
              </a:spcBef>
              <a:spcAft>
                <a:spcPts val="0"/>
              </a:spcAft>
              <a:buNone/>
            </a:pPr>
            <a:r>
              <a:rPr lang="fr-CH" sz="1400" b="0" i="0" u="none" strike="noStrike" cap="none">
                <a:solidFill>
                  <a:srgbClr val="000000"/>
                </a:solidFill>
                <a:latin typeface="Arial"/>
                <a:ea typeface="Arial"/>
                <a:cs typeface="Arial"/>
                <a:sym typeface="Arial"/>
              </a:rPr>
              <a:t>color version</a:t>
            </a:r>
            <a:endParaRPr sz="1400" b="0" i="0" u="none" strike="noStrike" cap="none">
              <a:solidFill>
                <a:srgbClr val="000000"/>
              </a:solidFill>
              <a:latin typeface="Arial"/>
              <a:ea typeface="Arial"/>
              <a:cs typeface="Arial"/>
              <a:sym typeface="Arial"/>
            </a:endParaRPr>
          </a:p>
        </p:txBody>
      </p:sp>
      <p:sp>
        <p:nvSpPr>
          <p:cNvPr id="187" name="Google Shape;187;p9"/>
          <p:cNvSpPr txBox="1"/>
          <p:nvPr/>
        </p:nvSpPr>
        <p:spPr>
          <a:xfrm>
            <a:off x="6292327" y="2309208"/>
            <a:ext cx="5567659" cy="3716362"/>
          </a:xfrm>
          <a:prstGeom prst="rect">
            <a:avLst/>
          </a:prstGeom>
          <a:noFill/>
          <a:ln>
            <a:noFill/>
          </a:ln>
        </p:spPr>
        <p:txBody>
          <a:bodyPr spcFirstLastPara="1" wrap="square" lIns="91425" tIns="45700" rIns="91425" bIns="45700" anchor="t" anchorCtr="0">
            <a:spAutoFit/>
          </a:bodyPr>
          <a:lstStyle/>
          <a:p>
            <a:pPr marL="342900" lvl="0" indent="-342900">
              <a:spcBef>
                <a:spcPts val="300"/>
              </a:spcBef>
              <a:buSzPts val="2000"/>
              <a:buFont typeface="Arial"/>
              <a:buChar char="-"/>
            </a:pPr>
            <a:r>
              <a:rPr lang="fr-CH" sz="2000" dirty="0"/>
              <a:t>Body </a:t>
            </a:r>
            <a:r>
              <a:rPr lang="fr-CH" sz="2000" dirty="0" err="1"/>
              <a:t>decals</a:t>
            </a:r>
            <a:r>
              <a:rPr lang="fr-CH" sz="2000" dirty="0"/>
              <a:t> </a:t>
            </a:r>
            <a:endParaRPr sz="2000" dirty="0"/>
          </a:p>
          <a:p>
            <a:pPr marL="800100" marR="0" lvl="1" indent="-342900" algn="l" rtl="0">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Elite: 4x (</a:t>
            </a:r>
            <a:r>
              <a:rPr lang="fr-CH" sz="2000" b="0" i="0" u="none" strike="noStrike" cap="none" dirty="0" err="1">
                <a:solidFill>
                  <a:srgbClr val="000000"/>
                </a:solidFill>
                <a:latin typeface="Arial"/>
                <a:ea typeface="Arial"/>
                <a:cs typeface="Arial"/>
                <a:sym typeface="Arial"/>
              </a:rPr>
              <a:t>both</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arms</a:t>
            </a:r>
            <a:r>
              <a:rPr lang="fr-CH" sz="2000" b="0" i="0" u="none" strike="noStrike" cap="none" dirty="0">
                <a:solidFill>
                  <a:srgbClr val="000000"/>
                </a:solidFill>
                <a:latin typeface="Arial"/>
                <a:ea typeface="Arial"/>
                <a:cs typeface="Arial"/>
                <a:sym typeface="Arial"/>
              </a:rPr>
              <a:t>/legs)</a:t>
            </a:r>
          </a:p>
          <a:p>
            <a:pPr marL="800100" marR="0" lvl="1" indent="-342900" algn="l" rtl="0">
              <a:spcAft>
                <a:spcPts val="0"/>
              </a:spcAft>
              <a:buClr>
                <a:srgbClr val="000000"/>
              </a:buClr>
              <a:buSzPts val="2000"/>
              <a:buFont typeface="NTR"/>
              <a:buChar char="-"/>
            </a:pPr>
            <a:r>
              <a:rPr lang="fr-CH" sz="2000" dirty="0"/>
              <a:t>AG: 2x</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both</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arms</a:t>
            </a:r>
            <a:r>
              <a:rPr lang="fr-CH" sz="2000" b="0" i="0" u="none" strike="noStrike" cap="none" dirty="0">
                <a:solidFill>
                  <a:srgbClr val="000000"/>
                </a:solidFill>
                <a:latin typeface="Arial"/>
                <a:ea typeface="Arial"/>
                <a:cs typeface="Arial"/>
                <a:sym typeface="Arial"/>
              </a:rPr>
              <a:t>) + 1x </a:t>
            </a:r>
            <a:r>
              <a:rPr lang="fr-CH" sz="2000" b="0" i="0" u="none" strike="noStrike" cap="none" dirty="0" err="1">
                <a:solidFill>
                  <a:srgbClr val="000000"/>
                </a:solidFill>
                <a:latin typeface="Arial"/>
                <a:ea typeface="Arial"/>
                <a:cs typeface="Arial"/>
                <a:sym typeface="Arial"/>
              </a:rPr>
              <a:t>swim</a:t>
            </a:r>
            <a:r>
              <a:rPr lang="fr-CH" sz="2000" b="0" i="0" u="none" strike="noStrike" cap="none" dirty="0">
                <a:solidFill>
                  <a:srgbClr val="000000"/>
                </a:solidFill>
                <a:latin typeface="Arial"/>
                <a:ea typeface="Arial"/>
                <a:cs typeface="Arial"/>
                <a:sym typeface="Arial"/>
              </a:rPr>
              <a:t> cap/</a:t>
            </a:r>
            <a:r>
              <a:rPr lang="fr-CH" sz="2000" b="0" i="0" u="none" strike="noStrike" cap="none" dirty="0" err="1">
                <a:solidFill>
                  <a:srgbClr val="000000"/>
                </a:solidFill>
                <a:latin typeface="Arial"/>
                <a:ea typeface="Arial"/>
                <a:cs typeface="Arial"/>
                <a:sym typeface="Arial"/>
              </a:rPr>
              <a:t>wetsuit</a:t>
            </a:r>
            <a:r>
              <a:rPr lang="fr-CH" sz="2000" b="0" i="0" u="none" strike="noStrike" cap="none" dirty="0">
                <a:solidFill>
                  <a:srgbClr val="000000"/>
                </a:solidFill>
                <a:latin typeface="Arial"/>
                <a:ea typeface="Arial"/>
                <a:cs typeface="Arial"/>
                <a:sym typeface="Arial"/>
              </a:rPr>
              <a:t> + </a:t>
            </a:r>
            <a:r>
              <a:rPr lang="fr-CH" sz="2000" b="0" i="0" u="none" strike="noStrike" cap="none" dirty="0" err="1">
                <a:solidFill>
                  <a:srgbClr val="000000"/>
                </a:solidFill>
                <a:latin typeface="Arial"/>
                <a:ea typeface="Arial"/>
                <a:cs typeface="Arial"/>
                <a:sym typeface="Arial"/>
              </a:rPr>
              <a:t>category</a:t>
            </a:r>
            <a:r>
              <a:rPr lang="fr-CH" sz="2000" b="0" i="0" u="none" strike="noStrike" cap="none" dirty="0">
                <a:solidFill>
                  <a:srgbClr val="000000"/>
                </a:solidFill>
                <a:latin typeface="Arial"/>
                <a:ea typeface="Arial"/>
                <a:cs typeface="Arial"/>
                <a:sym typeface="Arial"/>
              </a:rPr>
              <a:t> calf </a:t>
            </a:r>
            <a:endParaRPr sz="2000" b="0" i="0" u="none" strike="noStrike" cap="none" dirty="0">
              <a:solidFill>
                <a:srgbClr val="000000"/>
              </a:solidFill>
              <a:latin typeface="Arial"/>
              <a:ea typeface="Arial"/>
              <a:cs typeface="Arial"/>
              <a:sym typeface="Arial"/>
            </a:endParaRPr>
          </a:p>
          <a:p>
            <a:pPr marL="342900" indent="-342900">
              <a:spcBef>
                <a:spcPts val="300"/>
              </a:spcBef>
              <a:buSzPts val="2000"/>
              <a:buFont typeface="Arial"/>
              <a:buChar char="-"/>
            </a:pPr>
            <a:r>
              <a:rPr lang="fr-CH" sz="2000" dirty="0" err="1"/>
              <a:t>Gear</a:t>
            </a:r>
            <a:r>
              <a:rPr lang="fr-CH" sz="2000" dirty="0"/>
              <a:t> </a:t>
            </a:r>
            <a:r>
              <a:rPr lang="fr-CH" sz="2000" dirty="0" err="1"/>
              <a:t>bags</a:t>
            </a:r>
            <a:r>
              <a:rPr lang="fr-CH" sz="2000" dirty="0"/>
              <a:t>:</a:t>
            </a:r>
            <a:endParaRPr sz="2000"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Morning </a:t>
            </a:r>
            <a:r>
              <a:rPr lang="fr-CH" sz="2000" b="0" i="0" u="none" strike="noStrike" cap="none" dirty="0" err="1">
                <a:solidFill>
                  <a:srgbClr val="000000"/>
                </a:solidFill>
                <a:latin typeface="Arial"/>
                <a:ea typeface="Arial"/>
                <a:cs typeface="Arial"/>
                <a:sym typeface="Arial"/>
              </a:rPr>
              <a:t>gear</a:t>
            </a:r>
            <a:r>
              <a:rPr lang="fr-CH" sz="2000" b="0" i="0" u="none" strike="noStrike" cap="none" dirty="0">
                <a:solidFill>
                  <a:srgbClr val="000000"/>
                </a:solidFill>
                <a:latin typeface="Arial"/>
                <a:ea typeface="Arial"/>
                <a:cs typeface="Arial"/>
                <a:sym typeface="Arial"/>
              </a:rPr>
              <a:t> bag - Green</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err="1">
                <a:solidFill>
                  <a:srgbClr val="000000"/>
                </a:solidFill>
                <a:latin typeface="Arial"/>
                <a:ea typeface="Arial"/>
                <a:cs typeface="Arial"/>
                <a:sym typeface="Arial"/>
              </a:rPr>
              <a:t>Swim</a:t>
            </a:r>
            <a:r>
              <a:rPr lang="fr-CH" sz="2000" b="0" i="0" u="none" strike="noStrike" cap="none" dirty="0">
                <a:solidFill>
                  <a:srgbClr val="000000"/>
                </a:solidFill>
                <a:latin typeface="Arial"/>
                <a:ea typeface="Arial"/>
                <a:cs typeface="Arial"/>
                <a:sym typeface="Arial"/>
              </a:rPr>
              <a:t> to Bike (Bike) - Blue</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Bike to run (Run) - Red</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Bike </a:t>
            </a:r>
            <a:r>
              <a:rPr lang="fr-CH" sz="2000" b="0" i="0" u="none" strike="noStrike" cap="none" dirty="0" err="1">
                <a:solidFill>
                  <a:srgbClr val="000000"/>
                </a:solidFill>
                <a:latin typeface="Arial"/>
                <a:ea typeface="Arial"/>
                <a:cs typeface="Arial"/>
                <a:sym typeface="Arial"/>
              </a:rPr>
              <a:t>personal</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needs</a:t>
            </a:r>
            <a:r>
              <a:rPr lang="fr-CH" sz="2000" b="0" i="0" u="none" strike="noStrike" cap="none" dirty="0">
                <a:solidFill>
                  <a:srgbClr val="000000"/>
                </a:solidFill>
                <a:latin typeface="Arial"/>
                <a:ea typeface="Arial"/>
                <a:cs typeface="Arial"/>
                <a:sym typeface="Arial"/>
              </a:rPr>
              <a:t> bag (on </a:t>
            </a:r>
            <a:r>
              <a:rPr lang="fr-CH" sz="2000" b="0" i="0" u="none" strike="noStrike" cap="none" dirty="0" err="1">
                <a:solidFill>
                  <a:srgbClr val="000000"/>
                </a:solidFill>
                <a:latin typeface="Arial"/>
                <a:ea typeface="Arial"/>
                <a:cs typeface="Arial"/>
                <a:sym typeface="Arial"/>
              </a:rPr>
              <a:t>request</a:t>
            </a:r>
            <a:r>
              <a:rPr lang="fr-CH" sz="2000" b="0" i="0" u="none" strike="noStrike" cap="none" dirty="0">
                <a:solidFill>
                  <a:srgbClr val="000000"/>
                </a:solidFill>
                <a:latin typeface="Arial"/>
                <a:ea typeface="Arial"/>
                <a:cs typeface="Arial"/>
                <a:sym typeface="Arial"/>
              </a:rPr>
              <a:t>)</a:t>
            </a:r>
            <a:endParaRPr dirty="0"/>
          </a:p>
          <a:p>
            <a:pPr marL="800100" marR="0" lvl="1" indent="-342900" algn="l" rtl="0">
              <a:lnSpc>
                <a:spcPct val="110000"/>
              </a:lnSpc>
              <a:spcBef>
                <a:spcPts val="300"/>
              </a:spcBef>
              <a:spcAft>
                <a:spcPts val="0"/>
              </a:spcAft>
              <a:buClr>
                <a:srgbClr val="000000"/>
              </a:buClr>
              <a:buSzPts val="2000"/>
              <a:buFont typeface="NTR"/>
              <a:buChar char="-"/>
            </a:pPr>
            <a:r>
              <a:rPr lang="fr-CH" sz="2000" b="0" i="0" u="none" strike="noStrike" cap="none" dirty="0">
                <a:solidFill>
                  <a:srgbClr val="000000"/>
                </a:solidFill>
                <a:latin typeface="Arial"/>
                <a:ea typeface="Arial"/>
                <a:cs typeface="Arial"/>
                <a:sym typeface="Arial"/>
              </a:rPr>
              <a:t>Run </a:t>
            </a:r>
            <a:r>
              <a:rPr lang="fr-CH" sz="2000" b="0" i="0" u="none" strike="noStrike" cap="none" dirty="0" err="1">
                <a:solidFill>
                  <a:srgbClr val="000000"/>
                </a:solidFill>
                <a:latin typeface="Arial"/>
                <a:ea typeface="Arial"/>
                <a:cs typeface="Arial"/>
                <a:sym typeface="Arial"/>
              </a:rPr>
              <a:t>personal</a:t>
            </a:r>
            <a:r>
              <a:rPr lang="fr-CH" sz="2000" b="0" i="0" u="none" strike="noStrike" cap="none" dirty="0">
                <a:solidFill>
                  <a:srgbClr val="000000"/>
                </a:solidFill>
                <a:latin typeface="Arial"/>
                <a:ea typeface="Arial"/>
                <a:cs typeface="Arial"/>
                <a:sym typeface="Arial"/>
              </a:rPr>
              <a:t> </a:t>
            </a:r>
            <a:r>
              <a:rPr lang="fr-CH" sz="2000" b="0" i="0" u="none" strike="noStrike" cap="none" dirty="0" err="1">
                <a:solidFill>
                  <a:srgbClr val="000000"/>
                </a:solidFill>
                <a:latin typeface="Arial"/>
                <a:ea typeface="Arial"/>
                <a:cs typeface="Arial"/>
                <a:sym typeface="Arial"/>
              </a:rPr>
              <a:t>needs</a:t>
            </a:r>
            <a:r>
              <a:rPr lang="fr-CH" sz="2000" b="0" i="0" u="none" strike="noStrike" cap="none" dirty="0">
                <a:solidFill>
                  <a:srgbClr val="000000"/>
                </a:solidFill>
                <a:latin typeface="Arial"/>
                <a:ea typeface="Arial"/>
                <a:cs typeface="Arial"/>
                <a:sym typeface="Arial"/>
              </a:rPr>
              <a:t> bag (on </a:t>
            </a:r>
            <a:r>
              <a:rPr lang="fr-CH" sz="2000" b="0" i="0" u="none" strike="noStrike" cap="none" dirty="0" err="1">
                <a:solidFill>
                  <a:srgbClr val="000000"/>
                </a:solidFill>
                <a:latin typeface="Arial"/>
                <a:ea typeface="Arial"/>
                <a:cs typeface="Arial"/>
                <a:sym typeface="Arial"/>
              </a:rPr>
              <a:t>request</a:t>
            </a:r>
            <a:r>
              <a:rPr lang="fr-CH" sz="2000" b="0" i="0" u="none" strike="noStrike" cap="none" dirty="0">
                <a:solidFill>
                  <a:srgbClr val="000000"/>
                </a:solidFill>
                <a:latin typeface="Arial"/>
                <a:ea typeface="Arial"/>
                <a:cs typeface="Arial"/>
                <a:sym typeface="Arial"/>
              </a:rPr>
              <a:t>)</a:t>
            </a:r>
            <a:endParaRPr dirty="0"/>
          </a:p>
        </p:txBody>
      </p:sp>
      <p:sp>
        <p:nvSpPr>
          <p:cNvPr id="188" name="Google Shape;188;p9"/>
          <p:cNvSpPr txBox="1"/>
          <p:nvPr/>
        </p:nvSpPr>
        <p:spPr>
          <a:xfrm>
            <a:off x="585444" y="5724090"/>
            <a:ext cx="4482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H" sz="1800" dirty="0">
                <a:solidFill>
                  <a:schemeClr val="accent2"/>
                </a:solidFill>
              </a:rPr>
              <a:t>{update </a:t>
            </a:r>
            <a:r>
              <a:rPr lang="fr-CH" sz="1800" dirty="0" err="1">
                <a:solidFill>
                  <a:schemeClr val="accent2"/>
                </a:solidFill>
              </a:rPr>
              <a:t>accordingly</a:t>
            </a:r>
            <a:r>
              <a:rPr lang="fr-CH" sz="1800" dirty="0">
                <a:solidFill>
                  <a:schemeClr val="accent2"/>
                </a:solidFill>
              </a:rPr>
              <a:t> for </a:t>
            </a:r>
            <a:r>
              <a:rPr lang="fr-CH" sz="1800" dirty="0" err="1">
                <a:solidFill>
                  <a:schemeClr val="accent2"/>
                </a:solidFill>
              </a:rPr>
              <a:t>your</a:t>
            </a:r>
            <a:r>
              <a:rPr lang="fr-CH" sz="1800" dirty="0">
                <a:solidFill>
                  <a:schemeClr val="accent2"/>
                </a:solidFill>
              </a:rPr>
              <a:t> </a:t>
            </a:r>
            <a:r>
              <a:rPr lang="fr-CH" sz="1800" dirty="0" err="1">
                <a:solidFill>
                  <a:schemeClr val="accent2"/>
                </a:solidFill>
              </a:rPr>
              <a:t>event</a:t>
            </a:r>
            <a:r>
              <a:rPr lang="fr-CH" sz="1800" dirty="0">
                <a:solidFill>
                  <a:schemeClr val="accent2"/>
                </a:solidFill>
              </a:rPr>
              <a:t>}</a:t>
            </a:r>
            <a:endParaRPr sz="1800" dirty="0">
              <a:solidFill>
                <a:schemeClr val="accent2"/>
              </a:solidFill>
            </a:endParaRPr>
          </a:p>
        </p:txBody>
      </p:sp>
      <p:sp>
        <p:nvSpPr>
          <p:cNvPr id="8" name="TextBox 7">
            <a:extLst>
              <a:ext uri="{FF2B5EF4-FFF2-40B4-BE49-F238E27FC236}">
                <a16:creationId xmlns:a16="http://schemas.microsoft.com/office/drawing/2014/main" id="{124768AA-85B1-CE45-030E-942A233150FB}"/>
              </a:ext>
            </a:extLst>
          </p:cNvPr>
          <p:cNvSpPr txBox="1"/>
          <p:nvPr/>
        </p:nvSpPr>
        <p:spPr>
          <a:xfrm>
            <a:off x="575035" y="1617264"/>
            <a:ext cx="8174033" cy="584775"/>
          </a:xfrm>
          <a:prstGeom prst="rect">
            <a:avLst/>
          </a:prstGeom>
          <a:noFill/>
        </p:spPr>
        <p:txBody>
          <a:bodyPr wrap="none" rtlCol="0">
            <a:spAutoFit/>
          </a:bodyPr>
          <a:lstStyle/>
          <a:p>
            <a:r>
              <a:rPr lang="en-US" sz="1800" b="1" dirty="0"/>
              <a:t>ALL athletes/support team </a:t>
            </a:r>
            <a:r>
              <a:rPr lang="en-US" sz="1800" dirty="0"/>
              <a:t>must provide a picture ID to receive the package.</a:t>
            </a:r>
          </a:p>
          <a:p>
            <a:endParaRPr lang="fr-CH" dirty="0"/>
          </a:p>
        </p:txBody>
      </p:sp>
    </p:spTree>
  </p:cSld>
  <p:clrMapOvr>
    <a:masterClrMapping/>
  </p:clrMapOvr>
</p:sld>
</file>

<file path=ppt/theme/theme1.xml><?xml version="1.0" encoding="utf-8"?>
<a:theme xmlns:a="http://schemas.openxmlformats.org/drawingml/2006/main" name="4. Layout">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Cover Page [Graphic]">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 Pattern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 signoff">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ver Page [Im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 Image title page">
  <a:themeElements>
    <a:clrScheme name="World Triathlon">
      <a:dk1>
        <a:srgbClr val="2150E2"/>
      </a:dk1>
      <a:lt1>
        <a:srgbClr val="FFFFFF"/>
      </a:lt1>
      <a:dk2>
        <a:srgbClr val="00285A"/>
      </a:dk2>
      <a:lt2>
        <a:srgbClr val="7FEDB2"/>
      </a:lt2>
      <a:accent1>
        <a:srgbClr val="51ADF5"/>
      </a:accent1>
      <a:accent2>
        <a:srgbClr val="67D363"/>
      </a:accent2>
      <a:accent3>
        <a:srgbClr val="302782"/>
      </a:accent3>
      <a:accent4>
        <a:srgbClr val="71BC1D"/>
      </a:accent4>
      <a:accent5>
        <a:srgbClr val="CCD1D7"/>
      </a:accent5>
      <a:accent6>
        <a:srgbClr val="FEFFFF"/>
      </a:accent6>
      <a:hlink>
        <a:srgbClr val="52ACF4"/>
      </a:hlink>
      <a:folHlink>
        <a:srgbClr val="7FED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TotalTime>
  <Words>6226</Words>
  <Application>Microsoft Office PowerPoint</Application>
  <PresentationFormat>Widescreen</PresentationFormat>
  <Paragraphs>762</Paragraphs>
  <Slides>73</Slides>
  <Notes>72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73</vt:i4>
      </vt:variant>
    </vt:vector>
  </HeadingPairs>
  <TitlesOfParts>
    <vt:vector size="85" baseType="lpstr">
      <vt:lpstr>Monda</vt:lpstr>
      <vt:lpstr>NTR</vt:lpstr>
      <vt:lpstr>Calibri</vt:lpstr>
      <vt:lpstr>Arial</vt:lpstr>
      <vt:lpstr>Trebuchet MS</vt:lpstr>
      <vt:lpstr>PT Sans</vt:lpstr>
      <vt:lpstr>4. Layout</vt:lpstr>
      <vt:lpstr>1. Cover Page [Graphic]</vt:lpstr>
      <vt:lpstr>3. Pattern title page</vt:lpstr>
      <vt:lpstr>5. signoff</vt:lpstr>
      <vt:lpstr>Cover Page [Image]</vt:lpstr>
      <vt:lpstr>2. Image title page</vt:lpstr>
      <vt:lpstr>Branding instructions to complete your briefing</vt:lpstr>
      <vt:lpstr>PowerPoint Presentation</vt:lpstr>
      <vt:lpstr>PowerPoint Presentation</vt:lpstr>
      <vt:lpstr>Welcome and Introductions</vt:lpstr>
      <vt:lpstr>Competition Jury</vt:lpstr>
      <vt:lpstr>Schedule and Timetables</vt:lpstr>
      <vt:lpstr>Schedule and Timetables</vt:lpstr>
      <vt:lpstr>Parade of Nations</vt:lpstr>
      <vt:lpstr>Race Package Distribution</vt:lpstr>
      <vt:lpstr>Swim to Bike bag (Bike) - BLUE</vt:lpstr>
      <vt:lpstr>Personal Needs Bike Bag - WHITE</vt:lpstr>
      <vt:lpstr>Bike to Run bag (Run) - RED</vt:lpstr>
      <vt:lpstr>Personal Needs Run Bag - ORANGE</vt:lpstr>
      <vt:lpstr>After Race Bag - GREEN</vt:lpstr>
      <vt:lpstr>The Venue</vt:lpstr>
      <vt:lpstr>Check-in procedures – Day -1</vt:lpstr>
      <vt:lpstr>Check-in procedures – Race day</vt:lpstr>
      <vt:lpstr>Swim Warm-up</vt:lpstr>
      <vt:lpstr>Pre-start Procedures</vt:lpstr>
      <vt:lpstr>Pre-start Procedures – Line-up map</vt:lpstr>
      <vt:lpstr>Start Procedures</vt:lpstr>
      <vt:lpstr>False-start Procedures</vt:lpstr>
      <vt:lpstr>The course</vt:lpstr>
      <vt:lpstr>The course</vt:lpstr>
      <vt:lpstr>Run1 course</vt:lpstr>
      <vt:lpstr>Run1 course</vt:lpstr>
      <vt:lpstr>Run behavior – CR 6.1</vt:lpstr>
      <vt:lpstr>Run1 Course Map</vt:lpstr>
      <vt:lpstr>Transition Area 1</vt:lpstr>
      <vt:lpstr>Transition Flow</vt:lpstr>
      <vt:lpstr>Bike course</vt:lpstr>
      <vt:lpstr>Bike course</vt:lpstr>
      <vt:lpstr>Bike course – Aid Stations</vt:lpstr>
      <vt:lpstr>Bike behavior</vt:lpstr>
      <vt:lpstr>Bike Course Map</vt:lpstr>
      <vt:lpstr>Draft Zones</vt:lpstr>
      <vt:lpstr>Draft Zones</vt:lpstr>
      <vt:lpstr>Drafting Rules</vt:lpstr>
      <vt:lpstr>Drafting Rules</vt:lpstr>
      <vt:lpstr>Blocking Rules</vt:lpstr>
      <vt:lpstr>Bike Infringements</vt:lpstr>
      <vt:lpstr>Advice of Penalties</vt:lpstr>
      <vt:lpstr>Penalties</vt:lpstr>
      <vt:lpstr>Penalties</vt:lpstr>
      <vt:lpstr>Bike Infringement – REMEMBER</vt:lpstr>
      <vt:lpstr>Penalty Box</vt:lpstr>
      <vt:lpstr>Caution</vt:lpstr>
      <vt:lpstr>Bike Course – Personal needs</vt:lpstr>
      <vt:lpstr>Bike Course – Mechanical Services</vt:lpstr>
      <vt:lpstr>Aquabike finish</vt:lpstr>
      <vt:lpstr>Transition Area 2</vt:lpstr>
      <vt:lpstr>Transition Flow</vt:lpstr>
      <vt:lpstr>Bike Exit to Run Entrance</vt:lpstr>
      <vt:lpstr>Run2 course</vt:lpstr>
      <vt:lpstr>Run2 course</vt:lpstr>
      <vt:lpstr>Run behavior – CR 6.1</vt:lpstr>
      <vt:lpstr>Run2 Course Map</vt:lpstr>
      <vt:lpstr>Post-race Procedures</vt:lpstr>
      <vt:lpstr>Post-race Procedures</vt:lpstr>
      <vt:lpstr>Timing</vt:lpstr>
      <vt:lpstr>Bike check-out</vt:lpstr>
      <vt:lpstr>Medal Ceremony - ELITE</vt:lpstr>
      <vt:lpstr>Medal Ceremony - AG</vt:lpstr>
      <vt:lpstr>Ambush Marketing Rules</vt:lpstr>
      <vt:lpstr>Closing Ceremony</vt:lpstr>
      <vt:lpstr>Coaches Accreditation / Coaches Areas</vt:lpstr>
      <vt:lpstr>Important updates</vt:lpstr>
      <vt:lpstr>Water Quality Assessment (Sea/Transition)</vt:lpstr>
      <vt:lpstr>Water Quality Assessment (Inland)</vt:lpstr>
      <vt:lpstr>Heat stress indicators</vt:lpstr>
      <vt:lpstr>Weather forecasts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instructions to complete your briefing</dc:title>
  <dc:creator>Stefane MAURIS</dc:creator>
  <cp:lastModifiedBy>Stefane Mauris</cp:lastModifiedBy>
  <cp:revision>6</cp:revision>
  <dcterms:created xsi:type="dcterms:W3CDTF">2020-12-18T13:15:10Z</dcterms:created>
  <dcterms:modified xsi:type="dcterms:W3CDTF">2023-02-21T17:45:34Z</dcterms:modified>
</cp:coreProperties>
</file>