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 id="2147483676" r:id="rId5"/>
    <p:sldMasterId id="2147483677" r:id="rId6"/>
  </p:sldMasterIdLst>
  <p:notesMasterIdLst>
    <p:notesMasterId r:id="rId51"/>
  </p:notesMasterIdLst>
  <p:sldIdLst>
    <p:sldId id="256" r:id="rId7"/>
    <p:sldId id="257" r:id="rId8"/>
    <p:sldId id="258" r:id="rId9"/>
    <p:sldId id="259" r:id="rId10"/>
    <p:sldId id="260" r:id="rId11"/>
    <p:sldId id="261" r:id="rId12"/>
    <p:sldId id="262" r:id="rId13"/>
    <p:sldId id="263" r:id="rId14"/>
    <p:sldId id="293" r:id="rId15"/>
    <p:sldId id="294" r:id="rId16"/>
    <p:sldId id="264" r:id="rId17"/>
    <p:sldId id="265" r:id="rId18"/>
    <p:sldId id="266" r:id="rId19"/>
    <p:sldId id="267" r:id="rId20"/>
    <p:sldId id="268" r:id="rId21"/>
    <p:sldId id="269" r:id="rId22"/>
    <p:sldId id="312" r:id="rId23"/>
    <p:sldId id="270" r:id="rId24"/>
    <p:sldId id="311" r:id="rId25"/>
    <p:sldId id="271" r:id="rId26"/>
    <p:sldId id="272" r:id="rId27"/>
    <p:sldId id="273" r:id="rId28"/>
    <p:sldId id="274" r:id="rId29"/>
    <p:sldId id="275" r:id="rId30"/>
    <p:sldId id="276" r:id="rId31"/>
    <p:sldId id="277" r:id="rId32"/>
    <p:sldId id="278" r:id="rId33"/>
    <p:sldId id="279" r:id="rId34"/>
    <p:sldId id="280" r:id="rId35"/>
    <p:sldId id="306" r:id="rId36"/>
    <p:sldId id="281" r:id="rId37"/>
    <p:sldId id="282" r:id="rId38"/>
    <p:sldId id="299" r:id="rId39"/>
    <p:sldId id="283" r:id="rId40"/>
    <p:sldId id="284" r:id="rId41"/>
    <p:sldId id="285" r:id="rId42"/>
    <p:sldId id="286" r:id="rId43"/>
    <p:sldId id="287" r:id="rId44"/>
    <p:sldId id="288" r:id="rId45"/>
    <p:sldId id="289" r:id="rId46"/>
    <p:sldId id="309" r:id="rId47"/>
    <p:sldId id="290" r:id="rId48"/>
    <p:sldId id="291" r:id="rId49"/>
    <p:sldId id="292"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Monda" panose="020B0604020202020204" charset="0"/>
      <p:regular r:id="rId56"/>
      <p:bold r:id="rId57"/>
    </p:embeddedFont>
    <p:embeddedFont>
      <p:font typeface="PT Sans" panose="020B0503020203020204" pitchFamily="34" charset="0"/>
      <p:regular r:id="rId58"/>
      <p:bold r:id="rId59"/>
      <p:italic r:id="rId60"/>
      <p:boldItalic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hXNms3+9eZD+YunQHpsb6PHH3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 id="{CC4048C7-394B-9D78-00B2-4D4B0DE87AD7}" name="Stefane Mauris" initials="SM" userId="S::stefane.mauris@triathlon.org::5b062d51-3da0-40c7-8c2a-c2199b7b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3CD0B0-0708-42AC-AA7E-60AB69C4F2F7}">
  <a:tblStyle styleId="{6F3CD0B0-0708-42AC-AA7E-60AB69C4F2F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113EDC-8827-4463-8543-A2D6E89264A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48" y="14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1.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font" Target="fonts/font7.fntdata"/><Relationship Id="rId66"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font" Target="fonts/font10.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26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23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en-US"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en-US"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en-US"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US"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en-US" sz="1200" b="0" i="0" u="none" strike="noStrike" cap="none">
                <a:solidFill>
                  <a:srgbClr val="212121"/>
                </a:solidFill>
                <a:latin typeface="Arial"/>
                <a:ea typeface="Arial"/>
                <a:cs typeface="Arial"/>
                <a:sym typeface="Arial"/>
              </a:rPr>
              <a:t>Click on the drop-down arrow next to the </a:t>
            </a:r>
            <a:r>
              <a:rPr lang="en-US" sz="1200" b="0" i="0" u="none" strike="noStrike" cap="none">
                <a:solidFill>
                  <a:srgbClr val="FF9000"/>
                </a:solidFill>
                <a:latin typeface="Arial"/>
                <a:ea typeface="Arial"/>
                <a:cs typeface="Arial"/>
                <a:sym typeface="Arial"/>
              </a:rPr>
              <a:t>new slide </a:t>
            </a:r>
            <a:r>
              <a:rPr lang="en-US"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en-US">
                <a:latin typeface="Arial"/>
                <a:ea typeface="Arial"/>
                <a:cs typeface="Arial"/>
                <a:sym typeface="Arial"/>
              </a:rPr>
              <a:t>Water Quality Decision Matrix </a:t>
            </a:r>
            <a:r>
              <a:rPr lang="en-US"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en-US">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47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091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39"/>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49"/>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49"/>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4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50"/>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50"/>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5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51"/>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5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52"/>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52"/>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5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53"/>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53"/>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5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54"/>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54"/>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5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55"/>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55"/>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5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6" name="Google Shape;76;p55"/>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56"/>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56"/>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5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1" name="Google Shape;81;p56"/>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57"/>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57"/>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5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6" name="Google Shape;86;p57"/>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58"/>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58"/>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5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1" name="Google Shape;91;p58"/>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
        <p:cNvGrpSpPr/>
        <p:nvPr/>
      </p:nvGrpSpPr>
      <p:grpSpPr>
        <a:xfrm>
          <a:off x="0" y="0"/>
          <a:ext cx="0" cy="0"/>
          <a:chOff x="0" y="0"/>
          <a:chExt cx="0" cy="0"/>
        </a:xfrm>
      </p:grpSpPr>
      <p:sp>
        <p:nvSpPr>
          <p:cNvPr id="14" name="Google Shape;14;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4"/>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44"/>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59"/>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59"/>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5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96" name="Google Shape;96;p59"/>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60"/>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60"/>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6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01" name="Google Shape;101;p60"/>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61"/>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61"/>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6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06" name="Google Shape;106;p61"/>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47"/>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65"/>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65"/>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65"/>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6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2"/>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2"/>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62"/>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6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3"/>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63"/>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41"/>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41"/>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41"/>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48"/>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48"/>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43"/>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43"/>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4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42900" algn="l" rtl="0">
              <a:lnSpc>
                <a:spcPct val="90000"/>
              </a:lnSpc>
              <a:spcBef>
                <a:spcPts val="300"/>
              </a:spcBef>
              <a:spcAft>
                <a:spcPts val="0"/>
              </a:spcAft>
              <a:buClr>
                <a:srgbClr val="000000"/>
              </a:buClr>
              <a:buSzPts val="1800"/>
              <a:buFont typeface="NTR"/>
              <a:buChar char="-"/>
              <a:defRPr sz="1800" b="0" i="0" u="none" strike="noStrike" cap="none">
                <a:solidFill>
                  <a:srgbClr val="000000"/>
                </a:solidFill>
                <a:latin typeface="Arial"/>
                <a:ea typeface="Arial"/>
                <a:cs typeface="Arial"/>
                <a:sym typeface="Arial"/>
              </a:defRPr>
            </a:lvl3pPr>
            <a:lvl4pPr marL="1828800" marR="0" lvl="3"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4pPr>
            <a:lvl5pPr marL="2286000" marR="0" lvl="4" indent="-330200" algn="l" rtl="0">
              <a:lnSpc>
                <a:spcPct val="90000"/>
              </a:lnSpc>
              <a:spcBef>
                <a:spcPts val="300"/>
              </a:spcBef>
              <a:spcAft>
                <a:spcPts val="0"/>
              </a:spcAft>
              <a:buClr>
                <a:srgbClr val="000000"/>
              </a:buClr>
              <a:buSzPts val="1600"/>
              <a:buFont typeface="NTR"/>
              <a:buChar char="-"/>
              <a:defRPr sz="16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4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46"/>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7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en-US" sz="2000"/>
              <a:t>Use </a:t>
            </a:r>
            <a:r>
              <a:rPr lang="en-US" sz="2000" b="1"/>
              <a:t>ONLY Arial </a:t>
            </a:r>
            <a:r>
              <a:rPr lang="en-US"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en-US"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en-US"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en-US"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en-US"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en-US" sz="2000"/>
              <a:t>If you need to highlight some information, use the </a:t>
            </a:r>
            <a:r>
              <a:rPr lang="en-US" sz="2000">
                <a:solidFill>
                  <a:schemeClr val="dk1"/>
                </a:solidFill>
              </a:rPr>
              <a:t>Blue Text 1 </a:t>
            </a:r>
            <a:r>
              <a:rPr lang="en-US" sz="2000"/>
              <a:t>from the World Triathlon color palette</a:t>
            </a:r>
            <a:endParaRPr/>
          </a:p>
          <a:p>
            <a:pPr marL="342900" lvl="0" indent="-190500" algn="l" rtl="0">
              <a:lnSpc>
                <a:spcPct val="90000"/>
              </a:lnSpc>
              <a:spcBef>
                <a:spcPts val="600"/>
              </a:spcBef>
              <a:spcAft>
                <a:spcPts val="0"/>
              </a:spcAft>
              <a:buClr>
                <a:srgbClr val="000000"/>
              </a:buClr>
              <a:buSzPts val="24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Check-in procedures </a:t>
            </a:r>
            <a:r>
              <a:rPr lang="en-US" dirty="0">
                <a:solidFill>
                  <a:schemeClr val="accent2"/>
                </a:solidFill>
              </a:rPr>
              <a:t>{AG only}</a:t>
            </a:r>
            <a:endParaRPr dirty="0">
              <a:solidFill>
                <a:schemeClr val="accent2"/>
              </a:solidFill>
            </a:endParaRPr>
          </a:p>
        </p:txBody>
      </p:sp>
      <p:sp>
        <p:nvSpPr>
          <p:cNvPr id="176" name="Google Shape;176;p8"/>
          <p:cNvSpPr txBox="1">
            <a:spLocks noGrp="1"/>
          </p:cNvSpPr>
          <p:nvPr>
            <p:ph type="body" idx="1"/>
          </p:nvPr>
        </p:nvSpPr>
        <p:spPr>
          <a:xfrm>
            <a:off x="656964" y="1391829"/>
            <a:ext cx="11399570" cy="5080152"/>
          </a:xfrm>
          <a:prstGeom prst="rect">
            <a:avLst/>
          </a:prstGeom>
          <a:noFill/>
          <a:ln>
            <a:noFill/>
          </a:ln>
        </p:spPr>
        <p:txBody>
          <a:bodyPr spcFirstLastPara="1" wrap="square" lIns="91425" tIns="45700" rIns="91425" bIns="45700" anchor="t" anchorCtr="0">
            <a:normAutofit/>
          </a:bodyPr>
          <a:lstStyle/>
          <a:p>
            <a:pPr marL="0" indent="0">
              <a:lnSpc>
                <a:spcPct val="120000"/>
              </a:lnSpc>
              <a:spcBef>
                <a:spcPts val="0"/>
              </a:spcBef>
              <a:buSzPct val="100000"/>
              <a:buNone/>
            </a:pPr>
            <a:r>
              <a:rPr lang="en-US" b="1" dirty="0">
                <a:latin typeface="Arial"/>
                <a:ea typeface="Arial"/>
                <a:cs typeface="Arial"/>
                <a:sym typeface="Arial"/>
              </a:rPr>
              <a:t>Transition Area	</a:t>
            </a:r>
            <a:endParaRPr dirty="0"/>
          </a:p>
          <a:p>
            <a:pPr marL="342900" lvl="0" indent="-333375" algn="l" rtl="0">
              <a:lnSpc>
                <a:spcPct val="100000"/>
              </a:lnSpc>
              <a:spcBef>
                <a:spcPts val="900"/>
              </a:spcBef>
              <a:spcAft>
                <a:spcPts val="0"/>
              </a:spcAft>
              <a:buClr>
                <a:srgbClr val="000000"/>
              </a:buClr>
              <a:buSzPct val="100000"/>
              <a:buChar char="-"/>
            </a:pPr>
            <a:r>
              <a:rPr lang="en-US" sz="2200" dirty="0"/>
              <a:t>Uniform* &amp; race gear check (name, country, logos, World Triathlon logo, zippers)</a:t>
            </a:r>
            <a:endParaRPr lang="en-US" sz="2200" dirty="0">
              <a:solidFill>
                <a:schemeClr val="dk1"/>
              </a:solidFill>
            </a:endParaRPr>
          </a:p>
          <a:p>
            <a:pPr marL="536575" lvl="1" indent="-177800">
              <a:lnSpc>
                <a:spcPct val="100000"/>
              </a:lnSpc>
              <a:spcBef>
                <a:spcPts val="900"/>
              </a:spcBef>
              <a:buSzPct val="100000"/>
              <a:buNone/>
            </a:pPr>
            <a:r>
              <a:rPr lang="en-US" sz="1800" dirty="0"/>
              <a:t>* Age-Group athletes and para triathletes may wear uniforms with sleeves that extend to above the elbow and not covering the elbow in any distance competition. Zipper fully up for last 200m.</a:t>
            </a:r>
          </a:p>
          <a:p>
            <a:pPr marL="536575" lvl="1" indent="-177800">
              <a:lnSpc>
                <a:spcPct val="100000"/>
              </a:lnSpc>
              <a:spcBef>
                <a:spcPts val="900"/>
              </a:spcBef>
              <a:buSzPct val="100000"/>
              <a:buNone/>
            </a:pPr>
            <a:r>
              <a:rPr lang="en-US" sz="1800" dirty="0"/>
              <a:t>* Swim skins have to follow uniform guidelines and must be worn throughout the race. </a:t>
            </a:r>
          </a:p>
          <a:p>
            <a:pPr marL="342900" lvl="0" indent="-333375" algn="l" rtl="0">
              <a:lnSpc>
                <a:spcPct val="100000"/>
              </a:lnSpc>
              <a:spcBef>
                <a:spcPts val="900"/>
              </a:spcBef>
              <a:spcAft>
                <a:spcPts val="0"/>
              </a:spcAft>
              <a:buClr>
                <a:srgbClr val="000000"/>
              </a:buClr>
              <a:buSzPct val="100000"/>
              <a:buChar char="-"/>
            </a:pPr>
            <a:r>
              <a:rPr lang="en-US" sz="2200" dirty="0"/>
              <a:t>Body marking check (both arms)</a:t>
            </a:r>
            <a:endParaRPr sz="2200" dirty="0"/>
          </a:p>
          <a:p>
            <a:pPr marL="342900" lvl="0" indent="-333375" algn="l" rtl="0">
              <a:lnSpc>
                <a:spcPct val="100000"/>
              </a:lnSpc>
              <a:spcBef>
                <a:spcPts val="900"/>
              </a:spcBef>
              <a:spcAft>
                <a:spcPts val="0"/>
              </a:spcAft>
              <a:buClr>
                <a:srgbClr val="000000"/>
              </a:buClr>
              <a:buSzPct val="100000"/>
              <a:buChar char="-"/>
            </a:pPr>
            <a:r>
              <a:rPr lang="en-US" sz="2200" dirty="0"/>
              <a:t>If an athlete wishes to wear a second swim cap, the cap should be unbranded. </a:t>
            </a:r>
            <a:endParaRPr sz="2200" dirty="0"/>
          </a:p>
          <a:p>
            <a:pPr marL="342900" lvl="0" indent="-333375" algn="l" rtl="0">
              <a:lnSpc>
                <a:spcPct val="100000"/>
              </a:lnSpc>
              <a:spcBef>
                <a:spcPts val="900"/>
              </a:spcBef>
              <a:spcAft>
                <a:spcPts val="0"/>
              </a:spcAft>
              <a:buClr>
                <a:srgbClr val="000000"/>
              </a:buClr>
              <a:buSzPct val="100000"/>
              <a:buChar char="-"/>
            </a:pPr>
            <a:r>
              <a:rPr lang="en-US" sz="2200" dirty="0"/>
              <a:t>Leave your personal belongings in the Bag Drop area they will be taken to the </a:t>
            </a:r>
            <a:br>
              <a:rPr lang="en-US" sz="2200" dirty="0"/>
            </a:br>
            <a:r>
              <a:rPr lang="en-US" sz="2200" dirty="0"/>
              <a:t>Recovery Area </a:t>
            </a:r>
            <a:r>
              <a:rPr lang="en-US" sz="2200" dirty="0">
                <a:solidFill>
                  <a:schemeClr val="accent2"/>
                </a:solidFill>
              </a:rPr>
              <a:t>{if applicable}</a:t>
            </a:r>
            <a:br>
              <a:rPr lang="en-US" sz="2200" dirty="0">
                <a:solidFill>
                  <a:schemeClr val="accent2"/>
                </a:solidFill>
              </a:rPr>
            </a:br>
            <a:endParaRPr sz="2200" dirty="0">
              <a:solidFill>
                <a:schemeClr val="accent2"/>
              </a:solidFill>
            </a:endParaRPr>
          </a:p>
          <a:p>
            <a:pPr marL="342900" lvl="0" indent="-333375" algn="l" rtl="0">
              <a:lnSpc>
                <a:spcPct val="120000"/>
              </a:lnSpc>
              <a:spcBef>
                <a:spcPts val="600"/>
              </a:spcBef>
              <a:spcAft>
                <a:spcPts val="0"/>
              </a:spcAft>
              <a:buClr>
                <a:srgbClr val="000000"/>
              </a:buClr>
              <a:buSzPct val="100000"/>
              <a:buChar char="-"/>
            </a:pPr>
            <a:r>
              <a:rPr lang="en-US" sz="2000" dirty="0"/>
              <a:t>Running shoes outside the box</a:t>
            </a:r>
            <a:endParaRPr dirty="0"/>
          </a:p>
          <a:p>
            <a:pPr marL="342900" lvl="0" indent="-333375" algn="l" rtl="0">
              <a:lnSpc>
                <a:spcPct val="120000"/>
              </a:lnSpc>
              <a:spcBef>
                <a:spcPts val="600"/>
              </a:spcBef>
              <a:spcAft>
                <a:spcPts val="0"/>
              </a:spcAft>
              <a:buClr>
                <a:srgbClr val="000000"/>
              </a:buClr>
              <a:buSzPct val="100000"/>
              <a:buChar char="-"/>
            </a:pPr>
            <a:r>
              <a:rPr lang="en-US" sz="2000" dirty="0"/>
              <a:t>Return your non-competition gear to the bag drop area</a:t>
            </a:r>
            <a:endParaRPr dirty="0"/>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10</a:t>
            </a:fld>
            <a:endParaRPr dirty="0"/>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6504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The course </a:t>
            </a:r>
            <a:r>
              <a:rPr lang="en-US" dirty="0">
                <a:solidFill>
                  <a:schemeClr val="accent4"/>
                </a:solidFill>
              </a:rPr>
              <a:t>{remove R1 if format requires it}</a:t>
            </a:r>
            <a:endParaRPr dirty="0">
              <a:solidFill>
                <a:schemeClr val="accent4"/>
              </a:solidFill>
            </a:endParaRPr>
          </a:p>
        </p:txBody>
      </p:sp>
      <p:sp>
        <p:nvSpPr>
          <p:cNvPr id="184" name="Google Shape;184;p9"/>
          <p:cNvSpPr txBox="1">
            <a:spLocks noGrp="1"/>
          </p:cNvSpPr>
          <p:nvPr>
            <p:ph type="body" idx="1"/>
          </p:nvPr>
        </p:nvSpPr>
        <p:spPr>
          <a:xfrm>
            <a:off x="656963" y="1985554"/>
            <a:ext cx="10869000" cy="261606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Font typeface="Arial"/>
              <a:buNone/>
            </a:pPr>
            <a:r>
              <a:rPr lang="en-US" b="1" dirty="0"/>
              <a:t>Run 1</a:t>
            </a:r>
            <a:r>
              <a:rPr lang="en-US" dirty="0"/>
              <a:t>		&lt;number&gt; lap(s) of &lt;length of one lap&gt;m</a:t>
            </a:r>
            <a:endParaRPr dirty="0">
              <a:solidFill>
                <a:schemeClr val="accent2"/>
              </a:solidFill>
            </a:endParaRPr>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en-US" b="1" dirty="0"/>
              <a:t>Bike</a:t>
            </a:r>
            <a:r>
              <a:rPr lang="en-US" dirty="0"/>
              <a:t>		&lt;number&gt; laps of &lt;length of one lap&gt;km</a:t>
            </a:r>
            <a:endParaRPr dirty="0"/>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en-US" b="1" dirty="0"/>
              <a:t>Run 2		</a:t>
            </a:r>
            <a:r>
              <a:rPr lang="en-US" dirty="0"/>
              <a:t>&lt;number&gt; laps of &lt;length of one lap&gt;km</a:t>
            </a:r>
            <a:endParaRPr dirty="0"/>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The course</a:t>
            </a:r>
            <a:endParaRPr/>
          </a:p>
        </p:txBody>
      </p:sp>
      <p:sp>
        <p:nvSpPr>
          <p:cNvPr id="191" name="Google Shape;191;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
        <p:nvSpPr>
          <p:cNvPr id="192" name="Google Shape;192;p10"/>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endParaRPr/>
          </a:p>
        </p:txBody>
      </p:sp>
      <p:sp>
        <p:nvSpPr>
          <p:cNvPr id="193" name="Google Shape;193;p10"/>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the overall course map&gt;</a:t>
            </a:r>
            <a:endParaRPr/>
          </a:p>
        </p:txBody>
      </p:sp>
      <p:sp>
        <p:nvSpPr>
          <p:cNvPr id="194" name="Google Shape;194;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Pre-start Procedures</a:t>
            </a:r>
            <a:endParaRPr/>
          </a:p>
        </p:txBody>
      </p:sp>
      <p:sp>
        <p:nvSpPr>
          <p:cNvPr id="200" name="Google Shape;200;p11"/>
          <p:cNvSpPr txBox="1">
            <a:spLocks noGrp="1"/>
          </p:cNvSpPr>
          <p:nvPr>
            <p:ph type="body" idx="1"/>
          </p:nvPr>
        </p:nvSpPr>
        <p:spPr>
          <a:xfrm>
            <a:off x="656963" y="1985554"/>
            <a:ext cx="10869109" cy="443963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Athlete Introduction</a:t>
            </a:r>
            <a:endParaRPr b="1" dirty="0">
              <a:latin typeface="Arial"/>
              <a:ea typeface="Arial"/>
              <a:cs typeface="Arial"/>
              <a:sym typeface="Arial"/>
            </a:endParaRPr>
          </a:p>
          <a:p>
            <a:pPr marL="363538" lvl="0" indent="-363538" algn="l" rtl="0">
              <a:lnSpc>
                <a:spcPct val="100000"/>
              </a:lnSpc>
              <a:spcBef>
                <a:spcPts val="1500"/>
              </a:spcBef>
              <a:spcAft>
                <a:spcPts val="0"/>
              </a:spcAft>
              <a:buClr>
                <a:srgbClr val="000000"/>
              </a:buClr>
              <a:buSzPts val="2000"/>
              <a:buChar char="-"/>
            </a:pPr>
            <a:r>
              <a:rPr lang="en-US" sz="2000" dirty="0"/>
              <a:t>10 minutes before start - line-up at </a:t>
            </a:r>
            <a:r>
              <a:rPr lang="en-US" sz="2000" dirty="0">
                <a:solidFill>
                  <a:schemeClr val="accent2"/>
                </a:solidFill>
              </a:rPr>
              <a:t>{insert location}</a:t>
            </a:r>
            <a:endParaRPr sz="2000" dirty="0">
              <a:solidFill>
                <a:schemeClr val="accent2"/>
              </a:solidFill>
            </a:endParaRPr>
          </a:p>
          <a:p>
            <a:pPr marL="363538" lvl="0" indent="-363538" algn="l" rtl="0">
              <a:lnSpc>
                <a:spcPct val="100000"/>
              </a:lnSpc>
              <a:spcBef>
                <a:spcPts val="1500"/>
              </a:spcBef>
              <a:spcAft>
                <a:spcPts val="0"/>
              </a:spcAft>
              <a:buClr>
                <a:srgbClr val="000000"/>
              </a:buClr>
              <a:buSzPts val="2000"/>
              <a:buChar char="-"/>
            </a:pPr>
            <a:r>
              <a:rPr lang="en-US" sz="2000" dirty="0"/>
              <a:t>Jog to the start line</a:t>
            </a:r>
            <a:endParaRPr sz="2000" dirty="0">
              <a:solidFill>
                <a:srgbClr val="FF0000"/>
              </a:solidFill>
            </a:endParaRPr>
          </a:p>
          <a:p>
            <a:pPr marL="363538" lvl="0" indent="-363538" algn="l" rtl="0">
              <a:lnSpc>
                <a:spcPct val="100000"/>
              </a:lnSpc>
              <a:spcBef>
                <a:spcPts val="1500"/>
              </a:spcBef>
              <a:spcAft>
                <a:spcPts val="0"/>
              </a:spcAft>
              <a:buClr>
                <a:srgbClr val="000000"/>
              </a:buClr>
              <a:buSzPts val="2000"/>
              <a:buChar char="-"/>
            </a:pPr>
            <a:r>
              <a:rPr lang="en-US" sz="2000" dirty="0"/>
              <a:t>Select your position and stay behind the line!</a:t>
            </a:r>
            <a:br>
              <a:rPr lang="en-US" sz="2000" dirty="0"/>
            </a:br>
            <a:r>
              <a:rPr lang="en-US" sz="2000" dirty="0">
                <a:solidFill>
                  <a:schemeClr val="dk1"/>
                </a:solidFill>
              </a:rPr>
              <a:t>Blocking more than one position = DSQ </a:t>
            </a:r>
            <a:endParaRPr dirty="0"/>
          </a:p>
          <a:p>
            <a:pPr marL="363538" lvl="0" indent="-363538" algn="l" rtl="0">
              <a:lnSpc>
                <a:spcPct val="100000"/>
              </a:lnSpc>
              <a:spcBef>
                <a:spcPts val="1500"/>
              </a:spcBef>
              <a:spcAft>
                <a:spcPts val="0"/>
              </a:spcAft>
              <a:buClr>
                <a:srgbClr val="000000"/>
              </a:buClr>
              <a:buSzPts val="2000"/>
              <a:buChar char="-"/>
            </a:pPr>
            <a:r>
              <a:rPr lang="en-US" sz="2000" dirty="0"/>
              <a:t>Athletes are required to wear the official swim cap from the moment of the athletes’ line-up</a:t>
            </a:r>
            <a:endParaRPr lang="fr-CH" sz="1800" b="0" i="0" u="none" strike="noStrike" baseline="0" dirty="0">
              <a:solidFill>
                <a:srgbClr val="000000"/>
              </a:solidFill>
              <a:latin typeface="Arial" panose="020B0604020202020204" pitchFamily="34" charset="0"/>
            </a:endParaRPr>
          </a:p>
          <a:p>
            <a:pPr marL="363538" indent="-363538">
              <a:lnSpc>
                <a:spcPct val="100000"/>
              </a:lnSpc>
              <a:spcBef>
                <a:spcPts val="1500"/>
              </a:spcBef>
              <a:buSzPts val="2000"/>
            </a:pPr>
            <a:r>
              <a:rPr lang="en-US" sz="2000" dirty="0"/>
              <a:t>Athletes have to start the race with the chip placed on the body as indicated in the pre-race information. </a:t>
            </a:r>
          </a:p>
          <a:p>
            <a:endParaRPr lang="fr-CH" sz="1800" b="0" i="0" u="none" strike="noStrike" baseline="0" dirty="0">
              <a:solidFill>
                <a:srgbClr val="000000"/>
              </a:solidFill>
              <a:latin typeface="Arial" panose="020B0604020202020204" pitchFamily="34" charset="0"/>
            </a:endParaRPr>
          </a:p>
          <a:p>
            <a:pPr marL="363538" lvl="0" indent="-363538" algn="l" rtl="0">
              <a:lnSpc>
                <a:spcPct val="100000"/>
              </a:lnSpc>
              <a:spcBef>
                <a:spcPts val="1500"/>
              </a:spcBef>
              <a:spcAft>
                <a:spcPts val="0"/>
              </a:spcAft>
              <a:buClr>
                <a:srgbClr val="000000"/>
              </a:buClr>
              <a:buSzPts val="2000"/>
              <a:buChar char="-"/>
            </a:pPr>
            <a:endParaRPr sz="2000" dirty="0"/>
          </a:p>
        </p:txBody>
      </p:sp>
      <p:sp>
        <p:nvSpPr>
          <p:cNvPr id="201" name="Google Shape;201;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
        <p:nvSpPr>
          <p:cNvPr id="202" name="Google Shape;202;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Start Procedures</a:t>
            </a:r>
            <a:endParaRPr/>
          </a:p>
        </p:txBody>
      </p:sp>
      <p:sp>
        <p:nvSpPr>
          <p:cNvPr id="208" name="Google Shape;208;p12"/>
          <p:cNvSpPr txBox="1">
            <a:spLocks noGrp="1"/>
          </p:cNvSpPr>
          <p:nvPr>
            <p:ph type="body" idx="1"/>
          </p:nvPr>
        </p:nvSpPr>
        <p:spPr>
          <a:xfrm>
            <a:off x="656963" y="1985554"/>
            <a:ext cx="10869109" cy="326704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a:t>Athlete in position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en-US" sz="2000"/>
              <a:t>The start can be given any time after the TD </a:t>
            </a:r>
            <a:r>
              <a:rPr lang="en-US" sz="2000">
                <a:solidFill>
                  <a:schemeClr val="accent2"/>
                </a:solidFill>
              </a:rPr>
              <a:t>{choose the correct} </a:t>
            </a:r>
            <a:r>
              <a:rPr lang="en-US" sz="2000"/>
              <a:t>announces </a:t>
            </a:r>
            <a:br>
              <a:rPr lang="en-US" sz="2000"/>
            </a:br>
            <a:r>
              <a:rPr lang="en-US" sz="2000"/>
              <a:t>”On your mark”</a:t>
            </a:r>
            <a:endParaRPr/>
          </a:p>
          <a:p>
            <a:pPr marL="363538" lvl="0" indent="-363538" algn="l" rtl="0">
              <a:lnSpc>
                <a:spcPct val="100000"/>
              </a:lnSpc>
              <a:spcBef>
                <a:spcPts val="900"/>
              </a:spcBef>
              <a:spcAft>
                <a:spcPts val="0"/>
              </a:spcAft>
              <a:buClr>
                <a:srgbClr val="000000"/>
              </a:buClr>
              <a:buSzPts val="2000"/>
              <a:buChar char="-"/>
            </a:pPr>
            <a:r>
              <a:rPr lang="en-US" sz="2000"/>
              <a:t>Electronic horn blast / Air horn blast </a:t>
            </a:r>
            <a:r>
              <a:rPr lang="en-US"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en-US" sz="2000"/>
              <a:t>The race starts</a:t>
            </a:r>
            <a:endParaRPr/>
          </a:p>
          <a:p>
            <a:pPr marL="0" lvl="0" indent="0" algn="l" rtl="0">
              <a:lnSpc>
                <a:spcPct val="100000"/>
              </a:lnSpc>
              <a:spcBef>
                <a:spcPts val="900"/>
              </a:spcBef>
              <a:spcAft>
                <a:spcPts val="0"/>
              </a:spcAft>
              <a:buClr>
                <a:schemeClr val="dk1"/>
              </a:buClr>
              <a:buSzPts val="2000"/>
              <a:buNone/>
            </a:pPr>
            <a:r>
              <a:rPr lang="en-US" sz="2000">
                <a:solidFill>
                  <a:schemeClr val="dk1"/>
                </a:solidFill>
              </a:rPr>
              <a:t>	Athletes not moving forward at the start will receive a &lt;xx&gt; seconds time penalty in TA1. 	</a:t>
            </a:r>
            <a:r>
              <a:rPr lang="en-US" sz="2000">
                <a:solidFill>
                  <a:schemeClr val="accent2"/>
                </a:solidFill>
              </a:rPr>
              <a:t>{update accordingly}</a:t>
            </a:r>
            <a:endParaRPr/>
          </a:p>
          <a:p>
            <a:pPr marL="0" lvl="0" indent="0" algn="l" rtl="0">
              <a:lnSpc>
                <a:spcPct val="100000"/>
              </a:lnSpc>
              <a:spcBef>
                <a:spcPts val="900"/>
              </a:spcBef>
              <a:spcAft>
                <a:spcPts val="0"/>
              </a:spcAft>
              <a:buClr>
                <a:srgbClr val="000000"/>
              </a:buClr>
              <a:buSzPts val="2000"/>
              <a:buNone/>
            </a:pPr>
            <a:endParaRPr sz="2000">
              <a:solidFill>
                <a:schemeClr val="dk1"/>
              </a:solidFill>
            </a:endParaRPr>
          </a:p>
        </p:txBody>
      </p:sp>
      <p:sp>
        <p:nvSpPr>
          <p:cNvPr id="209" name="Google Shape;209;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
        <p:nvSpPr>
          <p:cNvPr id="210" name="Google Shape;210;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False-start Procedures</a:t>
            </a:r>
            <a:endParaRPr/>
          </a:p>
        </p:txBody>
      </p:sp>
      <p:sp>
        <p:nvSpPr>
          <p:cNvPr id="216" name="Google Shape;216;p13"/>
          <p:cNvSpPr txBox="1">
            <a:spLocks noGrp="1"/>
          </p:cNvSpPr>
          <p:nvPr>
            <p:ph type="body" idx="1"/>
          </p:nvPr>
        </p:nvSpPr>
        <p:spPr>
          <a:xfrm>
            <a:off x="656963" y="1985554"/>
            <a:ext cx="10869000" cy="39297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a:t>False-start (many athletes)</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en-US" sz="2000"/>
              <a:t>Several horn blasts</a:t>
            </a:r>
            <a:endParaRPr/>
          </a:p>
          <a:p>
            <a:pPr marL="363538" lvl="0" indent="-363538" algn="l" rtl="0">
              <a:lnSpc>
                <a:spcPct val="100000"/>
              </a:lnSpc>
              <a:spcBef>
                <a:spcPts val="900"/>
              </a:spcBef>
              <a:spcAft>
                <a:spcPts val="0"/>
              </a:spcAft>
              <a:buClr>
                <a:srgbClr val="000000"/>
              </a:buClr>
              <a:buSzPts val="2000"/>
              <a:buChar char="-"/>
            </a:pPr>
            <a:r>
              <a:rPr lang="en-US" sz="2000"/>
              <a:t>Kayaks move in front of you</a:t>
            </a:r>
            <a:endParaRPr/>
          </a:p>
          <a:p>
            <a:pPr marL="363538" lvl="0" indent="-363538" algn="l" rtl="0">
              <a:lnSpc>
                <a:spcPct val="100000"/>
              </a:lnSpc>
              <a:spcBef>
                <a:spcPts val="900"/>
              </a:spcBef>
              <a:spcAft>
                <a:spcPts val="0"/>
              </a:spcAft>
              <a:buClr>
                <a:srgbClr val="000000"/>
              </a:buClr>
              <a:buSzPts val="2000"/>
              <a:buChar char="-"/>
            </a:pPr>
            <a:r>
              <a:rPr lang="en-US" sz="2000"/>
              <a:t>Everyone goes back to her/his original start spot</a:t>
            </a:r>
            <a:endParaRPr/>
          </a:p>
          <a:p>
            <a:pPr marL="0" lvl="0" indent="0" algn="l" rtl="0">
              <a:lnSpc>
                <a:spcPct val="100000"/>
              </a:lnSpc>
              <a:spcBef>
                <a:spcPts val="900"/>
              </a:spcBef>
              <a:spcAft>
                <a:spcPts val="0"/>
              </a:spcAft>
              <a:buClr>
                <a:srgbClr val="000000"/>
              </a:buClr>
              <a:buSzPts val="2400"/>
              <a:buNone/>
            </a:pPr>
            <a:endParaRPr b="1"/>
          </a:p>
          <a:p>
            <a:pPr marL="0" lvl="0" indent="0" algn="l" rtl="0">
              <a:lnSpc>
                <a:spcPct val="100000"/>
              </a:lnSpc>
              <a:spcBef>
                <a:spcPts val="900"/>
              </a:spcBef>
              <a:spcAft>
                <a:spcPts val="0"/>
              </a:spcAft>
              <a:buClr>
                <a:srgbClr val="000000"/>
              </a:buClr>
              <a:buSzPts val="2400"/>
              <a:buNone/>
            </a:pPr>
            <a:r>
              <a:rPr lang="en-US" b="1"/>
              <a:t>Valid start with early starters</a:t>
            </a:r>
            <a:endParaRPr/>
          </a:p>
          <a:p>
            <a:pPr marL="363538" lvl="0" indent="-363538" algn="l" rtl="0">
              <a:lnSpc>
                <a:spcPct val="100000"/>
              </a:lnSpc>
              <a:spcBef>
                <a:spcPts val="900"/>
              </a:spcBef>
              <a:spcAft>
                <a:spcPts val="0"/>
              </a:spcAft>
              <a:buClr>
                <a:srgbClr val="000000"/>
              </a:buClr>
              <a:buSzPts val="2000"/>
              <a:buChar char="-"/>
            </a:pPr>
            <a:r>
              <a:rPr lang="en-US" sz="2000"/>
              <a:t>If a few athletes start before the horn and everyone else starts with the horn, the false starter(s) will receive a </a:t>
            </a:r>
            <a:r>
              <a:rPr lang="en-US" sz="2000">
                <a:solidFill>
                  <a:schemeClr val="accent2"/>
                </a:solidFill>
              </a:rPr>
              <a:t>15/10</a:t>
            </a:r>
            <a:r>
              <a:rPr lang="en-US" sz="2000"/>
              <a:t> second </a:t>
            </a:r>
            <a:r>
              <a:rPr lang="en-US" sz="2000">
                <a:solidFill>
                  <a:schemeClr val="accent2"/>
                </a:solidFill>
              </a:rPr>
              <a:t>{choose the correct} </a:t>
            </a:r>
            <a:r>
              <a:rPr lang="en-US" sz="2000">
                <a:solidFill>
                  <a:srgbClr val="212121"/>
                </a:solidFill>
              </a:rPr>
              <a:t>penalty in TA1.</a:t>
            </a:r>
            <a:r>
              <a:rPr lang="en-US" sz="2000">
                <a:solidFill>
                  <a:schemeClr val="accent2"/>
                </a:solidFill>
              </a:rPr>
              <a:t>  </a:t>
            </a:r>
            <a:endParaRPr/>
          </a:p>
          <a:p>
            <a:pPr marL="363538" lvl="0" indent="-363538" algn="l" rtl="0">
              <a:lnSpc>
                <a:spcPct val="100000"/>
              </a:lnSpc>
              <a:spcBef>
                <a:spcPts val="900"/>
              </a:spcBef>
              <a:spcAft>
                <a:spcPts val="0"/>
              </a:spcAft>
              <a:buClr>
                <a:srgbClr val="000000"/>
              </a:buClr>
              <a:buSzPts val="2000"/>
              <a:buChar char="-"/>
            </a:pPr>
            <a:r>
              <a:rPr lang="en-US" sz="2000"/>
              <a:t>During the time penalty, the athlete(s) may NOT touch any equipment.</a:t>
            </a:r>
            <a:endParaRPr/>
          </a:p>
        </p:txBody>
      </p:sp>
      <p:sp>
        <p:nvSpPr>
          <p:cNvPr id="217" name="Google Shape;217;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
        <p:nvSpPr>
          <p:cNvPr id="218" name="Google Shape;218;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course 1 </a:t>
            </a:r>
            <a:endParaRPr sz="2400">
              <a:solidFill>
                <a:schemeClr val="accent2"/>
              </a:solidFill>
              <a:latin typeface="Arial"/>
              <a:ea typeface="Arial"/>
              <a:cs typeface="Arial"/>
              <a:sym typeface="Arial"/>
            </a:endParaRPr>
          </a:p>
        </p:txBody>
      </p:sp>
      <p:sp>
        <p:nvSpPr>
          <p:cNvPr id="224" name="Google Shape;224;p14"/>
          <p:cNvSpPr txBox="1">
            <a:spLocks noGrp="1"/>
          </p:cNvSpPr>
          <p:nvPr>
            <p:ph type="body" idx="1"/>
          </p:nvPr>
        </p:nvSpPr>
        <p:spPr>
          <a:xfrm>
            <a:off x="656963" y="1647826"/>
            <a:ext cx="11535000" cy="25167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a:t>&lt;number of laps&gt; laps (total distance of &lt;total length of the bike in kilometer&gt;km)</a:t>
            </a:r>
            <a:endParaRPr/>
          </a:p>
          <a:p>
            <a:pPr marL="363538" lvl="0" indent="-363538" algn="l" rtl="0">
              <a:lnSpc>
                <a:spcPct val="100000"/>
              </a:lnSpc>
              <a:spcBef>
                <a:spcPts val="900"/>
              </a:spcBef>
              <a:spcAft>
                <a:spcPts val="0"/>
              </a:spcAft>
              <a:buClr>
                <a:srgbClr val="000000"/>
              </a:buClr>
              <a:buSzPts val="2000"/>
              <a:buChar char="-"/>
            </a:pPr>
            <a:r>
              <a:rPr lang="en-US" sz="2000"/>
              <a:t>Aid stations: </a:t>
            </a:r>
            <a:endParaRPr/>
          </a:p>
          <a:p>
            <a:pPr marL="820738" lvl="1" indent="-363538" algn="l" rtl="0">
              <a:lnSpc>
                <a:spcPct val="100000"/>
              </a:lnSpc>
              <a:spcBef>
                <a:spcPts val="900"/>
              </a:spcBef>
              <a:spcAft>
                <a:spcPts val="0"/>
              </a:spcAft>
              <a:buClr>
                <a:srgbClr val="000000"/>
              </a:buClr>
              <a:buSzPts val="2000"/>
              <a:buChar char="-"/>
            </a:pPr>
            <a:r>
              <a:rPr lang="en-US"/>
              <a:t>&lt;number&gt; per lap</a:t>
            </a:r>
            <a:endParaRPr/>
          </a:p>
          <a:p>
            <a:pPr marL="820738" lvl="1" indent="-363538" algn="l" rtl="0">
              <a:lnSpc>
                <a:spcPct val="100000"/>
              </a:lnSpc>
              <a:spcBef>
                <a:spcPts val="900"/>
              </a:spcBef>
              <a:spcAft>
                <a:spcPts val="0"/>
              </a:spcAft>
              <a:buClr>
                <a:srgbClr val="000000"/>
              </a:buClr>
              <a:buSzPts val="2000"/>
              <a:buChar char="-"/>
            </a:pPr>
            <a:r>
              <a:rPr lang="en-US"/>
              <a:t>For locations see the map</a:t>
            </a:r>
            <a:endParaRPr/>
          </a:p>
          <a:p>
            <a:pPr marL="820738" lvl="1" indent="-363538" algn="l" rtl="0">
              <a:lnSpc>
                <a:spcPct val="100000"/>
              </a:lnSpc>
              <a:spcBef>
                <a:spcPts val="900"/>
              </a:spcBef>
              <a:spcAft>
                <a:spcPts val="0"/>
              </a:spcAft>
              <a:buClr>
                <a:srgbClr val="000000"/>
              </a:buClr>
              <a:buSzPts val="2000"/>
              <a:buChar char="-"/>
            </a:pPr>
            <a:r>
              <a:rPr lang="en-US"/>
              <a:t>Sealed water and ice sponges </a:t>
            </a:r>
            <a:r>
              <a:rPr lang="en-US">
                <a:solidFill>
                  <a:schemeClr val="accent2"/>
                </a:solidFill>
              </a:rPr>
              <a:t>{if applicable}</a:t>
            </a:r>
            <a:endParaRPr/>
          </a:p>
          <a:p>
            <a:pPr marL="820738" lvl="1" indent="-363538" algn="l" rtl="0">
              <a:lnSpc>
                <a:spcPct val="100000"/>
              </a:lnSpc>
              <a:spcBef>
                <a:spcPts val="900"/>
              </a:spcBef>
              <a:spcAft>
                <a:spcPts val="0"/>
              </a:spcAft>
              <a:buClr>
                <a:srgbClr val="000000"/>
              </a:buClr>
              <a:buSzPts val="2000"/>
              <a:buChar char="-"/>
            </a:pPr>
            <a:r>
              <a:rPr lang="en-US"/>
              <a:t>Discard plastic bottles and litter within the littering zones indicated by the following signs)</a:t>
            </a:r>
            <a:endParaRPr/>
          </a:p>
        </p:txBody>
      </p:sp>
      <p:sp>
        <p:nvSpPr>
          <p:cNvPr id="225" name="Google Shape;225;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
        <p:nvSpPr>
          <p:cNvPr id="226" name="Google Shape;226;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227" name="Google Shape;227;p14" descr="Signage Draft v1 (1)_Page_5.jpg"/>
          <p:cNvPicPr preferRelativeResize="0"/>
          <p:nvPr/>
        </p:nvPicPr>
        <p:blipFill rotWithShape="1">
          <a:blip r:embed="rId3">
            <a:alphaModFix/>
          </a:blip>
          <a:srcRect l="6160" t="4001" r="6160" b="55999"/>
          <a:stretch/>
        </p:blipFill>
        <p:spPr>
          <a:xfrm>
            <a:off x="9510513" y="4205813"/>
            <a:ext cx="1903083" cy="12276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Run </a:t>
            </a:r>
            <a:r>
              <a:rPr lang="en-US" sz="3200" dirty="0"/>
              <a:t>equipment - shoes</a:t>
            </a:r>
            <a:endParaRPr sz="2400" dirty="0">
              <a:solidFill>
                <a:schemeClr val="accent2"/>
              </a:solidFill>
              <a:latin typeface="Arial"/>
              <a:ea typeface="Arial"/>
              <a:cs typeface="Arial"/>
              <a:sym typeface="Arial"/>
            </a:endParaRPr>
          </a:p>
        </p:txBody>
      </p:sp>
      <p:sp>
        <p:nvSpPr>
          <p:cNvPr id="393" name="Google Shape;393;p34"/>
          <p:cNvSpPr txBox="1">
            <a:spLocks noGrp="1"/>
          </p:cNvSpPr>
          <p:nvPr>
            <p:ph type="body" idx="1"/>
          </p:nvPr>
        </p:nvSpPr>
        <p:spPr>
          <a:xfrm>
            <a:off x="656963" y="1266825"/>
            <a:ext cx="11022419" cy="332394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b="1" dirty="0">
                <a:solidFill>
                  <a:schemeClr val="tx1"/>
                </a:solidFill>
              </a:rPr>
              <a:t>World Triathlon follows World Athletics' Shoe Regulations applicable to road events</a:t>
            </a:r>
            <a:r>
              <a:rPr lang="en-US" sz="2000" dirty="0">
                <a:solidFill>
                  <a:schemeClr val="tx1"/>
                </a:solidFill>
              </a:rPr>
              <a:t> </a:t>
            </a:r>
            <a:r>
              <a:rPr lang="en-US" sz="2000" dirty="0"/>
              <a:t>for all the triathlon and its other related </a:t>
            </a:r>
            <a:r>
              <a:rPr lang="en-US" sz="2000" dirty="0" err="1"/>
              <a:t>multisports</a:t>
            </a:r>
            <a:r>
              <a:rPr lang="en-US" sz="2000" dirty="0"/>
              <a:t> as described in 1.1.a);</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Athletes are subject to random shoe control before, during, or after any competition. For any shoe that cannot be identified, each piece of information (and maybe the shoe itself) will be required to be sent to the World Triathlon headquarters for verification within 7 days after the competition it was worn.</a:t>
            </a:r>
          </a:p>
          <a:p>
            <a:pPr marL="363538" lvl="0" indent="-363538" algn="l" rtl="0">
              <a:lnSpc>
                <a:spcPct val="100000"/>
              </a:lnSpc>
              <a:spcBef>
                <a:spcPts val="1200"/>
              </a:spcBef>
              <a:spcAft>
                <a:spcPts val="0"/>
              </a:spcAft>
              <a:buClr>
                <a:srgbClr val="000000"/>
              </a:buClr>
              <a:buSzPts val="2000"/>
              <a:buFont typeface="Arial" panose="020B0604020202020204" pitchFamily="34" charset="0"/>
              <a:buChar char="•"/>
            </a:pPr>
            <a:r>
              <a:rPr lang="en-US" sz="2000" dirty="0"/>
              <a:t>In the official results, the athletes under shoe review will have a note (Uncertified/UNC) added to the results footer notes. If the shoe is confirmed as legal, the note will be removed. In any different case, the athlete will be disqualified.</a:t>
            </a:r>
            <a:endParaRPr sz="2000" dirty="0"/>
          </a:p>
        </p:txBody>
      </p:sp>
      <p:sp>
        <p:nvSpPr>
          <p:cNvPr id="394" name="Google Shape;394;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17</a:t>
            </a:fld>
            <a:endParaRPr dirty="0"/>
          </a:p>
        </p:txBody>
      </p:sp>
      <p:sp>
        <p:nvSpPr>
          <p:cNvPr id="395" name="Google Shape;395;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833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Run Course 1 Map</a:t>
            </a:r>
            <a:endParaRPr sz="2400">
              <a:solidFill>
                <a:schemeClr val="accent2"/>
              </a:solidFill>
              <a:latin typeface="Arial"/>
              <a:ea typeface="Arial"/>
              <a:cs typeface="Arial"/>
              <a:sym typeface="Arial"/>
            </a:endParaRPr>
          </a:p>
        </p:txBody>
      </p:sp>
      <p:sp>
        <p:nvSpPr>
          <p:cNvPr id="233" name="Google Shape;233;p1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234" name="Google Shape;234;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
        <p:nvSpPr>
          <p:cNvPr id="235" name="Google Shape;235;p15"/>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Trebuchet MS"/>
                <a:ea typeface="Trebuchet MS"/>
                <a:cs typeface="Trebuchet MS"/>
                <a:sym typeface="Trebuchet MS"/>
              </a:rPr>
              <a:t>Insert Run Course 1 Map</a:t>
            </a:r>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Trebuchet MS"/>
                <a:ea typeface="Trebuchet MS"/>
                <a:cs typeface="Trebuchet MS"/>
                <a:sym typeface="Trebuchet MS"/>
              </a:rPr>
              <a:t>(indicate aid stations, littering zones, etc…</a:t>
            </a:r>
            <a:endParaRPr/>
          </a:p>
        </p:txBody>
      </p:sp>
      <p:sp>
        <p:nvSpPr>
          <p:cNvPr id="236" name="Google Shape;236;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Transition Area</a:t>
            </a:r>
            <a:endParaRPr sz="2400" dirty="0">
              <a:solidFill>
                <a:schemeClr val="accent2"/>
              </a:solidFill>
              <a:latin typeface="Arial"/>
              <a:ea typeface="Arial"/>
              <a:cs typeface="Arial"/>
              <a:sym typeface="Arial"/>
            </a:endParaRPr>
          </a:p>
        </p:txBody>
      </p:sp>
      <p:sp>
        <p:nvSpPr>
          <p:cNvPr id="340" name="Google Shape;340;p28"/>
          <p:cNvSpPr txBox="1">
            <a:spLocks noGrp="1"/>
          </p:cNvSpPr>
          <p:nvPr>
            <p:ph type="body" idx="1"/>
          </p:nvPr>
        </p:nvSpPr>
        <p:spPr>
          <a:xfrm>
            <a:off x="656963" y="1985554"/>
            <a:ext cx="10869000" cy="151575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Individual Bike Racks – number, name and country flag</a:t>
            </a:r>
            <a:endParaRPr dirty="0"/>
          </a:p>
          <a:p>
            <a:pPr marL="363538" lvl="0" indent="-363538" algn="l" rtl="0">
              <a:lnSpc>
                <a:spcPct val="100000"/>
              </a:lnSpc>
              <a:spcBef>
                <a:spcPts val="900"/>
              </a:spcBef>
              <a:spcAft>
                <a:spcPts val="0"/>
              </a:spcAft>
              <a:buClr>
                <a:srgbClr val="000000"/>
              </a:buClr>
              <a:buSzPts val="2000"/>
              <a:buChar char="-"/>
            </a:pPr>
            <a:r>
              <a:rPr lang="en-US" sz="2000" dirty="0"/>
              <a:t>Used equipment into the box</a:t>
            </a:r>
            <a:endParaRPr dirty="0"/>
          </a:p>
          <a:p>
            <a:pPr marL="363538" indent="-363538">
              <a:lnSpc>
                <a:spcPct val="100000"/>
              </a:lnSpc>
              <a:spcBef>
                <a:spcPts val="600"/>
              </a:spcBef>
              <a:buSzPts val="2000"/>
            </a:pPr>
            <a:r>
              <a:rPr lang="en-US" sz="2000" dirty="0">
                <a:solidFill>
                  <a:schemeClr val="tx1"/>
                </a:solidFill>
              </a:rPr>
              <a:t>By the end of the last transition, ALL equipment (</a:t>
            </a:r>
            <a:r>
              <a:rPr lang="en-US" sz="2000" b="1" dirty="0">
                <a:solidFill>
                  <a:schemeClr val="tx1"/>
                </a:solidFill>
              </a:rPr>
              <a:t>used + unused</a:t>
            </a:r>
            <a:r>
              <a:rPr lang="en-US" sz="2000" dirty="0">
                <a:solidFill>
                  <a:schemeClr val="tx1"/>
                </a:solidFill>
              </a:rPr>
              <a:t>) must be deposited in the corresponding bin. </a:t>
            </a:r>
            <a:r>
              <a:rPr lang="en-US" sz="2000" dirty="0">
                <a:solidFill>
                  <a:schemeClr val="accent2"/>
                </a:solidFill>
              </a:rPr>
              <a:t>{if format swim-run = T1, if format run-swim-run = T2}</a:t>
            </a:r>
          </a:p>
        </p:txBody>
      </p:sp>
      <p:sp>
        <p:nvSpPr>
          <p:cNvPr id="341" name="Google Shape;341;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
        <p:nvSpPr>
          <p:cNvPr id="342" name="Google Shape;342;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004204"/>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en-US">
                <a:solidFill>
                  <a:schemeClr val="accent2"/>
                </a:solidFill>
              </a:rPr>
              <a:t>&lt;insert date of briefing&gt;</a:t>
            </a:r>
            <a:endParaRPr/>
          </a:p>
        </p:txBody>
      </p:sp>
      <p:sp>
        <p:nvSpPr>
          <p:cNvPr id="130" name="Google Shape;130;p2"/>
          <p:cNvSpPr txBox="1">
            <a:spLocks noGrp="1"/>
          </p:cNvSpPr>
          <p:nvPr>
            <p:ph type="body" idx="2"/>
          </p:nvPr>
        </p:nvSpPr>
        <p:spPr>
          <a:xfrm>
            <a:off x="648000" y="1127774"/>
            <a:ext cx="5857303"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en-US" sz="4000" b="1">
                <a:solidFill>
                  <a:schemeClr val="lt1"/>
                </a:solidFill>
              </a:rPr>
              <a:t>Elite Athletes’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Transition flow Run 1 to swim</a:t>
            </a:r>
            <a:endParaRPr sz="2400">
              <a:solidFill>
                <a:schemeClr val="accent2"/>
              </a:solidFill>
              <a:latin typeface="Arial"/>
              <a:ea typeface="Arial"/>
              <a:cs typeface="Arial"/>
              <a:sym typeface="Arial"/>
            </a:endParaRPr>
          </a:p>
        </p:txBody>
      </p:sp>
      <p:sp>
        <p:nvSpPr>
          <p:cNvPr id="242" name="Google Shape;242;p16"/>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43" name="Google Shape;243;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
        <p:nvSpPr>
          <p:cNvPr id="244" name="Google Shape;244;p1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45" name="Google Shape;245;p16"/>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Run 1 to Swim&gt;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course</a:t>
            </a:r>
            <a:endParaRPr sz="2400">
              <a:solidFill>
                <a:schemeClr val="accent2"/>
              </a:solidFill>
              <a:latin typeface="Arial"/>
              <a:ea typeface="Arial"/>
              <a:cs typeface="Arial"/>
              <a:sym typeface="Arial"/>
            </a:endParaRPr>
          </a:p>
        </p:txBody>
      </p:sp>
      <p:sp>
        <p:nvSpPr>
          <p:cNvPr id="251" name="Google Shape;251;p17"/>
          <p:cNvSpPr txBox="1">
            <a:spLocks noGrp="1"/>
          </p:cNvSpPr>
          <p:nvPr>
            <p:ph type="body" idx="1"/>
          </p:nvPr>
        </p:nvSpPr>
        <p:spPr>
          <a:xfrm>
            <a:off x="656963" y="1985554"/>
            <a:ext cx="10869000" cy="3670195"/>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On </a:t>
            </a:r>
            <a:r>
              <a:rPr lang="en-US" sz="2000" dirty="0">
                <a:solidFill>
                  <a:schemeClr val="accent2"/>
                </a:solidFill>
              </a:rPr>
              <a:t>{date} </a:t>
            </a:r>
            <a:r>
              <a:rPr lang="en-US" sz="2000" dirty="0"/>
              <a:t>at </a:t>
            </a:r>
            <a:r>
              <a:rPr lang="en-US" sz="2000" dirty="0">
                <a:solidFill>
                  <a:schemeClr val="accent2"/>
                </a:solidFill>
              </a:rPr>
              <a:t>{</a:t>
            </a:r>
            <a:r>
              <a:rPr lang="en-US" sz="2000" dirty="0" err="1">
                <a:solidFill>
                  <a:schemeClr val="accent2"/>
                </a:solidFill>
              </a:rPr>
              <a:t>hh:mm</a:t>
            </a:r>
            <a:r>
              <a:rPr lang="en-US" sz="2000" dirty="0">
                <a:solidFill>
                  <a:schemeClr val="accent2"/>
                </a:solidFill>
              </a:rPr>
              <a:t>}</a:t>
            </a:r>
            <a:r>
              <a:rPr lang="en-US" sz="2000" dirty="0"/>
              <a:t>: 		&lt;water temperature&gt; °C</a:t>
            </a:r>
            <a:endParaRPr dirty="0"/>
          </a:p>
          <a:p>
            <a:pPr marL="0" lvl="0" indent="0" algn="l" rtl="0">
              <a:lnSpc>
                <a:spcPct val="100000"/>
              </a:lnSpc>
              <a:spcBef>
                <a:spcPts val="900"/>
              </a:spcBef>
              <a:spcAft>
                <a:spcPts val="0"/>
              </a:spcAft>
              <a:buClr>
                <a:srgbClr val="000000"/>
              </a:buClr>
              <a:buSzPts val="2000"/>
              <a:buNone/>
            </a:pPr>
            <a:r>
              <a:rPr lang="en-US" sz="2000" dirty="0"/>
              <a:t>					&lt;air temperature&gt; °C</a:t>
            </a:r>
          </a:p>
          <a:p>
            <a:pPr marL="0" indent="0">
              <a:lnSpc>
                <a:spcPct val="100000"/>
              </a:lnSpc>
              <a:spcBef>
                <a:spcPts val="900"/>
              </a:spcBef>
              <a:buSzPts val="2000"/>
              <a:buNone/>
            </a:pPr>
            <a:r>
              <a:rPr lang="en-US" sz="2000" dirty="0"/>
              <a:t>					</a:t>
            </a:r>
            <a:r>
              <a:rPr lang="en-US" sz="2000" dirty="0">
                <a:highlight>
                  <a:srgbClr val="C0C0C0"/>
                </a:highlight>
              </a:rPr>
              <a:t>&lt;WBGT&gt; &lt;reading&gt; °C</a:t>
            </a:r>
          </a:p>
          <a:p>
            <a:pPr marL="363538" lvl="0" indent="-363538" algn="l" rtl="0">
              <a:lnSpc>
                <a:spcPct val="100000"/>
              </a:lnSpc>
              <a:spcBef>
                <a:spcPts val="900"/>
              </a:spcBef>
              <a:spcAft>
                <a:spcPts val="0"/>
              </a:spcAft>
              <a:buClr>
                <a:srgbClr val="000000"/>
              </a:buClr>
              <a:buSzPts val="2000"/>
              <a:buChar char="-"/>
            </a:pPr>
            <a:r>
              <a:rPr lang="en-US" sz="2000" dirty="0"/>
              <a:t>Wetsuit allowed / Wetsuit not allowed </a:t>
            </a:r>
            <a:r>
              <a:rPr lang="en-US" sz="2000" dirty="0">
                <a:solidFill>
                  <a:schemeClr val="accent2"/>
                </a:solidFill>
              </a:rPr>
              <a:t>{choose the correct or mention decision taken 1h before the race}</a:t>
            </a:r>
          </a:p>
          <a:p>
            <a:pPr marL="363538" lvl="0" indent="-363538" algn="l" rtl="0">
              <a:lnSpc>
                <a:spcPct val="100000"/>
              </a:lnSpc>
              <a:spcBef>
                <a:spcPts val="900"/>
              </a:spcBef>
              <a:spcAft>
                <a:spcPts val="0"/>
              </a:spcAft>
              <a:buClr>
                <a:srgbClr val="000000"/>
              </a:buClr>
              <a:buSzPts val="2000"/>
              <a:buChar char="-"/>
            </a:pPr>
            <a:r>
              <a:rPr lang="en-US" sz="2000" dirty="0">
                <a:highlight>
                  <a:srgbClr val="C0C0C0"/>
                </a:highlight>
              </a:rPr>
              <a:t>Neoprene vest + buoyancy shorts not allowed </a:t>
            </a:r>
            <a:r>
              <a:rPr lang="en-US" sz="2000" dirty="0">
                <a:solidFill>
                  <a:schemeClr val="accent2"/>
                </a:solidFill>
              </a:rPr>
              <a:t>{AG only}</a:t>
            </a:r>
            <a:endParaRPr dirty="0"/>
          </a:p>
          <a:p>
            <a:pPr marL="363538" lvl="0" indent="-363538" algn="l" rtl="0">
              <a:lnSpc>
                <a:spcPct val="100000"/>
              </a:lnSpc>
              <a:spcBef>
                <a:spcPts val="900"/>
              </a:spcBef>
              <a:spcAft>
                <a:spcPts val="0"/>
              </a:spcAft>
              <a:buClr>
                <a:srgbClr val="000000"/>
              </a:buClr>
              <a:buSzPts val="2000"/>
              <a:buChar char="-"/>
            </a:pPr>
            <a:r>
              <a:rPr lang="en-US" sz="2000" dirty="0"/>
              <a:t>&lt;number of laps&gt; laps (total distance of &lt;total length of the swim in meter&gt;m)</a:t>
            </a:r>
            <a:endParaRPr dirty="0"/>
          </a:p>
          <a:p>
            <a:pPr marL="363538" lvl="0" indent="-363538" algn="l" rtl="0">
              <a:lnSpc>
                <a:spcPct val="100000"/>
              </a:lnSpc>
              <a:spcBef>
                <a:spcPts val="900"/>
              </a:spcBef>
              <a:spcAft>
                <a:spcPts val="0"/>
              </a:spcAft>
              <a:buClr>
                <a:srgbClr val="000000"/>
              </a:buClr>
              <a:buSzPts val="2000"/>
              <a:buChar char="-"/>
            </a:pPr>
            <a:r>
              <a:rPr lang="en-US" sz="2000" dirty="0"/>
              <a:t>Distance to the first turn buoy &lt;length in meter&gt;m</a:t>
            </a:r>
            <a:endParaRPr dirty="0"/>
          </a:p>
          <a:p>
            <a:pPr marL="363538" lvl="0" indent="-363538" algn="l" rtl="0">
              <a:lnSpc>
                <a:spcPct val="100000"/>
              </a:lnSpc>
              <a:spcBef>
                <a:spcPts val="900"/>
              </a:spcBef>
              <a:spcAft>
                <a:spcPts val="0"/>
              </a:spcAft>
              <a:buClr>
                <a:srgbClr val="000000"/>
              </a:buClr>
              <a:buSzPts val="2000"/>
              <a:buChar char="-"/>
            </a:pPr>
            <a:r>
              <a:rPr lang="en-US" sz="2000" dirty="0"/>
              <a:t>Take cap, goggles to transition into your box</a:t>
            </a:r>
            <a:endParaRPr dirty="0"/>
          </a:p>
        </p:txBody>
      </p:sp>
      <p:sp>
        <p:nvSpPr>
          <p:cNvPr id="252" name="Google Shape;252;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21</a:t>
            </a:fld>
            <a:endParaRPr dirty="0"/>
          </a:p>
        </p:txBody>
      </p:sp>
      <p:sp>
        <p:nvSpPr>
          <p:cNvPr id="253" name="Google Shape;253;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2" name="Picture 1" descr="A red and white sign&#10;&#10;Description automatically generated with low confidence">
            <a:extLst>
              <a:ext uri="{FF2B5EF4-FFF2-40B4-BE49-F238E27FC236}">
                <a16:creationId xmlns:a16="http://schemas.microsoft.com/office/drawing/2014/main" id="{314E8252-B117-D105-738D-F5F2364D81E5}"/>
              </a:ext>
            </a:extLst>
          </p:cNvPr>
          <p:cNvPicPr>
            <a:picLocks noChangeAspect="1"/>
          </p:cNvPicPr>
          <p:nvPr/>
        </p:nvPicPr>
        <p:blipFill>
          <a:blip r:embed="rId3"/>
          <a:stretch>
            <a:fillRect/>
          </a:stretch>
        </p:blipFill>
        <p:spPr>
          <a:xfrm rot="5400000">
            <a:off x="9432165" y="1742507"/>
            <a:ext cx="398298" cy="168211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020AC29A-8A9D-A809-299C-FCB937847302}"/>
              </a:ext>
            </a:extLst>
          </p:cNvPr>
          <p:cNvPicPr>
            <a:picLocks noChangeAspect="1"/>
          </p:cNvPicPr>
          <p:nvPr/>
        </p:nvPicPr>
        <p:blipFill>
          <a:blip r:embed="rId4"/>
          <a:stretch>
            <a:fillRect/>
          </a:stretch>
        </p:blipFill>
        <p:spPr>
          <a:xfrm rot="5400000">
            <a:off x="9432165" y="2176944"/>
            <a:ext cx="398298" cy="1682112"/>
          </a:xfrm>
          <a:prstGeom prst="rect">
            <a:avLst/>
          </a:prstGeom>
        </p:spPr>
      </p:pic>
      <p:pic>
        <p:nvPicPr>
          <p:cNvPr id="4" name="Picture 3" descr="Icon&#10;&#10;Description automatically generated">
            <a:extLst>
              <a:ext uri="{FF2B5EF4-FFF2-40B4-BE49-F238E27FC236}">
                <a16:creationId xmlns:a16="http://schemas.microsoft.com/office/drawing/2014/main" id="{6A13A507-92DB-F1FE-96A8-EA04B4AF1C3F}"/>
              </a:ext>
            </a:extLst>
          </p:cNvPr>
          <p:cNvPicPr>
            <a:picLocks noChangeAspect="1"/>
          </p:cNvPicPr>
          <p:nvPr/>
        </p:nvPicPr>
        <p:blipFill>
          <a:blip r:embed="rId5"/>
          <a:stretch>
            <a:fillRect/>
          </a:stretch>
        </p:blipFill>
        <p:spPr>
          <a:xfrm rot="5400000">
            <a:off x="9432165" y="1308070"/>
            <a:ext cx="398298" cy="1682112"/>
          </a:xfrm>
          <a:prstGeom prst="rect">
            <a:avLst/>
          </a:prstGeom>
        </p:spPr>
      </p:pic>
      <p:pic>
        <p:nvPicPr>
          <p:cNvPr id="5" name="Picture 4" descr="Icon&#10;&#10;Description automatically generated">
            <a:extLst>
              <a:ext uri="{FF2B5EF4-FFF2-40B4-BE49-F238E27FC236}">
                <a16:creationId xmlns:a16="http://schemas.microsoft.com/office/drawing/2014/main" id="{18DC58F4-5511-D0DD-2732-186FF2E0A92B}"/>
              </a:ext>
            </a:extLst>
          </p:cNvPr>
          <p:cNvPicPr>
            <a:picLocks noChangeAspect="1"/>
          </p:cNvPicPr>
          <p:nvPr/>
        </p:nvPicPr>
        <p:blipFill>
          <a:blip r:embed="rId6"/>
          <a:stretch>
            <a:fillRect/>
          </a:stretch>
        </p:blipFill>
        <p:spPr>
          <a:xfrm rot="5400000">
            <a:off x="9432274" y="438182"/>
            <a:ext cx="398080" cy="1682112"/>
          </a:xfrm>
          <a:prstGeom prst="rect">
            <a:avLst/>
          </a:prstGeom>
        </p:spPr>
      </p:pic>
      <p:pic>
        <p:nvPicPr>
          <p:cNvPr id="6" name="Picture 5" descr="Icon&#10;&#10;Description automatically generated">
            <a:extLst>
              <a:ext uri="{FF2B5EF4-FFF2-40B4-BE49-F238E27FC236}">
                <a16:creationId xmlns:a16="http://schemas.microsoft.com/office/drawing/2014/main" id="{EA54660D-5D0B-1B7F-BAB6-86A9CD5F5B27}"/>
              </a:ext>
            </a:extLst>
          </p:cNvPr>
          <p:cNvPicPr>
            <a:picLocks noChangeAspect="1"/>
          </p:cNvPicPr>
          <p:nvPr/>
        </p:nvPicPr>
        <p:blipFill>
          <a:blip r:embed="rId7"/>
          <a:stretch>
            <a:fillRect/>
          </a:stretch>
        </p:blipFill>
        <p:spPr>
          <a:xfrm rot="5400000">
            <a:off x="9432165" y="873071"/>
            <a:ext cx="398298" cy="1682112"/>
          </a:xfrm>
          <a:prstGeom prst="rect">
            <a:avLst/>
          </a:prstGeom>
        </p:spPr>
      </p:pic>
      <p:sp>
        <p:nvSpPr>
          <p:cNvPr id="7" name="TextBox 6">
            <a:extLst>
              <a:ext uri="{FF2B5EF4-FFF2-40B4-BE49-F238E27FC236}">
                <a16:creationId xmlns:a16="http://schemas.microsoft.com/office/drawing/2014/main" id="{3A9D3B21-F9B8-6B88-9176-C72696409962}"/>
              </a:ext>
            </a:extLst>
          </p:cNvPr>
          <p:cNvSpPr txBox="1"/>
          <p:nvPr/>
        </p:nvSpPr>
        <p:spPr>
          <a:xfrm>
            <a:off x="10540482" y="1351523"/>
            <a:ext cx="1512277" cy="1600438"/>
          </a:xfrm>
          <a:prstGeom prst="rect">
            <a:avLst/>
          </a:prstGeom>
          <a:noFill/>
        </p:spPr>
        <p:txBody>
          <a:bodyPr wrap="square" rtlCol="0">
            <a:spAutoFit/>
          </a:bodyPr>
          <a:lstStyle/>
          <a:p>
            <a:r>
              <a:rPr lang="fr-CH" dirty="0" err="1">
                <a:solidFill>
                  <a:schemeClr val="accent2"/>
                </a:solidFill>
              </a:rPr>
              <a:t>Keep</a:t>
            </a:r>
            <a:r>
              <a:rPr lang="fr-CH" dirty="0">
                <a:solidFill>
                  <a:schemeClr val="accent2"/>
                </a:solidFill>
              </a:rPr>
              <a:t> </a:t>
            </a:r>
            <a:r>
              <a:rPr lang="fr-CH" dirty="0" err="1">
                <a:solidFill>
                  <a:schemeClr val="accent2"/>
                </a:solidFill>
              </a:rPr>
              <a:t>only</a:t>
            </a:r>
            <a:r>
              <a:rPr lang="fr-CH" dirty="0">
                <a:solidFill>
                  <a:schemeClr val="accent2"/>
                </a:solidFill>
              </a:rPr>
              <a:t> the flag </a:t>
            </a:r>
            <a:r>
              <a:rPr lang="fr-CH" dirty="0" err="1">
                <a:solidFill>
                  <a:schemeClr val="accent2"/>
                </a:solidFill>
              </a:rPr>
              <a:t>corresponding</a:t>
            </a:r>
            <a:r>
              <a:rPr lang="fr-CH" dirty="0">
                <a:solidFill>
                  <a:schemeClr val="accent2"/>
                </a:solidFill>
              </a:rPr>
              <a:t> to the WBGT </a:t>
            </a:r>
            <a:r>
              <a:rPr lang="fr-CH" dirty="0" err="1">
                <a:solidFill>
                  <a:schemeClr val="accent2"/>
                </a:solidFill>
              </a:rPr>
              <a:t>reading</a:t>
            </a:r>
            <a:r>
              <a:rPr lang="fr-CH" dirty="0">
                <a:solidFill>
                  <a:schemeClr val="accent2"/>
                </a:solidFill>
              </a:rPr>
              <a:t> and </a:t>
            </a:r>
            <a:r>
              <a:rPr lang="fr-CH" dirty="0" err="1">
                <a:solidFill>
                  <a:schemeClr val="accent2"/>
                </a:solidFill>
              </a:rPr>
              <a:t>remove</a:t>
            </a:r>
            <a:r>
              <a:rPr lang="fr-CH" dirty="0">
                <a:solidFill>
                  <a:schemeClr val="accent2"/>
                </a:solidFill>
              </a:rPr>
              <a:t> the </a:t>
            </a:r>
            <a:r>
              <a:rPr lang="fr-CH" dirty="0" err="1">
                <a:solidFill>
                  <a:schemeClr val="accent2"/>
                </a:solidFill>
              </a:rPr>
              <a:t>others</a:t>
            </a:r>
            <a:endParaRPr lang="fr-CH" dirty="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Swim course map</a:t>
            </a:r>
            <a:endParaRPr sz="2400">
              <a:solidFill>
                <a:schemeClr val="accent2"/>
              </a:solidFill>
              <a:latin typeface="Arial"/>
              <a:ea typeface="Arial"/>
              <a:cs typeface="Arial"/>
              <a:sym typeface="Arial"/>
            </a:endParaRPr>
          </a:p>
        </p:txBody>
      </p:sp>
      <p:sp>
        <p:nvSpPr>
          <p:cNvPr id="259" name="Google Shape;259;p1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60" name="Google Shape;260;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
        <p:nvSpPr>
          <p:cNvPr id="261" name="Google Shape;261;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62" name="Google Shape;262;p18"/>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Swim Course Map&gt;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Swim conduct</a:t>
            </a:r>
            <a:endParaRPr/>
          </a:p>
        </p:txBody>
      </p:sp>
      <p:sp>
        <p:nvSpPr>
          <p:cNvPr id="268" name="Google Shape;268;p19"/>
          <p:cNvSpPr txBox="1">
            <a:spLocks noGrp="1"/>
          </p:cNvSpPr>
          <p:nvPr>
            <p:ph type="body" idx="1"/>
          </p:nvPr>
        </p:nvSpPr>
        <p:spPr>
          <a:xfrm>
            <a:off x="656963" y="1985554"/>
            <a:ext cx="10869109" cy="345936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§4.1: </a:t>
            </a:r>
            <a:endParaRPr dirty="0"/>
          </a:p>
          <a:p>
            <a:pPr marL="0" lvl="0" indent="0" algn="l" rtl="0">
              <a:lnSpc>
                <a:spcPct val="100000"/>
              </a:lnSpc>
              <a:spcBef>
                <a:spcPts val="900"/>
              </a:spcBef>
              <a:spcAft>
                <a:spcPts val="0"/>
              </a:spcAft>
              <a:buClr>
                <a:srgbClr val="000000"/>
              </a:buClr>
              <a:buSzPts val="2000"/>
              <a:buNone/>
            </a:pPr>
            <a:r>
              <a:rPr lang="en-US" sz="2000" dirty="0"/>
              <a:t>e.) Athletes may sportingly maintain their own space in the water: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accidental contact in the swim and then immediately afterwards move apart no penalty will be incurred; </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make contact in the swim, and an athlete continues to impede the progress of the other athlete without moving apart, this action will result in a time penalty;</a:t>
            </a:r>
            <a:endParaRPr dirty="0"/>
          </a:p>
          <a:p>
            <a:pPr marL="514350" lvl="0" indent="-514350" algn="l" rtl="0">
              <a:lnSpc>
                <a:spcPct val="100000"/>
              </a:lnSpc>
              <a:spcBef>
                <a:spcPts val="900"/>
              </a:spcBef>
              <a:spcAft>
                <a:spcPts val="0"/>
              </a:spcAft>
              <a:buClr>
                <a:srgbClr val="000000"/>
              </a:buClr>
              <a:buSzPts val="2000"/>
              <a:buAutoNum type="romanLcParenBoth"/>
            </a:pPr>
            <a:r>
              <a:rPr lang="en-US" sz="2000" dirty="0"/>
              <a:t>Where athletes deliberately target another athlete to impede their progress, gain unfair advantage and potentially cause harm will result in disqualification and may be reported to World Triathlon Arbitration Tribunal for potential suspension or expulsion. </a:t>
            </a:r>
          </a:p>
        </p:txBody>
      </p:sp>
      <p:sp>
        <p:nvSpPr>
          <p:cNvPr id="269" name="Google Shape;269;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23</a:t>
            </a:fld>
            <a:endParaRPr/>
          </a:p>
        </p:txBody>
      </p:sp>
      <p:sp>
        <p:nvSpPr>
          <p:cNvPr id="270" name="Google Shape;270;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Swim conduct</a:t>
            </a:r>
            <a:endParaRPr/>
          </a:p>
        </p:txBody>
      </p:sp>
      <p:sp>
        <p:nvSpPr>
          <p:cNvPr id="276" name="Google Shape;276;p20"/>
          <p:cNvSpPr txBox="1">
            <a:spLocks noGrp="1"/>
          </p:cNvSpPr>
          <p:nvPr>
            <p:ph type="body" idx="1"/>
          </p:nvPr>
        </p:nvSpPr>
        <p:spPr>
          <a:xfrm>
            <a:off x="656963" y="1985554"/>
            <a:ext cx="10515600" cy="24213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FF0000"/>
              </a:buClr>
              <a:buSzPts val="2400"/>
              <a:buNone/>
            </a:pPr>
            <a:endParaRPr/>
          </a:p>
          <a:p>
            <a:pPr marL="342900" lvl="0" indent="-342900" algn="l" rtl="0">
              <a:lnSpc>
                <a:spcPct val="100000"/>
              </a:lnSpc>
              <a:spcBef>
                <a:spcPts val="900"/>
              </a:spcBef>
              <a:spcAft>
                <a:spcPts val="0"/>
              </a:spcAft>
              <a:buClr>
                <a:srgbClr val="000000"/>
              </a:buClr>
              <a:buSzPts val="2000"/>
              <a:buChar char="-"/>
            </a:pPr>
            <a:r>
              <a:rPr lang="en-US" sz="2000"/>
              <a:t>There will be additional boats and Technical officials deployed on the swim course to monitor athlete’s behaviour in this respect . </a:t>
            </a:r>
            <a:endParaRPr/>
          </a:p>
          <a:p>
            <a:pPr marL="342900" lvl="0" indent="-342900" algn="l" rtl="0">
              <a:lnSpc>
                <a:spcPct val="100000"/>
              </a:lnSpc>
              <a:spcBef>
                <a:spcPts val="900"/>
              </a:spcBef>
              <a:spcAft>
                <a:spcPts val="0"/>
              </a:spcAft>
              <a:buClr>
                <a:srgbClr val="000000"/>
              </a:buClr>
              <a:buSzPts val="2000"/>
              <a:buChar char="-"/>
            </a:pPr>
            <a:r>
              <a:rPr lang="en-US" sz="2000"/>
              <a:t>Infringements may be recorded and appropriate action will be taken dependant on the rules definition from the previous slide . </a:t>
            </a:r>
            <a:endParaRPr/>
          </a:p>
          <a:p>
            <a:pPr marL="342900" lvl="0" indent="-342900" algn="l" rtl="0">
              <a:lnSpc>
                <a:spcPct val="100000"/>
              </a:lnSpc>
              <a:spcBef>
                <a:spcPts val="900"/>
              </a:spcBef>
              <a:spcAft>
                <a:spcPts val="0"/>
              </a:spcAft>
              <a:buClr>
                <a:srgbClr val="000000"/>
              </a:buClr>
              <a:buSzPts val="2000"/>
              <a:buChar char="-"/>
            </a:pPr>
            <a:r>
              <a:rPr lang="en-US" sz="2000"/>
              <a:t>Please respect your fellow competitors and keep the race fair. </a:t>
            </a:r>
            <a:endParaRPr/>
          </a:p>
        </p:txBody>
      </p:sp>
      <p:sp>
        <p:nvSpPr>
          <p:cNvPr id="277" name="Google Shape;277;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
        <p:nvSpPr>
          <p:cNvPr id="278" name="Google Shape;278;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Transition flow </a:t>
            </a:r>
            <a:r>
              <a:rPr lang="en-US"/>
              <a:t>S</a:t>
            </a:r>
            <a:r>
              <a:rPr lang="en-US" sz="3200"/>
              <a:t>wim to Run 2</a:t>
            </a:r>
            <a:endParaRPr sz="2400">
              <a:solidFill>
                <a:schemeClr val="accent2"/>
              </a:solidFill>
              <a:latin typeface="Arial"/>
              <a:ea typeface="Arial"/>
              <a:cs typeface="Arial"/>
              <a:sym typeface="Arial"/>
            </a:endParaRPr>
          </a:p>
        </p:txBody>
      </p:sp>
      <p:sp>
        <p:nvSpPr>
          <p:cNvPr id="284" name="Google Shape;284;p2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85" name="Google Shape;285;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
        <p:nvSpPr>
          <p:cNvPr id="286" name="Google Shape;286;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87" name="Google Shape;287;p2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&lt;Insert Swim to Run 2&gt;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course 2</a:t>
            </a:r>
            <a:endParaRPr sz="2400">
              <a:solidFill>
                <a:schemeClr val="accent2"/>
              </a:solidFill>
              <a:latin typeface="Arial"/>
              <a:ea typeface="Arial"/>
              <a:cs typeface="Arial"/>
              <a:sym typeface="Arial"/>
            </a:endParaRPr>
          </a:p>
        </p:txBody>
      </p:sp>
      <p:sp>
        <p:nvSpPr>
          <p:cNvPr id="293" name="Google Shape;293;p22"/>
          <p:cNvSpPr txBox="1">
            <a:spLocks noGrp="1"/>
          </p:cNvSpPr>
          <p:nvPr>
            <p:ph type="body" idx="1"/>
          </p:nvPr>
        </p:nvSpPr>
        <p:spPr>
          <a:xfrm>
            <a:off x="656963" y="1647826"/>
            <a:ext cx="11535000" cy="33624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&lt;number of laps&gt; laps (total distance of &lt;total length of the bike in kilometer&gt;km)</a:t>
            </a:r>
            <a:endParaRPr dirty="0"/>
          </a:p>
          <a:p>
            <a:pPr marL="363538" lvl="0" indent="-363538" algn="l" rtl="0">
              <a:lnSpc>
                <a:spcPct val="100000"/>
              </a:lnSpc>
              <a:spcBef>
                <a:spcPts val="900"/>
              </a:spcBef>
              <a:spcAft>
                <a:spcPts val="0"/>
              </a:spcAft>
              <a:buClr>
                <a:srgbClr val="000000"/>
              </a:buClr>
              <a:buSzPts val="2000"/>
              <a:buChar char="-"/>
            </a:pPr>
            <a:r>
              <a:rPr lang="en-US" sz="2000" dirty="0"/>
              <a:t>Aid stations: </a:t>
            </a:r>
            <a:endParaRPr dirty="0"/>
          </a:p>
          <a:p>
            <a:pPr marL="820738" lvl="1" indent="-363538" algn="l" rtl="0">
              <a:lnSpc>
                <a:spcPct val="100000"/>
              </a:lnSpc>
              <a:spcBef>
                <a:spcPts val="900"/>
              </a:spcBef>
              <a:spcAft>
                <a:spcPts val="0"/>
              </a:spcAft>
              <a:buClr>
                <a:srgbClr val="000000"/>
              </a:buClr>
              <a:buSzPts val="2000"/>
              <a:buChar char="-"/>
            </a:pPr>
            <a:r>
              <a:rPr lang="en-US" dirty="0"/>
              <a:t>&lt;number&gt; per lap</a:t>
            </a:r>
            <a:endParaRPr dirty="0"/>
          </a:p>
          <a:p>
            <a:pPr marL="820738" lvl="1" indent="-363538" algn="l" rtl="0">
              <a:lnSpc>
                <a:spcPct val="100000"/>
              </a:lnSpc>
              <a:spcBef>
                <a:spcPts val="900"/>
              </a:spcBef>
              <a:spcAft>
                <a:spcPts val="0"/>
              </a:spcAft>
              <a:buClr>
                <a:srgbClr val="000000"/>
              </a:buClr>
              <a:buSzPts val="2000"/>
              <a:buChar char="-"/>
            </a:pPr>
            <a:r>
              <a:rPr lang="en-US" dirty="0"/>
              <a:t>For locations see the map</a:t>
            </a:r>
            <a:endParaRPr dirty="0"/>
          </a:p>
          <a:p>
            <a:pPr marL="820738" lvl="1" indent="-363538" algn="l" rtl="0">
              <a:lnSpc>
                <a:spcPct val="100000"/>
              </a:lnSpc>
              <a:spcBef>
                <a:spcPts val="900"/>
              </a:spcBef>
              <a:spcAft>
                <a:spcPts val="0"/>
              </a:spcAft>
              <a:buClr>
                <a:srgbClr val="000000"/>
              </a:buClr>
              <a:buSzPts val="2000"/>
              <a:buChar char="-"/>
            </a:pPr>
            <a:r>
              <a:rPr lang="en-US" dirty="0"/>
              <a:t>Sealed water and ice </a:t>
            </a:r>
            <a:r>
              <a:rPr lang="en-US" dirty="0">
                <a:solidFill>
                  <a:schemeClr val="accent2"/>
                </a:solidFill>
              </a:rPr>
              <a:t>{if applicable}</a:t>
            </a:r>
            <a:endParaRPr dirty="0"/>
          </a:p>
          <a:p>
            <a:pPr marL="820738" lvl="1" indent="-363538" algn="l" rtl="0">
              <a:lnSpc>
                <a:spcPct val="100000"/>
              </a:lnSpc>
              <a:spcBef>
                <a:spcPts val="900"/>
              </a:spcBef>
              <a:spcAft>
                <a:spcPts val="0"/>
              </a:spcAft>
              <a:buClr>
                <a:srgbClr val="000000"/>
              </a:buClr>
              <a:buSzPts val="2000"/>
              <a:buChar char="-"/>
            </a:pPr>
            <a:r>
              <a:rPr lang="en-US" dirty="0"/>
              <a:t>Discard plastic bottles and litter within the littering zones indicated by the signs below</a:t>
            </a:r>
            <a:endParaRPr dirty="0"/>
          </a:p>
          <a:p>
            <a:pPr marL="363538" lvl="0" indent="-363538" algn="l" rtl="0">
              <a:lnSpc>
                <a:spcPct val="100000"/>
              </a:lnSpc>
              <a:spcBef>
                <a:spcPts val="900"/>
              </a:spcBef>
              <a:spcAft>
                <a:spcPts val="0"/>
              </a:spcAft>
              <a:buClr>
                <a:srgbClr val="000000"/>
              </a:buClr>
              <a:buSzPts val="2000"/>
              <a:buChar char="-"/>
            </a:pPr>
            <a:r>
              <a:rPr lang="en-US" sz="2000" dirty="0"/>
              <a:t>Photo-finish </a:t>
            </a:r>
            <a:r>
              <a:rPr lang="en-US" sz="2000" dirty="0">
                <a:solidFill>
                  <a:schemeClr val="accent2"/>
                </a:solidFill>
              </a:rPr>
              <a:t>{if applicable}</a:t>
            </a:r>
            <a:endParaRPr dirty="0"/>
          </a:p>
          <a:p>
            <a:pPr marL="363538" lvl="0" indent="-363538" algn="l" rtl="0">
              <a:lnSpc>
                <a:spcPct val="100000"/>
              </a:lnSpc>
              <a:spcBef>
                <a:spcPts val="900"/>
              </a:spcBef>
              <a:spcAft>
                <a:spcPts val="0"/>
              </a:spcAft>
              <a:buClr>
                <a:srgbClr val="000000"/>
              </a:buClr>
              <a:buSzPts val="2000"/>
              <a:buChar char="-"/>
            </a:pPr>
            <a:r>
              <a:rPr lang="en-US" sz="2000" dirty="0"/>
              <a:t>Congestion in finish area &gt;&gt;&gt; Go to mixed zone / recovery area</a:t>
            </a:r>
            <a:endParaRPr dirty="0"/>
          </a:p>
        </p:txBody>
      </p:sp>
      <p:sp>
        <p:nvSpPr>
          <p:cNvPr id="294" name="Google Shape;294;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
        <p:nvSpPr>
          <p:cNvPr id="295" name="Google Shape;295;p2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296" name="Google Shape;296;p22" descr="Signage Draft v1 (1)_Page_5.jpg"/>
          <p:cNvPicPr preferRelativeResize="0"/>
          <p:nvPr/>
        </p:nvPicPr>
        <p:blipFill rotWithShape="1">
          <a:blip r:embed="rId3">
            <a:alphaModFix/>
          </a:blip>
          <a:srcRect l="6160" t="4001" r="6160" b="55999"/>
          <a:stretch/>
        </p:blipFill>
        <p:spPr>
          <a:xfrm>
            <a:off x="9510513" y="4205813"/>
            <a:ext cx="1903083" cy="12276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Run Course 2 Map</a:t>
            </a:r>
            <a:endParaRPr sz="2400">
              <a:solidFill>
                <a:schemeClr val="accent2"/>
              </a:solidFill>
              <a:latin typeface="Arial"/>
              <a:ea typeface="Arial"/>
              <a:cs typeface="Arial"/>
              <a:sym typeface="Arial"/>
            </a:endParaRPr>
          </a:p>
        </p:txBody>
      </p:sp>
      <p:sp>
        <p:nvSpPr>
          <p:cNvPr id="302" name="Google Shape;302;p2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303" name="Google Shape;303;p2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
        <p:nvSpPr>
          <p:cNvPr id="304" name="Google Shape;304;p23"/>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Trebuchet MS"/>
                <a:ea typeface="Trebuchet MS"/>
                <a:cs typeface="Trebuchet MS"/>
                <a:sym typeface="Trebuchet MS"/>
              </a:rPr>
              <a:t>Insert Run Course Map (show locations of aid station, penalty box, lap counter, finish chute, littering zones) (clarify if the athletes will be passing through the TZ on every lap)</a:t>
            </a:r>
            <a:endParaRPr/>
          </a:p>
        </p:txBody>
      </p:sp>
      <p:sp>
        <p:nvSpPr>
          <p:cNvPr id="305" name="Google Shape;305;p2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Penalty Box</a:t>
            </a:r>
            <a:endParaRPr sz="2400">
              <a:solidFill>
                <a:schemeClr val="accent2"/>
              </a:solidFill>
              <a:latin typeface="Arial"/>
              <a:ea typeface="Arial"/>
              <a:cs typeface="Arial"/>
              <a:sym typeface="Arial"/>
            </a:endParaRPr>
          </a:p>
        </p:txBody>
      </p:sp>
      <p:sp>
        <p:nvSpPr>
          <p:cNvPr id="311" name="Google Shape;311;p24"/>
          <p:cNvSpPr txBox="1">
            <a:spLocks noGrp="1"/>
          </p:cNvSpPr>
          <p:nvPr>
            <p:ph type="body" idx="1"/>
          </p:nvPr>
        </p:nvSpPr>
        <p:spPr>
          <a:xfrm>
            <a:off x="656964" y="1647826"/>
            <a:ext cx="11060904" cy="447814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dirty="0"/>
              <a:t>Start infringements will be served in T1</a:t>
            </a:r>
            <a:br>
              <a:rPr lang="en-US" sz="2000" dirty="0"/>
            </a:br>
            <a:r>
              <a:rPr lang="en-US" sz="2000" dirty="0"/>
              <a:t>Run 1, T1, Swim, T2 and Run 2 Infringements will be served in Run </a:t>
            </a:r>
            <a:endParaRPr dirty="0"/>
          </a:p>
          <a:p>
            <a:pPr marL="363538" lvl="0" indent="-363538" algn="l" rtl="0">
              <a:lnSpc>
                <a:spcPct val="100000"/>
              </a:lnSpc>
              <a:spcBef>
                <a:spcPts val="900"/>
              </a:spcBef>
              <a:spcAft>
                <a:spcPts val="0"/>
              </a:spcAft>
              <a:buClr>
                <a:srgbClr val="000000"/>
              </a:buClr>
              <a:buSzPts val="2000"/>
              <a:buChar char="-"/>
            </a:pPr>
            <a:r>
              <a:rPr lang="en-US" sz="2000" b="1" dirty="0"/>
              <a:t>Location: </a:t>
            </a:r>
            <a:r>
              <a:rPr lang="en-US" sz="2000" dirty="0"/>
              <a:t>	</a:t>
            </a:r>
            <a:r>
              <a:rPr lang="en-US" sz="2000" dirty="0">
                <a:solidFill>
                  <a:schemeClr val="accent2"/>
                </a:solidFill>
              </a:rPr>
              <a:t> {include the exact location} </a:t>
            </a:r>
            <a:r>
              <a:rPr lang="en-US" sz="2000" dirty="0"/>
              <a:t>m before the Transition Area</a:t>
            </a:r>
            <a:endParaRPr dirty="0"/>
          </a:p>
          <a:p>
            <a:pPr marL="363538" lvl="0" indent="-363538" algn="l" rtl="0">
              <a:lnSpc>
                <a:spcPct val="100000"/>
              </a:lnSpc>
              <a:spcBef>
                <a:spcPts val="900"/>
              </a:spcBef>
              <a:spcAft>
                <a:spcPts val="0"/>
              </a:spcAft>
              <a:buClr>
                <a:srgbClr val="000000"/>
              </a:buClr>
              <a:buSzPts val="2000"/>
              <a:buChar char="-"/>
            </a:pPr>
            <a:r>
              <a:rPr lang="en-US" sz="2000" b="1" dirty="0"/>
              <a:t>Information: </a:t>
            </a:r>
            <a:r>
              <a:rPr lang="en-US" sz="2000" dirty="0"/>
              <a:t>White board to show race numbers and letters to indicate violations</a:t>
            </a:r>
            <a:endParaRPr dirty="0"/>
          </a:p>
          <a:p>
            <a:pPr marL="363538" lvl="0" indent="-363538" algn="l" rtl="0">
              <a:lnSpc>
                <a:spcPct val="100000"/>
              </a:lnSpc>
              <a:spcBef>
                <a:spcPts val="900"/>
              </a:spcBef>
              <a:spcAft>
                <a:spcPts val="0"/>
              </a:spcAft>
              <a:buClr>
                <a:srgbClr val="000000"/>
              </a:buClr>
              <a:buSzPts val="2000"/>
              <a:buChar char="-"/>
            </a:pPr>
            <a:r>
              <a:rPr lang="en-US" sz="2000" dirty="0"/>
              <a:t>(Athletes need to read the board – coaches are advised to check and inform their athletes)</a:t>
            </a:r>
            <a:endParaRPr dirty="0"/>
          </a:p>
          <a:p>
            <a:pPr marL="363538" lvl="0" indent="-363538" algn="l" rtl="0">
              <a:lnSpc>
                <a:spcPct val="100000"/>
              </a:lnSpc>
              <a:spcBef>
                <a:spcPts val="900"/>
              </a:spcBef>
              <a:spcAft>
                <a:spcPts val="0"/>
              </a:spcAft>
              <a:buClr>
                <a:srgbClr val="000000"/>
              </a:buClr>
              <a:buSzPts val="2000"/>
              <a:buChar char="-"/>
            </a:pPr>
            <a:r>
              <a:rPr lang="en-US" sz="2000" b="1" dirty="0"/>
              <a:t>Procedure: </a:t>
            </a:r>
            <a:r>
              <a:rPr lang="en-US" sz="2000" dirty="0"/>
              <a:t>	</a:t>
            </a:r>
            <a:r>
              <a:rPr lang="en-US" sz="2000" dirty="0">
                <a:solidFill>
                  <a:schemeClr val="accent2"/>
                </a:solidFill>
              </a:rPr>
              <a:t>{include the exact seconds} </a:t>
            </a:r>
            <a:r>
              <a:rPr lang="en-US" sz="2000" dirty="0"/>
              <a:t>time penalty served on any lap of the run</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Penalties must be posted prior to the last lap on the run. Any penalties following that point will be served on the spot.</a:t>
            </a:r>
            <a:endParaRPr dirty="0"/>
          </a:p>
          <a:p>
            <a:pPr marL="0" lvl="0" indent="0" algn="l" rtl="0">
              <a:lnSpc>
                <a:spcPct val="100000"/>
              </a:lnSpc>
              <a:spcBef>
                <a:spcPts val="900"/>
              </a:spcBef>
              <a:spcAft>
                <a:spcPts val="0"/>
              </a:spcAft>
              <a:buClr>
                <a:schemeClr val="dk1"/>
              </a:buClr>
              <a:buSzPts val="2000"/>
              <a:buNone/>
            </a:pPr>
            <a:r>
              <a:rPr lang="en-US" sz="2000" dirty="0">
                <a:solidFill>
                  <a:schemeClr val="dk1"/>
                </a:solidFill>
              </a:rPr>
              <a:t>Athletes have the option to decide whether to stop at the penalty box and serve the penalty or continue to the finish. Not stopping will result in DSQ on crossing the finish line. The athlete </a:t>
            </a:r>
            <a:br>
              <a:rPr lang="en-US" sz="2000" dirty="0">
                <a:solidFill>
                  <a:schemeClr val="dk1"/>
                </a:solidFill>
              </a:rPr>
            </a:br>
            <a:r>
              <a:rPr lang="en-US" sz="2000" dirty="0">
                <a:solidFill>
                  <a:schemeClr val="dk1"/>
                </a:solidFill>
              </a:rPr>
              <a:t>may then protest the penalty. Evidence will only be made available if an </a:t>
            </a:r>
            <a:br>
              <a:rPr lang="en-US" sz="2000" dirty="0">
                <a:solidFill>
                  <a:schemeClr val="dk1"/>
                </a:solidFill>
              </a:rPr>
            </a:br>
            <a:r>
              <a:rPr lang="en-US" sz="2000" dirty="0">
                <a:solidFill>
                  <a:schemeClr val="dk1"/>
                </a:solidFill>
              </a:rPr>
              <a:t>protest is filed</a:t>
            </a:r>
            <a:endParaRPr dirty="0"/>
          </a:p>
        </p:txBody>
      </p:sp>
      <p:sp>
        <p:nvSpPr>
          <p:cNvPr id="312" name="Google Shape;312;p2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sp>
        <p:nvSpPr>
          <p:cNvPr id="313" name="Google Shape;313;p2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Run </a:t>
            </a:r>
            <a:r>
              <a:rPr lang="en-US" sz="3200"/>
              <a:t>Penalty Box </a:t>
            </a:r>
            <a:r>
              <a:rPr lang="en-US" sz="3200">
                <a:solidFill>
                  <a:schemeClr val="accent2"/>
                </a:solidFill>
              </a:rPr>
              <a:t>{elite only}</a:t>
            </a:r>
            <a:endParaRPr sz="2400">
              <a:solidFill>
                <a:schemeClr val="accent2"/>
              </a:solidFill>
              <a:latin typeface="Arial"/>
              <a:ea typeface="Arial"/>
              <a:cs typeface="Arial"/>
              <a:sym typeface="Arial"/>
            </a:endParaRPr>
          </a:p>
        </p:txBody>
      </p:sp>
      <p:sp>
        <p:nvSpPr>
          <p:cNvPr id="319" name="Google Shape;319;p25"/>
          <p:cNvSpPr txBox="1">
            <a:spLocks noGrp="1"/>
          </p:cNvSpPr>
          <p:nvPr>
            <p:ph type="body" idx="1"/>
          </p:nvPr>
        </p:nvSpPr>
        <p:spPr>
          <a:xfrm>
            <a:off x="656964" y="1647826"/>
            <a:ext cx="11060904" cy="2849947"/>
          </a:xfrm>
          <a:prstGeom prst="rect">
            <a:avLst/>
          </a:prstGeom>
          <a:noFill/>
          <a:ln>
            <a:noFill/>
          </a:ln>
        </p:spPr>
        <p:txBody>
          <a:bodyPr spcFirstLastPara="1" wrap="square" lIns="91425" tIns="45700" rIns="91425" bIns="45700" anchor="t" anchorCtr="0">
            <a:spAutoFit/>
          </a:bodyPr>
          <a:lstStyle/>
          <a:p>
            <a:pPr marL="0" lvl="0" indent="0" algn="l" rtl="0">
              <a:lnSpc>
                <a:spcPct val="140000"/>
              </a:lnSpc>
              <a:spcBef>
                <a:spcPts val="0"/>
              </a:spcBef>
              <a:spcAft>
                <a:spcPts val="0"/>
              </a:spcAft>
              <a:buClr>
                <a:srgbClr val="000000"/>
              </a:buClr>
              <a:buSzPts val="2400"/>
              <a:buNone/>
            </a:pPr>
            <a:r>
              <a:rPr lang="en-US" b="1"/>
              <a:t>Violations Abbreviations:</a:t>
            </a:r>
            <a:endParaRPr/>
          </a:p>
          <a:p>
            <a:pPr marL="363538" lvl="0" indent="-211138" algn="l" rtl="0">
              <a:lnSpc>
                <a:spcPct val="140000"/>
              </a:lnSpc>
              <a:spcBef>
                <a:spcPts val="600"/>
              </a:spcBef>
              <a:spcAft>
                <a:spcPts val="0"/>
              </a:spcAft>
              <a:buClr>
                <a:srgbClr val="000000"/>
              </a:buClr>
              <a:buSzPts val="2400"/>
              <a:buNone/>
            </a:pPr>
            <a:endParaRPr/>
          </a:p>
          <a:p>
            <a:pPr marL="363538" lvl="0" indent="-211138" algn="l" rtl="0">
              <a:lnSpc>
                <a:spcPct val="140000"/>
              </a:lnSpc>
              <a:spcBef>
                <a:spcPts val="600"/>
              </a:spcBef>
              <a:spcAft>
                <a:spcPts val="0"/>
              </a:spcAft>
              <a:buClr>
                <a:srgbClr val="000000"/>
              </a:buClr>
              <a:buSzPts val="2400"/>
              <a:buNone/>
            </a:pPr>
            <a:endParaRPr/>
          </a:p>
          <a:p>
            <a:pPr marL="363538" lvl="0" indent="-211138" algn="l" rtl="0">
              <a:lnSpc>
                <a:spcPct val="140000"/>
              </a:lnSpc>
              <a:spcBef>
                <a:spcPts val="600"/>
              </a:spcBef>
              <a:spcAft>
                <a:spcPts val="0"/>
              </a:spcAft>
              <a:buClr>
                <a:srgbClr val="000000"/>
              </a:buClr>
              <a:buSzPts val="2400"/>
              <a:buNone/>
            </a:pPr>
            <a:endParaRPr/>
          </a:p>
          <a:p>
            <a:pPr marL="0" lvl="0" indent="0" algn="l" rtl="0">
              <a:lnSpc>
                <a:spcPct val="140000"/>
              </a:lnSpc>
              <a:spcBef>
                <a:spcPts val="600"/>
              </a:spcBef>
              <a:spcAft>
                <a:spcPts val="0"/>
              </a:spcAft>
              <a:buClr>
                <a:srgbClr val="000000"/>
              </a:buClr>
              <a:buSzPts val="2000"/>
              <a:buNone/>
            </a:pPr>
            <a:r>
              <a:rPr lang="en-US" sz="2000"/>
              <a:t>For example:</a:t>
            </a:r>
            <a:endParaRPr/>
          </a:p>
        </p:txBody>
      </p:sp>
      <p:sp>
        <p:nvSpPr>
          <p:cNvPr id="320" name="Google Shape;320;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
        <p:nvSpPr>
          <p:cNvPr id="321" name="Google Shape;321;p2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aphicFrame>
        <p:nvGraphicFramePr>
          <p:cNvPr id="323" name="Google Shape;323;p25"/>
          <p:cNvGraphicFramePr/>
          <p:nvPr/>
        </p:nvGraphicFramePr>
        <p:xfrm>
          <a:off x="965200" y="4637265"/>
          <a:ext cx="10261600" cy="1036340"/>
        </p:xfrm>
        <a:graphic>
          <a:graphicData uri="http://schemas.openxmlformats.org/drawingml/2006/table">
            <a:tbl>
              <a:tblPr firstRow="1" bandRow="1">
                <a:noFill/>
                <a:tableStyleId>{6F3CD0B0-0708-42AC-AA7E-60AB69C4F2F7}</a:tableStyleId>
              </a:tblPr>
              <a:tblGrid>
                <a:gridCol w="1761050">
                  <a:extLst>
                    <a:ext uri="{9D8B030D-6E8A-4147-A177-3AD203B41FA5}">
                      <a16:colId xmlns:a16="http://schemas.microsoft.com/office/drawing/2014/main" val="20000"/>
                    </a:ext>
                  </a:extLst>
                </a:gridCol>
                <a:gridCol w="8500550">
                  <a:extLst>
                    <a:ext uri="{9D8B030D-6E8A-4147-A177-3AD203B41FA5}">
                      <a16:colId xmlns:a16="http://schemas.microsoft.com/office/drawing/2014/main" val="20001"/>
                    </a:ext>
                  </a:extLst>
                </a:gridCol>
              </a:tblGrid>
              <a:tr h="290225">
                <a:tc>
                  <a:txBody>
                    <a:bodyPr/>
                    <a:lstStyle/>
                    <a:p>
                      <a:pPr marL="0" marR="0" lvl="0" indent="0" algn="l" rtl="0">
                        <a:spcBef>
                          <a:spcPts val="0"/>
                        </a:spcBef>
                        <a:spcAft>
                          <a:spcPts val="0"/>
                        </a:spcAft>
                        <a:buNone/>
                      </a:pPr>
                      <a:r>
                        <a:rPr lang="en-US" sz="2000" b="1">
                          <a:solidFill>
                            <a:srgbClr val="000000"/>
                          </a:solidFill>
                        </a:rPr>
                        <a:t>12 D</a:t>
                      </a:r>
                      <a:endParaRPr sz="2000" b="1">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800">
                          <a:solidFill>
                            <a:srgbClr val="000000"/>
                          </a:solidFill>
                        </a:rPr>
                        <a:t>athlete #12 received a time penalty for a dismount line violation</a:t>
                      </a:r>
                      <a:endParaRPr sz="1800">
                        <a:solidFill>
                          <a:srgbClr val="000000"/>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a:solidFill>
                            <a:srgbClr val="000000"/>
                          </a:solidFill>
                          <a:latin typeface="Arial"/>
                          <a:ea typeface="Arial"/>
                          <a:cs typeface="Arial"/>
                          <a:sym typeface="Arial"/>
                        </a:rPr>
                        <a:t>12x2 ME</a:t>
                      </a:r>
                      <a:endParaRPr sz="2000" b="1">
                        <a:solidFill>
                          <a:srgbClr val="000000"/>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800">
                          <a:solidFill>
                            <a:srgbClr val="000000"/>
                          </a:solidFill>
                        </a:rPr>
                        <a:t>athlete #12 received 2-time penalties for mount line and equipment outside the box violations</a:t>
                      </a:r>
                      <a:endParaRPr sz="1800">
                        <a:solidFill>
                          <a:srgbClr val="000000"/>
                        </a:solidFill>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 name="Table 1">
            <a:extLst>
              <a:ext uri="{FF2B5EF4-FFF2-40B4-BE49-F238E27FC236}">
                <a16:creationId xmlns:a16="http://schemas.microsoft.com/office/drawing/2014/main" id="{2BF0796B-E778-3BA1-78F7-73AE2B191A80}"/>
              </a:ext>
            </a:extLst>
          </p:cNvPr>
          <p:cNvGraphicFramePr>
            <a:graphicFrameLocks noGrp="1"/>
          </p:cNvGraphicFramePr>
          <p:nvPr>
            <p:extLst>
              <p:ext uri="{D42A27DB-BD31-4B8C-83A1-F6EECF244321}">
                <p14:modId xmlns:p14="http://schemas.microsoft.com/office/powerpoint/2010/main" val="3644772821"/>
              </p:ext>
            </p:extLst>
          </p:nvPr>
        </p:nvGraphicFramePr>
        <p:xfrm>
          <a:off x="3808639" y="913959"/>
          <a:ext cx="7592063" cy="1188750"/>
        </p:xfrm>
        <a:graphic>
          <a:graphicData uri="http://schemas.openxmlformats.org/drawingml/2006/table">
            <a:tbl>
              <a:tblPr firstRow="1" bandRow="1">
                <a:noFill/>
                <a:tableStyleId>{6F3CD0B0-0708-42AC-AA7E-60AB69C4F2F7}</a:tableStyleId>
              </a:tblPr>
              <a:tblGrid>
                <a:gridCol w="2168863">
                  <a:extLst>
                    <a:ext uri="{9D8B030D-6E8A-4147-A177-3AD203B41FA5}">
                      <a16:colId xmlns:a16="http://schemas.microsoft.com/office/drawing/2014/main" val="3717839391"/>
                    </a:ext>
                  </a:extLst>
                </a:gridCol>
                <a:gridCol w="1168400">
                  <a:extLst>
                    <a:ext uri="{9D8B030D-6E8A-4147-A177-3AD203B41FA5}">
                      <a16:colId xmlns:a16="http://schemas.microsoft.com/office/drawing/2014/main" val="4175675850"/>
                    </a:ext>
                  </a:extLst>
                </a:gridCol>
                <a:gridCol w="406400">
                  <a:extLst>
                    <a:ext uri="{9D8B030D-6E8A-4147-A177-3AD203B41FA5}">
                      <a16:colId xmlns:a16="http://schemas.microsoft.com/office/drawing/2014/main" val="2896062132"/>
                    </a:ext>
                  </a:extLst>
                </a:gridCol>
                <a:gridCol w="2794000">
                  <a:extLst>
                    <a:ext uri="{9D8B030D-6E8A-4147-A177-3AD203B41FA5}">
                      <a16:colId xmlns:a16="http://schemas.microsoft.com/office/drawing/2014/main" val="2286463242"/>
                    </a:ext>
                  </a:extLst>
                </a:gridCol>
                <a:gridCol w="1054400">
                  <a:extLst>
                    <a:ext uri="{9D8B030D-6E8A-4147-A177-3AD203B41FA5}">
                      <a16:colId xmlns:a16="http://schemas.microsoft.com/office/drawing/2014/main" val="2513999985"/>
                    </a:ext>
                  </a:extLst>
                </a:gridCol>
              </a:tblGrid>
              <a:tr h="370850">
                <a:tc>
                  <a:txBody>
                    <a:bodyPr/>
                    <a:lstStyle/>
                    <a:p>
                      <a:pPr marL="0" marR="0" lvl="0" indent="0" algn="l" rtl="0">
                        <a:spcBef>
                          <a:spcPts val="0"/>
                        </a:spcBef>
                        <a:spcAft>
                          <a:spcPts val="0"/>
                        </a:spcAft>
                        <a:buNone/>
                      </a:pPr>
                      <a:r>
                        <a:rPr lang="en-US" sz="2000" b="1" u="none" strike="noStrike" cap="none" dirty="0">
                          <a:solidFill>
                            <a:srgbClr val="000000"/>
                          </a:solidFill>
                        </a:rPr>
                        <a:t>Littering</a:t>
                      </a:r>
                      <a:endParaRPr sz="2000" b="1" dirty="0">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a:solidFill>
                            <a:srgbClr val="000000"/>
                          </a:solidFill>
                        </a:rPr>
                        <a:t>L</a:t>
                      </a:r>
                      <a:endParaRPr sz="2000">
                        <a:solidFill>
                          <a:srgbClr val="000000"/>
                        </a:solidFill>
                      </a:endParaRPr>
                    </a:p>
                  </a:txBody>
                  <a:tcPr marL="91450" marR="91450" marT="45725" marB="45725"/>
                </a:tc>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rowSpan="2">
                  <a:txBody>
                    <a:bodyPr/>
                    <a:lstStyle/>
                    <a:p>
                      <a:pPr marL="0" marR="0" lvl="0" indent="0" algn="l" rtl="0">
                        <a:spcBef>
                          <a:spcPts val="0"/>
                        </a:spcBef>
                        <a:spcAft>
                          <a:spcPts val="0"/>
                        </a:spcAft>
                        <a:buNone/>
                      </a:pPr>
                      <a:r>
                        <a:rPr lang="en-US" sz="2000" b="1">
                          <a:solidFill>
                            <a:srgbClr val="000000"/>
                          </a:solidFill>
                        </a:rPr>
                        <a:t>Equipment outside the box</a:t>
                      </a:r>
                      <a:endParaRPr sz="2000" b="1">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a:solidFill>
                            <a:srgbClr val="000000"/>
                          </a:solidFill>
                        </a:rPr>
                        <a:t>E</a:t>
                      </a:r>
                      <a:endParaRPr sz="2000">
                        <a:solidFill>
                          <a:srgbClr val="000000"/>
                        </a:solidFill>
                      </a:endParaRPr>
                    </a:p>
                  </a:txBody>
                  <a:tcPr marL="91450" marR="91450" marT="45725" marB="45725"/>
                </a:tc>
                <a:extLst>
                  <a:ext uri="{0D108BD9-81ED-4DB2-BD59-A6C34878D82A}">
                    <a16:rowId xmlns:a16="http://schemas.microsoft.com/office/drawing/2014/main" val="3931163452"/>
                  </a:ext>
                </a:extLst>
              </a:tr>
              <a:tr h="370850">
                <a:tc>
                  <a:txBody>
                    <a:bodyPr/>
                    <a:lstStyle/>
                    <a:p>
                      <a:pPr marL="0" marR="0" lvl="0" indent="0" algn="l" rtl="0">
                        <a:spcBef>
                          <a:spcPts val="0"/>
                        </a:spcBef>
                        <a:spcAft>
                          <a:spcPts val="0"/>
                        </a:spcAft>
                        <a:buNone/>
                      </a:pPr>
                      <a:r>
                        <a:rPr lang="en-US" sz="2000" b="1">
                          <a:solidFill>
                            <a:srgbClr val="000000"/>
                          </a:solidFill>
                        </a:rPr>
                        <a:t>Swim violations</a:t>
                      </a:r>
                      <a:endParaRPr sz="2000" b="1">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a:solidFill>
                            <a:srgbClr val="000000"/>
                          </a:solidFill>
                        </a:rPr>
                        <a:t>S</a:t>
                      </a:r>
                      <a:endParaRPr sz="2000">
                        <a:solidFill>
                          <a:srgbClr val="000000"/>
                        </a:solidFill>
                      </a:endParaRPr>
                    </a:p>
                  </a:txBody>
                  <a:tcPr marL="91450" marR="91450" marT="45725" marB="45725"/>
                </a:tc>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vMerge="1">
                  <a:txBody>
                    <a:bodyPr/>
                    <a:lstStyle/>
                    <a:p>
                      <a:endParaRPr lang="fr-FR"/>
                    </a:p>
                  </a:txBody>
                  <a:tcPr/>
                </a:tc>
                <a:tc>
                  <a:txBody>
                    <a:bodyPr/>
                    <a:lstStyle/>
                    <a:p>
                      <a:pPr marL="0" marR="0" lvl="0" indent="0" algn="ctr" rtl="0">
                        <a:spcBef>
                          <a:spcPts val="0"/>
                        </a:spcBef>
                        <a:spcAft>
                          <a:spcPts val="0"/>
                        </a:spcAft>
                        <a:buNone/>
                      </a:pPr>
                      <a:endParaRPr sz="2000">
                        <a:solidFill>
                          <a:srgbClr val="000000"/>
                        </a:solidFill>
                      </a:endParaRPr>
                    </a:p>
                  </a:txBody>
                  <a:tcPr marL="91450" marR="91450" marT="45725" marB="45725"/>
                </a:tc>
                <a:extLst>
                  <a:ext uri="{0D108BD9-81ED-4DB2-BD59-A6C34878D82A}">
                    <a16:rowId xmlns:a16="http://schemas.microsoft.com/office/drawing/2014/main" val="894295710"/>
                  </a:ext>
                </a:extLst>
              </a:tr>
              <a:tr h="370850">
                <a:tc>
                  <a:txBody>
                    <a:bodyPr/>
                    <a:lstStyle/>
                    <a:p>
                      <a:pPr marL="0" marR="0" lvl="0" indent="0" algn="l" rtl="0">
                        <a:spcBef>
                          <a:spcPts val="0"/>
                        </a:spcBef>
                        <a:spcAft>
                          <a:spcPts val="0"/>
                        </a:spcAft>
                        <a:buNone/>
                      </a:pPr>
                      <a:endParaRPr sz="2000" b="1">
                        <a:solidFill>
                          <a:srgbClr val="000000"/>
                        </a:solidFill>
                      </a:endParaRPr>
                    </a:p>
                  </a:txBody>
                  <a:tcPr marL="91450" marR="91450" marT="45725" marB="45725"/>
                </a:tc>
                <a:tc>
                  <a:txBody>
                    <a:bodyPr/>
                    <a:lstStyle/>
                    <a:p>
                      <a:pPr marL="0" marR="0" lvl="0" indent="0" algn="ctr" rtl="0">
                        <a:spcBef>
                          <a:spcPts val="0"/>
                        </a:spcBef>
                        <a:spcAft>
                          <a:spcPts val="0"/>
                        </a:spcAft>
                        <a:buNone/>
                      </a:pPr>
                      <a:endParaRPr sz="2000">
                        <a:solidFill>
                          <a:srgbClr val="000000"/>
                        </a:solidFill>
                      </a:endParaRPr>
                    </a:p>
                  </a:txBody>
                  <a:tcPr marL="91450" marR="91450" marT="45725" marB="45725"/>
                </a:tc>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a:solidFill>
                            <a:srgbClr val="000000"/>
                          </a:solidFill>
                        </a:rPr>
                        <a:t>Other violations</a:t>
                      </a:r>
                      <a:endParaRPr sz="2000" b="1">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dirty="0">
                          <a:solidFill>
                            <a:srgbClr val="000000"/>
                          </a:solidFill>
                        </a:rPr>
                        <a:t>V</a:t>
                      </a:r>
                      <a:endParaRPr sz="2000" dirty="0">
                        <a:solidFill>
                          <a:srgbClr val="000000"/>
                        </a:solidFill>
                      </a:endParaRPr>
                    </a:p>
                  </a:txBody>
                  <a:tcPr marL="91450" marR="91450" marT="45725" marB="45725"/>
                </a:tc>
                <a:extLst>
                  <a:ext uri="{0D108BD9-81ED-4DB2-BD59-A6C34878D82A}">
                    <a16:rowId xmlns:a16="http://schemas.microsoft.com/office/drawing/2014/main" val="2157861892"/>
                  </a:ext>
                </a:extLst>
              </a:tr>
            </a:tbl>
          </a:graphicData>
        </a:graphic>
      </p:graphicFrame>
      <p:graphicFrame>
        <p:nvGraphicFramePr>
          <p:cNvPr id="4" name="Google Shape;448;p40">
            <a:extLst>
              <a:ext uri="{FF2B5EF4-FFF2-40B4-BE49-F238E27FC236}">
                <a16:creationId xmlns:a16="http://schemas.microsoft.com/office/drawing/2014/main" id="{87FA1DBD-5849-022F-2180-FF952BA7BA91}"/>
              </a:ext>
            </a:extLst>
          </p:cNvPr>
          <p:cNvGraphicFramePr/>
          <p:nvPr>
            <p:extLst>
              <p:ext uri="{D42A27DB-BD31-4B8C-83A1-F6EECF244321}">
                <p14:modId xmlns:p14="http://schemas.microsoft.com/office/powerpoint/2010/main" val="358674968"/>
              </p:ext>
            </p:extLst>
          </p:nvPr>
        </p:nvGraphicFramePr>
        <p:xfrm>
          <a:off x="763572" y="2300972"/>
          <a:ext cx="10591014" cy="1188750"/>
        </p:xfrm>
        <a:graphic>
          <a:graphicData uri="http://schemas.openxmlformats.org/drawingml/2006/table">
            <a:tbl>
              <a:tblPr firstRow="1" bandRow="1">
                <a:noFill/>
              </a:tblPr>
              <a:tblGrid>
                <a:gridCol w="3524432">
                  <a:extLst>
                    <a:ext uri="{9D8B030D-6E8A-4147-A177-3AD203B41FA5}">
                      <a16:colId xmlns:a16="http://schemas.microsoft.com/office/drawing/2014/main" val="20000"/>
                    </a:ext>
                  </a:extLst>
                </a:gridCol>
                <a:gridCol w="1522458">
                  <a:extLst>
                    <a:ext uri="{9D8B030D-6E8A-4147-A177-3AD203B41FA5}">
                      <a16:colId xmlns:a16="http://schemas.microsoft.com/office/drawing/2014/main" val="20001"/>
                    </a:ext>
                  </a:extLst>
                </a:gridCol>
                <a:gridCol w="529551">
                  <a:extLst>
                    <a:ext uri="{9D8B030D-6E8A-4147-A177-3AD203B41FA5}">
                      <a16:colId xmlns:a16="http://schemas.microsoft.com/office/drawing/2014/main" val="20002"/>
                    </a:ext>
                  </a:extLst>
                </a:gridCol>
                <a:gridCol w="3640661">
                  <a:extLst>
                    <a:ext uri="{9D8B030D-6E8A-4147-A177-3AD203B41FA5}">
                      <a16:colId xmlns:a16="http://schemas.microsoft.com/office/drawing/2014/main" val="20003"/>
                    </a:ext>
                  </a:extLst>
                </a:gridCol>
                <a:gridCol w="1373912">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US" sz="2000" b="1" dirty="0">
                          <a:solidFill>
                            <a:srgbClr val="000000"/>
                          </a:solidFill>
                        </a:rPr>
                        <a:t>Swim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S</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lvl="0" indent="0" algn="l"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lvl="0" indent="0" algn="l" rtl="0">
                        <a:spcBef>
                          <a:spcPts val="0"/>
                        </a:spcBef>
                        <a:spcAft>
                          <a:spcPts val="0"/>
                        </a:spcAft>
                        <a:buNone/>
                      </a:pPr>
                      <a:r>
                        <a:rPr lang="en-US" sz="2000" b="1" u="none" strike="noStrike" cap="none" dirty="0">
                          <a:solidFill>
                            <a:srgbClr val="000000"/>
                          </a:solidFill>
                        </a:rPr>
                        <a:t>Littering</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L</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037783"/>
                  </a:ext>
                </a:extLst>
              </a:tr>
              <a:tr h="370850">
                <a:tc>
                  <a:txBody>
                    <a:bodyPr/>
                    <a:lstStyle/>
                    <a:p>
                      <a:pPr marL="0" marR="0" lvl="0" indent="0" algn="l" rtl="0">
                        <a:spcBef>
                          <a:spcPts val="0"/>
                        </a:spcBef>
                        <a:spcAft>
                          <a:spcPts val="0"/>
                        </a:spcAft>
                        <a:buNone/>
                      </a:pPr>
                      <a:r>
                        <a:rPr lang="en-US" sz="2000" b="1" dirty="0">
                          <a:solidFill>
                            <a:srgbClr val="000000"/>
                          </a:solidFill>
                        </a:rPr>
                        <a:t>Run Behavior</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2000" dirty="0">
                          <a:solidFill>
                            <a:srgbClr val="000000"/>
                          </a:solidFill>
                        </a:rPr>
                        <a:t>R</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2000" b="1" dirty="0">
                          <a:solidFill>
                            <a:srgbClr val="000000"/>
                          </a:solidFill>
                        </a:rPr>
                        <a:t>Equipment outside the box</a:t>
                      </a: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E</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2000" b="1"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rtl="0">
                        <a:spcBef>
                          <a:spcPts val="0"/>
                        </a:spcBef>
                        <a:spcAft>
                          <a:spcPts val="0"/>
                        </a:spcAft>
                        <a:buNone/>
                      </a:pP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tcPr>
                </a:tc>
                <a:tc>
                  <a:txBody>
                    <a:bodyPr/>
                    <a:lstStyle/>
                    <a:p>
                      <a:pPr marL="0" marR="0" lvl="0" indent="0" algn="l" rtl="0">
                        <a:spcBef>
                          <a:spcPts val="0"/>
                        </a:spcBef>
                        <a:spcAft>
                          <a:spcPts val="0"/>
                        </a:spcAft>
                        <a:buNone/>
                      </a:pPr>
                      <a:r>
                        <a:rPr lang="en-US" sz="2000" b="1" dirty="0">
                          <a:solidFill>
                            <a:srgbClr val="000000"/>
                          </a:solidFill>
                        </a:rPr>
                        <a:t>Other violations</a:t>
                      </a:r>
                      <a:endParaRPr sz="2000" b="1" dirty="0">
                        <a:solidFill>
                          <a:srgbClr val="000000"/>
                        </a:solidFill>
                      </a:endParaRPr>
                    </a:p>
                  </a:txBody>
                  <a:tcPr marL="91450" marR="91450" marT="45725" marB="45725">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dirty="0">
                          <a:solidFill>
                            <a:srgbClr val="000000"/>
                          </a:solidFill>
                        </a:rPr>
                        <a:t>V</a:t>
                      </a:r>
                      <a:endParaRPr sz="2000" dirty="0">
                        <a:solidFill>
                          <a:srgbClr val="000000"/>
                        </a:solidFill>
                      </a:endParaRPr>
                    </a:p>
                  </a:txBody>
                  <a:tcPr marL="91450" marR="91450" marT="45725" marB="457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070858"/>
            <a:ext cx="6419262" cy="7317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en-US"/>
              <a:t>Welcome and Introduction</a:t>
            </a:r>
            <a:endParaRPr/>
          </a:p>
          <a:p>
            <a:pPr marL="0" lvl="0" indent="0" algn="l" rtl="0">
              <a:lnSpc>
                <a:spcPct val="120000"/>
              </a:lnSpc>
              <a:spcBef>
                <a:spcPts val="600"/>
              </a:spcBef>
              <a:spcAft>
                <a:spcPts val="0"/>
              </a:spcAft>
              <a:buSzPts val="3800"/>
              <a:buNone/>
            </a:pPr>
            <a:r>
              <a:rPr lang="en-US"/>
              <a:t>Competition Jury</a:t>
            </a:r>
            <a:endParaRPr/>
          </a:p>
          <a:p>
            <a:pPr marL="0" lvl="0" indent="0" algn="l" rtl="0">
              <a:lnSpc>
                <a:spcPct val="120000"/>
              </a:lnSpc>
              <a:spcBef>
                <a:spcPts val="600"/>
              </a:spcBef>
              <a:spcAft>
                <a:spcPts val="0"/>
              </a:spcAft>
              <a:buSzPts val="3800"/>
              <a:buNone/>
            </a:pPr>
            <a:r>
              <a:rPr lang="en-US"/>
              <a:t>Schedules and Timetables</a:t>
            </a:r>
            <a:endParaRPr/>
          </a:p>
          <a:p>
            <a:pPr marL="0" lvl="0" indent="0" algn="l" rtl="0">
              <a:lnSpc>
                <a:spcPct val="120000"/>
              </a:lnSpc>
              <a:spcBef>
                <a:spcPts val="600"/>
              </a:spcBef>
              <a:spcAft>
                <a:spcPts val="0"/>
              </a:spcAft>
              <a:buSzPts val="3800"/>
              <a:buNone/>
            </a:pPr>
            <a:r>
              <a:rPr lang="en-US"/>
              <a:t>Check-in and Procedures</a:t>
            </a:r>
            <a:endParaRPr/>
          </a:p>
          <a:p>
            <a:pPr marL="0" lvl="0" indent="0" algn="l" rtl="0">
              <a:lnSpc>
                <a:spcPct val="120000"/>
              </a:lnSpc>
              <a:spcBef>
                <a:spcPts val="600"/>
              </a:spcBef>
              <a:spcAft>
                <a:spcPts val="0"/>
              </a:spcAft>
              <a:buSzPts val="3800"/>
              <a:buNone/>
            </a:pPr>
            <a:r>
              <a:rPr lang="en-US"/>
              <a:t>The Course</a:t>
            </a:r>
            <a:endParaRPr/>
          </a:p>
          <a:p>
            <a:pPr marL="0" lvl="0" indent="0" algn="l" rtl="0">
              <a:lnSpc>
                <a:spcPct val="120000"/>
              </a:lnSpc>
              <a:spcBef>
                <a:spcPts val="600"/>
              </a:spcBef>
              <a:spcAft>
                <a:spcPts val="0"/>
              </a:spcAft>
              <a:buSzPts val="3800"/>
              <a:buNone/>
            </a:pPr>
            <a:r>
              <a:rPr lang="en-US"/>
              <a:t>Post-Race Procedures</a:t>
            </a:r>
            <a:endParaRPr/>
          </a:p>
          <a:p>
            <a:pPr marL="0" lvl="0" indent="0" algn="l" rtl="0">
              <a:lnSpc>
                <a:spcPct val="120000"/>
              </a:lnSpc>
              <a:spcBef>
                <a:spcPts val="600"/>
              </a:spcBef>
              <a:spcAft>
                <a:spcPts val="0"/>
              </a:spcAft>
              <a:buSzPts val="3800"/>
              <a:buNone/>
            </a:pPr>
            <a:r>
              <a:rPr lang="en-US"/>
              <a:t>Water Quality Test Results</a:t>
            </a:r>
            <a:endParaRPr/>
          </a:p>
          <a:p>
            <a:pPr marL="0" lvl="0" indent="0" algn="l" rtl="0">
              <a:lnSpc>
                <a:spcPct val="120000"/>
              </a:lnSpc>
              <a:spcBef>
                <a:spcPts val="600"/>
              </a:spcBef>
              <a:spcAft>
                <a:spcPts val="0"/>
              </a:spcAft>
              <a:buSzPts val="3800"/>
              <a:buNone/>
            </a:pPr>
            <a:r>
              <a:rPr lang="en-US"/>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352713"/>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en-US"/>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Right to protest</a:t>
            </a:r>
            <a:r>
              <a:rPr lang="en-US" sz="3200" dirty="0">
                <a:solidFill>
                  <a:schemeClr val="accent4"/>
                </a:solidFill>
              </a:rPr>
              <a:t> {Elite only}</a:t>
            </a:r>
            <a:endParaRPr sz="2400" dirty="0">
              <a:solidFill>
                <a:schemeClr val="accent4"/>
              </a:solidFill>
              <a:latin typeface="Arial"/>
              <a:ea typeface="Arial"/>
              <a:cs typeface="Arial"/>
              <a:sym typeface="Arial"/>
            </a:endParaRPr>
          </a:p>
        </p:txBody>
      </p:sp>
      <p:sp>
        <p:nvSpPr>
          <p:cNvPr id="341" name="Google Shape;341;p28"/>
          <p:cNvSpPr txBox="1">
            <a:spLocks noGrp="1"/>
          </p:cNvSpPr>
          <p:nvPr>
            <p:ph type="body" idx="1"/>
          </p:nvPr>
        </p:nvSpPr>
        <p:spPr>
          <a:xfrm>
            <a:off x="656964" y="1985554"/>
            <a:ext cx="10515600" cy="3976009"/>
          </a:xfrm>
          <a:prstGeom prst="rect">
            <a:avLst/>
          </a:prstGeom>
          <a:noFill/>
          <a:ln>
            <a:noFill/>
          </a:ln>
        </p:spPr>
        <p:txBody>
          <a:bodyPr spcFirstLastPara="1" wrap="square" lIns="91425" tIns="45700" rIns="91425" bIns="45700" anchor="t" anchorCtr="0">
            <a:normAutofit/>
          </a:bodyPr>
          <a:lstStyle/>
          <a:p>
            <a:r>
              <a:rPr lang="en-US" sz="2000" b="0" i="0" u="none" strike="noStrike" baseline="0" dirty="0">
                <a:solidFill>
                  <a:srgbClr val="000000"/>
                </a:solidFill>
                <a:latin typeface="Arial" panose="020B0604020202020204" pitchFamily="34" charset="0"/>
              </a:rPr>
              <a:t>An Athlete who receives a penalty may protest, with the exception of: </a:t>
            </a:r>
          </a:p>
          <a:p>
            <a:pPr marL="571500" lvl="1" indent="0">
              <a:buNone/>
            </a:pPr>
            <a:r>
              <a:rPr lang="en-US" b="0" i="0" u="none" strike="noStrike" baseline="0" dirty="0">
                <a:solidFill>
                  <a:srgbClr val="000000"/>
                </a:solidFill>
                <a:latin typeface="Arial" panose="020B0604020202020204" pitchFamily="34" charset="0"/>
              </a:rPr>
              <a:t>(</a:t>
            </a:r>
            <a:r>
              <a:rPr lang="en-US" b="0" i="0" u="none" strike="noStrike" baseline="0" dirty="0" err="1">
                <a:solidFill>
                  <a:srgbClr val="000000"/>
                </a:solidFill>
                <a:latin typeface="Arial" panose="020B0604020202020204" pitchFamily="34" charset="0"/>
              </a:rPr>
              <a:t>i</a:t>
            </a:r>
            <a:r>
              <a:rPr lang="en-US" b="0" i="0" u="none" strike="noStrike" baseline="0" dirty="0">
                <a:solidFill>
                  <a:srgbClr val="000000"/>
                </a:solidFill>
                <a:latin typeface="Arial" panose="020B0604020202020204" pitchFamily="34" charset="0"/>
              </a:rPr>
              <a:t>) a penalty for a drafting violation; and </a:t>
            </a:r>
          </a:p>
          <a:p>
            <a:pPr marL="571500" lvl="1" indent="0">
              <a:buNone/>
            </a:pPr>
            <a:r>
              <a:rPr lang="en-US" b="0" i="0" u="none" strike="noStrike" baseline="0" dirty="0">
                <a:solidFill>
                  <a:srgbClr val="000000"/>
                </a:solidFill>
                <a:latin typeface="Arial" panose="020B0604020202020204" pitchFamily="34" charset="0"/>
              </a:rPr>
              <a:t>(ii) </a:t>
            </a:r>
            <a:r>
              <a:rPr lang="en-US" b="1" i="0" u="none" strike="noStrike" baseline="0" dirty="0">
                <a:solidFill>
                  <a:srgbClr val="000000"/>
                </a:solidFill>
                <a:latin typeface="Arial" panose="020B0604020202020204" pitchFamily="34" charset="0"/>
              </a:rPr>
              <a:t>a time penalty which has already been served. </a:t>
            </a:r>
          </a:p>
          <a:p>
            <a:endParaRPr lang="fr-CH"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If an athlete serves a time penalty, the athlete accepts the penalty, and no protest will be admitted. </a:t>
            </a:r>
          </a:p>
          <a:p>
            <a:r>
              <a:rPr lang="en-US" sz="2000" b="0" i="0" u="none" strike="noStrike" baseline="0" dirty="0">
                <a:solidFill>
                  <a:srgbClr val="000000"/>
                </a:solidFill>
                <a:latin typeface="Arial" panose="020B0604020202020204" pitchFamily="34" charset="0"/>
              </a:rPr>
              <a:t>If an athlete does not serve a time penalty, he/she will be disqualified but may protest against the disqualification and the decision of the Head Referee to issue the time penalty. </a:t>
            </a:r>
          </a:p>
          <a:p>
            <a:pPr marL="114300" indent="0">
              <a:buNone/>
            </a:pPr>
            <a:endParaRPr lang="fr-CH" sz="1800" b="0" i="0" u="none" strike="noStrike" baseline="0" dirty="0">
              <a:solidFill>
                <a:srgbClr val="000000"/>
              </a:solidFill>
              <a:latin typeface="Arial" panose="020B0604020202020204" pitchFamily="34" charset="0"/>
            </a:endParaRPr>
          </a:p>
          <a:p>
            <a:endParaRPr lang="fr-CH" sz="2000" b="0" i="0" u="none" strike="noStrike" baseline="0" dirty="0">
              <a:solidFill>
                <a:srgbClr val="000000"/>
              </a:solidFill>
              <a:highlight>
                <a:srgbClr val="C0C0C0"/>
              </a:highlight>
              <a:latin typeface="Arial" panose="020B0604020202020204" pitchFamily="34" charset="0"/>
            </a:endParaRPr>
          </a:p>
        </p:txBody>
      </p:sp>
      <p:sp>
        <p:nvSpPr>
          <p:cNvPr id="342" name="Google Shape;342;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30</a:t>
            </a:fld>
            <a:endParaRPr/>
          </a:p>
        </p:txBody>
      </p:sp>
      <p:sp>
        <p:nvSpPr>
          <p:cNvPr id="343" name="Google Shape;343;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Post-race Procedures</a:t>
            </a:r>
            <a:endParaRPr sz="2400">
              <a:solidFill>
                <a:schemeClr val="accent2"/>
              </a:solidFill>
              <a:latin typeface="Arial"/>
              <a:ea typeface="Arial"/>
              <a:cs typeface="Arial"/>
              <a:sym typeface="Arial"/>
            </a:endParaRPr>
          </a:p>
        </p:txBody>
      </p:sp>
      <p:sp>
        <p:nvSpPr>
          <p:cNvPr id="329" name="Google Shape;329;p26"/>
          <p:cNvSpPr txBox="1">
            <a:spLocks noGrp="1"/>
          </p:cNvSpPr>
          <p:nvPr>
            <p:ph type="body" idx="1"/>
          </p:nvPr>
        </p:nvSpPr>
        <p:spPr>
          <a:xfrm>
            <a:off x="656963" y="1985554"/>
            <a:ext cx="10869109" cy="240065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a:t>Photo Finish</a:t>
            </a:r>
            <a:endParaRPr/>
          </a:p>
          <a:p>
            <a:pPr marL="363538" lvl="0" indent="-363538" algn="l" rtl="0">
              <a:lnSpc>
                <a:spcPct val="100000"/>
              </a:lnSpc>
              <a:spcBef>
                <a:spcPts val="1500"/>
              </a:spcBef>
              <a:spcAft>
                <a:spcPts val="0"/>
              </a:spcAft>
              <a:buClr>
                <a:srgbClr val="000000"/>
              </a:buClr>
              <a:buSzPts val="2000"/>
              <a:buChar char="-"/>
            </a:pPr>
            <a:r>
              <a:rPr lang="en-US" sz="2000"/>
              <a:t>When you finish, keep moving through to the “Mixed Zone” and recovery area                    </a:t>
            </a:r>
            <a:endParaRPr/>
          </a:p>
          <a:p>
            <a:pPr marL="363538" lvl="0" indent="-363538" algn="l" rtl="0">
              <a:lnSpc>
                <a:spcPct val="100000"/>
              </a:lnSpc>
              <a:spcBef>
                <a:spcPts val="1500"/>
              </a:spcBef>
              <a:spcAft>
                <a:spcPts val="0"/>
              </a:spcAft>
              <a:buClr>
                <a:srgbClr val="000000"/>
              </a:buClr>
              <a:buSzPts val="2000"/>
              <a:buChar char="-"/>
            </a:pPr>
            <a:r>
              <a:rPr lang="en-US" sz="2000"/>
              <a:t>Medal Presentation immediately following the finish</a:t>
            </a:r>
            <a:endParaRPr/>
          </a:p>
          <a:p>
            <a:pPr marL="363538" lvl="0" indent="-363538" algn="l" rtl="0">
              <a:lnSpc>
                <a:spcPct val="100000"/>
              </a:lnSpc>
              <a:spcBef>
                <a:spcPts val="1500"/>
              </a:spcBef>
              <a:spcAft>
                <a:spcPts val="0"/>
              </a:spcAft>
              <a:buClr>
                <a:srgbClr val="000000"/>
              </a:buClr>
              <a:buSzPts val="2000"/>
              <a:buChar char="-"/>
            </a:pPr>
            <a:r>
              <a:rPr lang="en-US" sz="2000"/>
              <a:t>For awards, please wear race uniform or country (NF) clothes</a:t>
            </a:r>
            <a:endParaRPr sz="2000"/>
          </a:p>
          <a:p>
            <a:pPr marL="363538" lvl="0" indent="-363538" algn="l" rtl="0">
              <a:lnSpc>
                <a:spcPct val="100000"/>
              </a:lnSpc>
              <a:spcBef>
                <a:spcPts val="1500"/>
              </a:spcBef>
              <a:spcAft>
                <a:spcPts val="0"/>
              </a:spcAft>
              <a:buClr>
                <a:srgbClr val="000000"/>
              </a:buClr>
              <a:buSzPts val="2000"/>
              <a:buChar char="-"/>
            </a:pPr>
            <a:r>
              <a:rPr lang="en-US" sz="2000"/>
              <a:t>Ambush marketing rules apply</a:t>
            </a:r>
            <a:endParaRPr sz="2000"/>
          </a:p>
        </p:txBody>
      </p:sp>
      <p:sp>
        <p:nvSpPr>
          <p:cNvPr id="330" name="Google Shape;330;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
        <p:nvSpPr>
          <p:cNvPr id="331" name="Google Shape;331;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Post-race Procedures</a:t>
            </a:r>
            <a:endParaRPr sz="2400">
              <a:solidFill>
                <a:schemeClr val="accent2"/>
              </a:solidFill>
              <a:latin typeface="Arial"/>
              <a:ea typeface="Arial"/>
              <a:cs typeface="Arial"/>
              <a:sym typeface="Arial"/>
            </a:endParaRPr>
          </a:p>
        </p:txBody>
      </p:sp>
      <p:sp>
        <p:nvSpPr>
          <p:cNvPr id="337" name="Google Shape;337;p27"/>
          <p:cNvSpPr txBox="1">
            <a:spLocks noGrp="1"/>
          </p:cNvSpPr>
          <p:nvPr>
            <p:ph type="body" idx="1"/>
          </p:nvPr>
        </p:nvSpPr>
        <p:spPr>
          <a:xfrm>
            <a:off x="656964" y="1985554"/>
            <a:ext cx="10515600" cy="24012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a:t>Anti-Doping Control</a:t>
            </a:r>
            <a:endParaRPr/>
          </a:p>
          <a:p>
            <a:pPr marL="536575" lvl="1" indent="-357188" algn="l" rtl="0">
              <a:lnSpc>
                <a:spcPct val="100000"/>
              </a:lnSpc>
              <a:spcBef>
                <a:spcPts val="900"/>
              </a:spcBef>
              <a:spcAft>
                <a:spcPts val="0"/>
              </a:spcAft>
              <a:buClr>
                <a:srgbClr val="000000"/>
              </a:buClr>
              <a:buSzPts val="2000"/>
              <a:buChar char="-"/>
            </a:pPr>
            <a:r>
              <a:rPr lang="en-US"/>
              <a:t>Photo ID is needed for every athlete to have ready for Doping Control</a:t>
            </a:r>
            <a:endParaRPr/>
          </a:p>
          <a:p>
            <a:pPr marL="536575" lvl="1" indent="-357188" algn="l" rtl="0">
              <a:lnSpc>
                <a:spcPct val="100000"/>
              </a:lnSpc>
              <a:spcBef>
                <a:spcPts val="900"/>
              </a:spcBef>
              <a:spcAft>
                <a:spcPts val="0"/>
              </a:spcAft>
              <a:buClr>
                <a:srgbClr val="000000"/>
              </a:buClr>
              <a:buSzPts val="2000"/>
              <a:buFont typeface="Arial"/>
              <a:buNone/>
            </a:pPr>
            <a:endParaRPr/>
          </a:p>
          <a:p>
            <a:pPr marL="0" lvl="0" indent="0" algn="l" rtl="0">
              <a:lnSpc>
                <a:spcPct val="100000"/>
              </a:lnSpc>
              <a:spcBef>
                <a:spcPts val="900"/>
              </a:spcBef>
              <a:spcAft>
                <a:spcPts val="0"/>
              </a:spcAft>
              <a:buClr>
                <a:srgbClr val="000000"/>
              </a:buClr>
              <a:buSzPts val="2000"/>
              <a:buFont typeface="Arial"/>
              <a:buNone/>
            </a:pPr>
            <a:r>
              <a:rPr lang="en-US" sz="2000" b="1"/>
              <a:t>Team Medical Access</a:t>
            </a:r>
            <a:endParaRPr sz="2000" b="1"/>
          </a:p>
          <a:p>
            <a:pPr marL="536575" lvl="1" indent="-357188" algn="l" rtl="0">
              <a:lnSpc>
                <a:spcPct val="100000"/>
              </a:lnSpc>
              <a:spcBef>
                <a:spcPts val="900"/>
              </a:spcBef>
              <a:spcAft>
                <a:spcPts val="0"/>
              </a:spcAft>
              <a:buClr>
                <a:srgbClr val="000000"/>
              </a:buClr>
              <a:buSzPts val="2000"/>
              <a:buChar char="-"/>
            </a:pPr>
            <a:r>
              <a:rPr lang="en-US"/>
              <a:t>Only accredited team medical will be allowed to enter the medical tent after the World Triathlon Medical Delegate’s permission. </a:t>
            </a:r>
            <a:endParaRPr/>
          </a:p>
        </p:txBody>
      </p:sp>
      <p:sp>
        <p:nvSpPr>
          <p:cNvPr id="338" name="Google Shape;338;p2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
        <p:nvSpPr>
          <p:cNvPr id="339" name="Google Shape;339;p2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Coaches Accreditation / </a:t>
            </a:r>
            <a:r>
              <a:rPr lang="en-US" dirty="0"/>
              <a:t>Coaches </a:t>
            </a:r>
            <a:r>
              <a:rPr lang="en-US" sz="3200" dirty="0"/>
              <a:t>Areas</a:t>
            </a:r>
            <a:endParaRPr sz="2400" dirty="0">
              <a:solidFill>
                <a:schemeClr val="accent2"/>
              </a:solidFill>
              <a:latin typeface="Arial"/>
              <a:ea typeface="Arial"/>
              <a:cs typeface="Arial"/>
              <a:sym typeface="Arial"/>
            </a:endParaRPr>
          </a:p>
        </p:txBody>
      </p:sp>
      <p:sp>
        <p:nvSpPr>
          <p:cNvPr id="479" name="Google Shape;479;p44"/>
          <p:cNvSpPr txBox="1">
            <a:spLocks noGrp="1"/>
          </p:cNvSpPr>
          <p:nvPr>
            <p:ph type="body" idx="1"/>
          </p:nvPr>
        </p:nvSpPr>
        <p:spPr>
          <a:xfrm>
            <a:off x="648000" y="1388118"/>
            <a:ext cx="10515600" cy="490130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 venue – </a:t>
            </a:r>
            <a:r>
              <a:rPr lang="en-US" sz="2000" dirty="0">
                <a:solidFill>
                  <a:schemeClr val="tx1"/>
                </a:solidFill>
              </a:rPr>
              <a:t>a picture ID needed</a:t>
            </a:r>
            <a:r>
              <a:rPr lang="en-US" dirty="0"/>
              <a:t>.</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a:t>
            </a:r>
            <a:endParaRPr lang="en-US" sz="1800" b="0" i="0" u="none" strike="noStrike" baseline="0" dirty="0">
              <a:solidFill>
                <a:srgbClr val="000000"/>
              </a:solidFill>
              <a:latin typeface="Arial" panose="020B0604020202020204" pitchFamily="34" charset="0"/>
            </a:endParaRPr>
          </a:p>
          <a:p>
            <a:pPr marL="536575" lvl="1" indent="-357188">
              <a:lnSpc>
                <a:spcPct val="100000"/>
              </a:lnSpc>
              <a:spcBef>
                <a:spcPts val="900"/>
              </a:spcBef>
              <a:buSzPts val="2000"/>
            </a:pPr>
            <a:r>
              <a:rPr lang="en-US" dirty="0"/>
              <a:t>Support to the athletes is composed by the following categories: Coaches, Medical, Bike Mechanic, Ski man and NF representatives. World Triathlon may add other categories if needed in a specific event. </a:t>
            </a:r>
            <a:r>
              <a:rPr lang="en-US" dirty="0">
                <a:solidFill>
                  <a:schemeClr val="tx1"/>
                </a:solidFill>
              </a:rPr>
              <a:t>The people entered in the categories of Coaches and Medical must complete the Anti-Doping Education course.</a:t>
            </a:r>
            <a:r>
              <a:rPr lang="en-US" dirty="0"/>
              <a:t> </a:t>
            </a:r>
          </a:p>
          <a:p>
            <a:pPr marL="0" lvl="0" indent="0" algn="l" rtl="0">
              <a:lnSpc>
                <a:spcPct val="100000"/>
              </a:lnSpc>
              <a:spcBef>
                <a:spcPts val="900"/>
              </a:spcBef>
              <a:spcAft>
                <a:spcPts val="0"/>
              </a:spcAft>
              <a:buClr>
                <a:srgbClr val="000000"/>
              </a:buClr>
              <a:buSzPts val="2000"/>
              <a:buFont typeface="Arial"/>
              <a:buNone/>
            </a:pPr>
            <a:endParaRPr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endParaRPr sz="2000" b="1" dirty="0"/>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endParaRPr dirty="0">
              <a:solidFill>
                <a:schemeClr val="accent2"/>
              </a:solidFill>
            </a:endParaRPr>
          </a:p>
        </p:txBody>
      </p:sp>
      <p:sp>
        <p:nvSpPr>
          <p:cNvPr id="480" name="Google Shape;48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33</a:t>
            </a:fld>
            <a:endParaRPr/>
          </a:p>
        </p:txBody>
      </p:sp>
      <p:sp>
        <p:nvSpPr>
          <p:cNvPr id="481" name="Google Shape;481;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Coaches Area</a:t>
            </a:r>
            <a:endParaRPr sz="2400">
              <a:solidFill>
                <a:schemeClr val="accent2"/>
              </a:solidFill>
              <a:latin typeface="Arial"/>
              <a:ea typeface="Arial"/>
              <a:cs typeface="Arial"/>
              <a:sym typeface="Arial"/>
            </a:endParaRPr>
          </a:p>
        </p:txBody>
      </p:sp>
      <p:sp>
        <p:nvSpPr>
          <p:cNvPr id="345" name="Google Shape;345;p28"/>
          <p:cNvSpPr txBox="1">
            <a:spLocks noGrp="1"/>
          </p:cNvSpPr>
          <p:nvPr>
            <p:ph type="body" idx="1"/>
          </p:nvPr>
        </p:nvSpPr>
        <p:spPr>
          <a:xfrm>
            <a:off x="656964" y="1985554"/>
            <a:ext cx="10515600" cy="32478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a:t>Accreditation</a:t>
            </a:r>
            <a:endParaRPr sz="2000" b="1"/>
          </a:p>
          <a:p>
            <a:pPr marL="536575" lvl="1" indent="-357188" algn="l" rtl="0">
              <a:lnSpc>
                <a:spcPct val="100000"/>
              </a:lnSpc>
              <a:spcBef>
                <a:spcPts val="900"/>
              </a:spcBef>
              <a:spcAft>
                <a:spcPts val="0"/>
              </a:spcAft>
              <a:buClr>
                <a:srgbClr val="000000"/>
              </a:buClr>
              <a:buSzPts val="2000"/>
              <a:buChar char="-"/>
            </a:pPr>
            <a:r>
              <a:rPr lang="en-US"/>
              <a:t>All coaches have to collect accreditation to be able to enter the venue.</a:t>
            </a:r>
            <a:endParaRPr/>
          </a:p>
          <a:p>
            <a:pPr marL="536575" lvl="1" indent="-357188" algn="l" rtl="0">
              <a:lnSpc>
                <a:spcPct val="100000"/>
              </a:lnSpc>
              <a:spcBef>
                <a:spcPts val="900"/>
              </a:spcBef>
              <a:spcAft>
                <a:spcPts val="0"/>
              </a:spcAft>
              <a:buClr>
                <a:srgbClr val="000000"/>
              </a:buClr>
              <a:buSzPts val="2000"/>
              <a:buChar char="-"/>
            </a:pPr>
            <a:r>
              <a:rPr lang="en-US"/>
              <a:t>Only Coaches who have been registered from their NF into the World Triathlon online system are entitled for an accreditation </a:t>
            </a:r>
            <a:endParaRPr>
              <a:solidFill>
                <a:schemeClr val="accent2"/>
              </a:solidFill>
            </a:endParaRPr>
          </a:p>
          <a:p>
            <a:pPr marL="0" lvl="0" indent="0" algn="l" rtl="0">
              <a:lnSpc>
                <a:spcPct val="100000"/>
              </a:lnSpc>
              <a:spcBef>
                <a:spcPts val="900"/>
              </a:spcBef>
              <a:spcAft>
                <a:spcPts val="0"/>
              </a:spcAft>
              <a:buClr>
                <a:srgbClr val="000000"/>
              </a:buClr>
              <a:buSzPts val="2000"/>
              <a:buFont typeface="Arial"/>
              <a:buNone/>
            </a:pPr>
            <a:endParaRPr sz="2000" b="1"/>
          </a:p>
          <a:p>
            <a:pPr marL="0" lvl="0" indent="0" algn="l" rtl="0">
              <a:lnSpc>
                <a:spcPct val="100000"/>
              </a:lnSpc>
              <a:spcBef>
                <a:spcPts val="900"/>
              </a:spcBef>
              <a:spcAft>
                <a:spcPts val="0"/>
              </a:spcAft>
              <a:buClr>
                <a:srgbClr val="000000"/>
              </a:buClr>
              <a:buSzPts val="2000"/>
              <a:buFont typeface="Arial"/>
              <a:buNone/>
            </a:pPr>
            <a:r>
              <a:rPr lang="en-US" sz="2000" b="1"/>
              <a:t>Coaches’ areas</a:t>
            </a:r>
            <a:endParaRPr sz="2000" b="1"/>
          </a:p>
          <a:p>
            <a:pPr marL="536575" lvl="1" indent="-357188" algn="l" rtl="0">
              <a:lnSpc>
                <a:spcPct val="100000"/>
              </a:lnSpc>
              <a:spcBef>
                <a:spcPts val="900"/>
              </a:spcBef>
              <a:spcAft>
                <a:spcPts val="0"/>
              </a:spcAft>
              <a:buClr>
                <a:srgbClr val="000000"/>
              </a:buClr>
              <a:buSzPts val="2000"/>
              <a:buChar char="-"/>
            </a:pPr>
            <a:r>
              <a:rPr lang="en-US"/>
              <a:t>Behind / beside / at &lt;location</a:t>
            </a:r>
            <a:r>
              <a:rPr lang="en-US">
                <a:solidFill>
                  <a:schemeClr val="accent2"/>
                </a:solidFill>
              </a:rPr>
              <a:t>&gt; {describe exactly, choose the correct)</a:t>
            </a:r>
            <a:endParaRPr/>
          </a:p>
          <a:p>
            <a:pPr marL="536575" lvl="1" indent="-357188" algn="l" rtl="0">
              <a:lnSpc>
                <a:spcPct val="100000"/>
              </a:lnSpc>
              <a:spcBef>
                <a:spcPts val="900"/>
              </a:spcBef>
              <a:spcAft>
                <a:spcPts val="0"/>
              </a:spcAft>
              <a:buClr>
                <a:schemeClr val="accent2"/>
              </a:buClr>
              <a:buSzPts val="2000"/>
              <a:buChar char="-"/>
            </a:pPr>
            <a:r>
              <a:rPr lang="en-US">
                <a:solidFill>
                  <a:schemeClr val="accent2"/>
                </a:solidFill>
              </a:rPr>
              <a:t>Show map if available</a:t>
            </a:r>
            <a:endParaRPr>
              <a:solidFill>
                <a:schemeClr val="accent2"/>
              </a:solidFill>
            </a:endParaRPr>
          </a:p>
        </p:txBody>
      </p:sp>
      <p:sp>
        <p:nvSpPr>
          <p:cNvPr id="346" name="Google Shape;346;p2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34</a:t>
            </a:fld>
            <a:endParaRPr/>
          </a:p>
        </p:txBody>
      </p:sp>
      <p:sp>
        <p:nvSpPr>
          <p:cNvPr id="347" name="Google Shape;347;p2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Ambush Marketing Rules</a:t>
            </a:r>
            <a:endParaRPr sz="2400">
              <a:solidFill>
                <a:schemeClr val="accent2"/>
              </a:solidFill>
              <a:latin typeface="Arial"/>
              <a:ea typeface="Arial"/>
              <a:cs typeface="Arial"/>
              <a:sym typeface="Arial"/>
            </a:endParaRPr>
          </a:p>
        </p:txBody>
      </p:sp>
      <p:sp>
        <p:nvSpPr>
          <p:cNvPr id="353" name="Google Shape;353;p29"/>
          <p:cNvSpPr txBox="1">
            <a:spLocks noGrp="1"/>
          </p:cNvSpPr>
          <p:nvPr>
            <p:ph type="body" idx="1"/>
          </p:nvPr>
        </p:nvSpPr>
        <p:spPr>
          <a:xfrm>
            <a:off x="656963" y="1985554"/>
            <a:ext cx="10869109" cy="35548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en-US" sz="2000"/>
              <a:t>For ceremony awards, please dress up with race uniform (or country uniform) </a:t>
            </a:r>
            <a:br>
              <a:rPr lang="en-US" sz="2000"/>
            </a:br>
            <a:r>
              <a:rPr lang="en-US" sz="2000">
                <a:solidFill>
                  <a:schemeClr val="dk1"/>
                </a:solidFill>
              </a:rPr>
              <a:t>Ambush marketing rules apply.</a:t>
            </a:r>
            <a:endParaRPr/>
          </a:p>
          <a:p>
            <a:pPr marL="363538" lvl="0" indent="-363538" algn="l" rtl="0">
              <a:lnSpc>
                <a:spcPct val="100000"/>
              </a:lnSpc>
              <a:spcBef>
                <a:spcPts val="900"/>
              </a:spcBef>
              <a:spcAft>
                <a:spcPts val="0"/>
              </a:spcAft>
              <a:buClr>
                <a:srgbClr val="000000"/>
              </a:buClr>
              <a:buSzPts val="2000"/>
              <a:buChar char="-"/>
            </a:pPr>
            <a:r>
              <a:rPr lang="en-US" sz="2000"/>
              <a:t>Race caps/visors are allowed at the podium</a:t>
            </a:r>
            <a:endParaRPr/>
          </a:p>
          <a:p>
            <a:pPr marL="363538" lvl="0" indent="-363538" algn="l" rtl="0">
              <a:lnSpc>
                <a:spcPct val="100000"/>
              </a:lnSpc>
              <a:spcBef>
                <a:spcPts val="900"/>
              </a:spcBef>
              <a:spcAft>
                <a:spcPts val="0"/>
              </a:spcAft>
              <a:buClr>
                <a:srgbClr val="000000"/>
              </a:buClr>
              <a:buSzPts val="2000"/>
              <a:buChar char="-"/>
            </a:pPr>
            <a:r>
              <a:rPr lang="en-US" sz="2000"/>
              <a:t>Ambush marketing is defined as:</a:t>
            </a:r>
            <a:endParaRPr/>
          </a:p>
          <a:p>
            <a:pPr marL="355600" lvl="0" indent="0" algn="l" rtl="0">
              <a:lnSpc>
                <a:spcPct val="100000"/>
              </a:lnSpc>
              <a:spcBef>
                <a:spcPts val="900"/>
              </a:spcBef>
              <a:spcAft>
                <a:spcPts val="0"/>
              </a:spcAft>
              <a:buClr>
                <a:schemeClr val="dk1"/>
              </a:buClr>
              <a:buSzPts val="2000"/>
              <a:buNone/>
            </a:pPr>
            <a:r>
              <a:rPr lang="en-US"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en-US" sz="2000"/>
              <a:t>Please follow the ambush marketing rule</a:t>
            </a:r>
            <a:endParaRPr/>
          </a:p>
          <a:p>
            <a:pPr marL="363538" lvl="0" indent="-363538" algn="l" rtl="0">
              <a:lnSpc>
                <a:spcPct val="100000"/>
              </a:lnSpc>
              <a:spcBef>
                <a:spcPts val="900"/>
              </a:spcBef>
              <a:spcAft>
                <a:spcPts val="0"/>
              </a:spcAft>
              <a:buClr>
                <a:srgbClr val="000000"/>
              </a:buClr>
              <a:buSzPts val="2000"/>
              <a:buChar char="-"/>
            </a:pPr>
            <a:r>
              <a:rPr lang="en-US" sz="2000"/>
              <a:t>The consequence for this behavior is: </a:t>
            </a:r>
            <a:r>
              <a:rPr lang="en-US" sz="2000">
                <a:solidFill>
                  <a:schemeClr val="accent2"/>
                </a:solidFill>
              </a:rPr>
              <a:t>(if applicable)</a:t>
            </a:r>
            <a:endParaRPr/>
          </a:p>
          <a:p>
            <a:pPr marL="355600" lvl="0" indent="0" algn="l" rtl="0">
              <a:lnSpc>
                <a:spcPct val="100000"/>
              </a:lnSpc>
              <a:spcBef>
                <a:spcPts val="900"/>
              </a:spcBef>
              <a:spcAft>
                <a:spcPts val="0"/>
              </a:spcAft>
              <a:buClr>
                <a:schemeClr val="dk1"/>
              </a:buClr>
              <a:buSzPts val="2000"/>
              <a:buNone/>
            </a:pPr>
            <a:r>
              <a:rPr lang="en-US" sz="2000">
                <a:solidFill>
                  <a:schemeClr val="dk1"/>
                </a:solidFill>
              </a:rPr>
              <a:t>The athlete will immediately forfeit their prize money for that event.</a:t>
            </a:r>
            <a:endParaRPr/>
          </a:p>
        </p:txBody>
      </p:sp>
      <p:sp>
        <p:nvSpPr>
          <p:cNvPr id="354" name="Google Shape;354;p2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sp>
        <p:nvSpPr>
          <p:cNvPr id="355" name="Google Shape;355;p2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Medal Ceremony - </a:t>
            </a:r>
            <a:r>
              <a:rPr lang="en-US" b="1"/>
              <a:t>Elite</a:t>
            </a:r>
            <a:endParaRPr b="1"/>
          </a:p>
        </p:txBody>
      </p:sp>
      <p:sp>
        <p:nvSpPr>
          <p:cNvPr id="361" name="Google Shape;361;p30"/>
          <p:cNvSpPr txBox="1">
            <a:spLocks noGrp="1"/>
          </p:cNvSpPr>
          <p:nvPr>
            <p:ph type="body" idx="1"/>
          </p:nvPr>
        </p:nvSpPr>
        <p:spPr>
          <a:xfrm>
            <a:off x="656963" y="1608663"/>
            <a:ext cx="11010103"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en-US" sz="2000">
                <a:solidFill>
                  <a:schemeClr val="accent2"/>
                </a:solidFill>
              </a:rPr>
              <a:t>{Insert all the important information regarding the medal ceremony for the medalists and the attendances}</a:t>
            </a:r>
            <a:endParaRPr sz="2000">
              <a:solidFill>
                <a:schemeClr val="accent2"/>
              </a:solidFill>
            </a:endParaRPr>
          </a:p>
          <a:p>
            <a:pPr marL="0" lvl="0" indent="0" algn="l" rtl="0">
              <a:lnSpc>
                <a:spcPct val="90000"/>
              </a:lnSpc>
              <a:spcBef>
                <a:spcPts val="600"/>
              </a:spcBef>
              <a:spcAft>
                <a:spcPts val="0"/>
              </a:spcAft>
              <a:buClr>
                <a:srgbClr val="000000"/>
              </a:buClr>
              <a:buSzPts val="2000"/>
              <a:buFont typeface="Arial"/>
              <a:buNone/>
            </a:pPr>
            <a:endParaRPr sz="2000">
              <a:solidFill>
                <a:schemeClr val="folHlink"/>
              </a:solidFill>
            </a:endParaRPr>
          </a:p>
          <a:p>
            <a:pPr marL="363538" lvl="0" indent="-363538" algn="l" rtl="0">
              <a:lnSpc>
                <a:spcPct val="100000"/>
              </a:lnSpc>
              <a:spcBef>
                <a:spcPts val="1500"/>
              </a:spcBef>
              <a:spcAft>
                <a:spcPts val="0"/>
              </a:spcAft>
              <a:buClr>
                <a:srgbClr val="000000"/>
              </a:buClr>
              <a:buSzPts val="2000"/>
              <a:buFont typeface="Arial"/>
              <a:buNone/>
            </a:pPr>
            <a:r>
              <a:rPr lang="en-US" sz="2000"/>
              <a:t>As per the World Triathlon Competition rules:</a:t>
            </a:r>
            <a:endParaRPr/>
          </a:p>
          <a:p>
            <a:pPr marL="342900" lvl="0" indent="-342900" algn="l" rtl="0">
              <a:lnSpc>
                <a:spcPct val="100000"/>
              </a:lnSpc>
              <a:spcBef>
                <a:spcPts val="1500"/>
              </a:spcBef>
              <a:spcAft>
                <a:spcPts val="0"/>
              </a:spcAft>
              <a:buClr>
                <a:srgbClr val="000000"/>
              </a:buClr>
              <a:buSzPts val="2000"/>
              <a:buChar char="-"/>
            </a:pPr>
            <a:r>
              <a:rPr lang="en-US" sz="2000"/>
              <a:t>2.8 c.) (i) Athletes must wear the uniform during the entire competition and award ceremony. Long sleeves and long pants are allowed for the award ceremony</a:t>
            </a:r>
            <a:endParaRPr sz="2000"/>
          </a:p>
          <a:p>
            <a:pPr marL="342900" lvl="0" indent="-342900" algn="l" rtl="0">
              <a:lnSpc>
                <a:spcPct val="100000"/>
              </a:lnSpc>
              <a:spcBef>
                <a:spcPts val="1500"/>
              </a:spcBef>
              <a:spcAft>
                <a:spcPts val="0"/>
              </a:spcAft>
              <a:buClr>
                <a:srgbClr val="000000"/>
              </a:buClr>
              <a:buSzPts val="2000"/>
              <a:buChar char="-"/>
            </a:pPr>
            <a:r>
              <a:rPr lang="en-US" sz="2000"/>
              <a:t>Elite athletes are not allowed to carry their country flag on the podium; there will be flags raising with the playing of the national anthem of the winner.</a:t>
            </a:r>
            <a:endParaRPr sz="2000"/>
          </a:p>
          <a:p>
            <a:pPr marL="342900" lvl="0" indent="-215900" algn="l" rtl="0">
              <a:lnSpc>
                <a:spcPct val="90000"/>
              </a:lnSpc>
              <a:spcBef>
                <a:spcPts val="600"/>
              </a:spcBef>
              <a:spcAft>
                <a:spcPts val="0"/>
              </a:spcAft>
              <a:buClr>
                <a:srgbClr val="000000"/>
              </a:buClr>
              <a:buSzPts val="2000"/>
              <a:buNone/>
            </a:pPr>
            <a:endParaRPr sz="2000">
              <a:solidFill>
                <a:schemeClr val="accent2"/>
              </a:solidFill>
            </a:endParaRPr>
          </a:p>
          <a:p>
            <a:pPr marL="342900" lvl="0" indent="-215900" algn="l" rtl="0">
              <a:lnSpc>
                <a:spcPct val="90000"/>
              </a:lnSpc>
              <a:spcBef>
                <a:spcPts val="600"/>
              </a:spcBef>
              <a:spcAft>
                <a:spcPts val="0"/>
              </a:spcAft>
              <a:buClr>
                <a:srgbClr val="000000"/>
              </a:buClr>
              <a:buSzPts val="2000"/>
              <a:buNone/>
            </a:pPr>
            <a:endParaRPr sz="2000">
              <a:solidFill>
                <a:schemeClr val="accent2"/>
              </a:solidFill>
            </a:endParaRPr>
          </a:p>
          <a:p>
            <a:pPr marL="342900" lvl="0" indent="-190500" algn="l" rtl="0">
              <a:lnSpc>
                <a:spcPct val="90000"/>
              </a:lnSpc>
              <a:spcBef>
                <a:spcPts val="600"/>
              </a:spcBef>
              <a:spcAft>
                <a:spcPts val="0"/>
              </a:spcAft>
              <a:buClr>
                <a:srgbClr val="000000"/>
              </a:buClr>
              <a:buSzPts val="2400"/>
              <a:buNone/>
            </a:pPr>
            <a:endParaRPr/>
          </a:p>
        </p:txBody>
      </p:sp>
      <p:sp>
        <p:nvSpPr>
          <p:cNvPr id="362" name="Google Shape;362;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Medal Ceremony - </a:t>
            </a:r>
            <a:r>
              <a:rPr lang="en-US" b="1"/>
              <a:t>AG</a:t>
            </a:r>
            <a:endParaRPr b="1"/>
          </a:p>
        </p:txBody>
      </p:sp>
      <p:sp>
        <p:nvSpPr>
          <p:cNvPr id="368" name="Google Shape;368;p31"/>
          <p:cNvSpPr txBox="1">
            <a:spLocks noGrp="1"/>
          </p:cNvSpPr>
          <p:nvPr>
            <p:ph type="body" idx="1"/>
          </p:nvPr>
        </p:nvSpPr>
        <p:spPr>
          <a:xfrm>
            <a:off x="656963" y="1608663"/>
            <a:ext cx="11010103"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en-US" sz="2000">
                <a:solidFill>
                  <a:schemeClr val="accent2"/>
                </a:solidFill>
              </a:rPr>
              <a:t>{Insert all the important information regarding the medal ceremony for the medalists and the attendances}</a:t>
            </a:r>
            <a:endParaRPr sz="2000">
              <a:solidFill>
                <a:schemeClr val="accent2"/>
              </a:solidFill>
            </a:endParaRPr>
          </a:p>
          <a:p>
            <a:pPr marL="0" lvl="0" indent="0" algn="l" rtl="0">
              <a:lnSpc>
                <a:spcPct val="90000"/>
              </a:lnSpc>
              <a:spcBef>
                <a:spcPts val="600"/>
              </a:spcBef>
              <a:spcAft>
                <a:spcPts val="0"/>
              </a:spcAft>
              <a:buClr>
                <a:srgbClr val="000000"/>
              </a:buClr>
              <a:buSzPts val="2000"/>
              <a:buFont typeface="Arial"/>
              <a:buNone/>
            </a:pPr>
            <a:endParaRPr sz="2000">
              <a:solidFill>
                <a:schemeClr val="folHlink"/>
              </a:solidFill>
            </a:endParaRPr>
          </a:p>
          <a:p>
            <a:pPr marL="363538" lvl="0" indent="-363538" algn="l" rtl="0">
              <a:lnSpc>
                <a:spcPct val="100000"/>
              </a:lnSpc>
              <a:spcBef>
                <a:spcPts val="1500"/>
              </a:spcBef>
              <a:spcAft>
                <a:spcPts val="0"/>
              </a:spcAft>
              <a:buClr>
                <a:srgbClr val="000000"/>
              </a:buClr>
              <a:buSzPts val="2000"/>
              <a:buFont typeface="Arial"/>
              <a:buNone/>
            </a:pPr>
            <a:r>
              <a:rPr lang="en-US" sz="2000"/>
              <a:t>As per the World Triathlon Competition rules:</a:t>
            </a:r>
            <a:endParaRPr/>
          </a:p>
          <a:p>
            <a:pPr marL="342900" lvl="0" indent="-342900" algn="l" rtl="0">
              <a:lnSpc>
                <a:spcPct val="100000"/>
              </a:lnSpc>
              <a:spcBef>
                <a:spcPts val="1500"/>
              </a:spcBef>
              <a:spcAft>
                <a:spcPts val="0"/>
              </a:spcAft>
              <a:buClr>
                <a:srgbClr val="000000"/>
              </a:buClr>
              <a:buSzPts val="2000"/>
              <a:buChar char="-"/>
            </a:pPr>
            <a:r>
              <a:rPr lang="en-US" sz="2000"/>
              <a:t>2.8 c.) (i) Athletes must wear the uniform during the entire competition and award ceremony. Long sleeves and long pants are allowed for the award ceremony</a:t>
            </a:r>
            <a:endParaRPr/>
          </a:p>
          <a:p>
            <a:pPr marL="342900" lvl="0" indent="-342900" algn="l" rtl="0">
              <a:lnSpc>
                <a:spcPct val="100000"/>
              </a:lnSpc>
              <a:spcBef>
                <a:spcPts val="1500"/>
              </a:spcBef>
              <a:spcAft>
                <a:spcPts val="0"/>
              </a:spcAft>
              <a:buClr>
                <a:srgbClr val="000000"/>
              </a:buClr>
              <a:buSzPts val="2000"/>
              <a:buChar char="-"/>
            </a:pPr>
            <a:r>
              <a:rPr lang="en-US" sz="2000"/>
              <a:t>Kids are not allowed on the podium.</a:t>
            </a:r>
            <a:endParaRPr/>
          </a:p>
          <a:p>
            <a:pPr marL="342900" lvl="0" indent="-342900" algn="l" rtl="0">
              <a:lnSpc>
                <a:spcPct val="100000"/>
              </a:lnSpc>
              <a:spcBef>
                <a:spcPts val="1500"/>
              </a:spcBef>
              <a:spcAft>
                <a:spcPts val="0"/>
              </a:spcAft>
              <a:buClr>
                <a:srgbClr val="000000"/>
              </a:buClr>
              <a:buSzPts val="2000"/>
              <a:buChar char="-"/>
            </a:pPr>
            <a:r>
              <a:rPr lang="en-US" sz="2000"/>
              <a:t>If you can not attend the medal ceremony, your Team Manager or one of your team mates should pick up your medal at the end of the ceremony.</a:t>
            </a:r>
            <a:endParaRPr sz="2000"/>
          </a:p>
          <a:p>
            <a:pPr marL="342900" lvl="0" indent="-215900" algn="l" rtl="0">
              <a:lnSpc>
                <a:spcPct val="90000"/>
              </a:lnSpc>
              <a:spcBef>
                <a:spcPts val="600"/>
              </a:spcBef>
              <a:spcAft>
                <a:spcPts val="0"/>
              </a:spcAft>
              <a:buClr>
                <a:srgbClr val="000000"/>
              </a:buClr>
              <a:buSzPts val="2000"/>
              <a:buNone/>
            </a:pPr>
            <a:endParaRPr sz="2000">
              <a:solidFill>
                <a:schemeClr val="accent2"/>
              </a:solidFill>
            </a:endParaRPr>
          </a:p>
          <a:p>
            <a:pPr marL="342900" lvl="0" indent="-215900" algn="l" rtl="0">
              <a:lnSpc>
                <a:spcPct val="90000"/>
              </a:lnSpc>
              <a:spcBef>
                <a:spcPts val="600"/>
              </a:spcBef>
              <a:spcAft>
                <a:spcPts val="0"/>
              </a:spcAft>
              <a:buClr>
                <a:srgbClr val="000000"/>
              </a:buClr>
              <a:buSzPts val="2000"/>
              <a:buNone/>
            </a:pPr>
            <a:endParaRPr sz="2000">
              <a:solidFill>
                <a:schemeClr val="accent2"/>
              </a:solidFill>
            </a:endParaRPr>
          </a:p>
          <a:p>
            <a:pPr marL="342900" lvl="0" indent="-190500" algn="l" rtl="0">
              <a:lnSpc>
                <a:spcPct val="90000"/>
              </a:lnSpc>
              <a:spcBef>
                <a:spcPts val="600"/>
              </a:spcBef>
              <a:spcAft>
                <a:spcPts val="0"/>
              </a:spcAft>
              <a:buClr>
                <a:srgbClr val="000000"/>
              </a:buClr>
              <a:buSzPts val="2400"/>
              <a:buNone/>
            </a:pPr>
            <a:endParaRPr/>
          </a:p>
        </p:txBody>
      </p:sp>
      <p:sp>
        <p:nvSpPr>
          <p:cNvPr id="369" name="Google Shape;369;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Important updates</a:t>
            </a:r>
            <a:endParaRPr sz="2400">
              <a:solidFill>
                <a:schemeClr val="accent2"/>
              </a:solidFill>
              <a:latin typeface="Arial"/>
              <a:ea typeface="Arial"/>
              <a:cs typeface="Arial"/>
              <a:sym typeface="Arial"/>
            </a:endParaRPr>
          </a:p>
        </p:txBody>
      </p:sp>
      <p:sp>
        <p:nvSpPr>
          <p:cNvPr id="375" name="Google Shape;375;p32"/>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en-US" sz="2000">
                <a:solidFill>
                  <a:schemeClr val="accent2"/>
                </a:solidFill>
              </a:rPr>
              <a:t>{If applicable}</a:t>
            </a:r>
            <a:endParaRPr/>
          </a:p>
        </p:txBody>
      </p:sp>
      <p:sp>
        <p:nvSpPr>
          <p:cNvPr id="376" name="Google Shape;376;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38</a:t>
            </a:fld>
            <a:endParaRPr/>
          </a:p>
        </p:txBody>
      </p:sp>
      <p:sp>
        <p:nvSpPr>
          <p:cNvPr id="377" name="Google Shape;377;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Water Quality Assessment (Sea/Transition)</a:t>
            </a:r>
            <a:endParaRPr sz="2400">
              <a:solidFill>
                <a:schemeClr val="accent2"/>
              </a:solidFill>
              <a:latin typeface="Arial"/>
              <a:ea typeface="Arial"/>
              <a:cs typeface="Arial"/>
              <a:sym typeface="Arial"/>
            </a:endParaRPr>
          </a:p>
        </p:txBody>
      </p:sp>
      <p:sp>
        <p:nvSpPr>
          <p:cNvPr id="383" name="Google Shape;383;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39</a:t>
            </a:fld>
            <a:endParaRPr/>
          </a:p>
        </p:txBody>
      </p:sp>
      <p:sp>
        <p:nvSpPr>
          <p:cNvPr id="384" name="Google Shape;384;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385" name="Google Shape;385;p33"/>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386" name="Google Shape;386;p33"/>
          <p:cNvGraphicFramePr/>
          <p:nvPr/>
        </p:nvGraphicFramePr>
        <p:xfrm>
          <a:off x="830263" y="1470025"/>
          <a:ext cx="1473200" cy="1508125"/>
        </p:xfrm>
        <a:graphic>
          <a:graphicData uri="http://schemas.openxmlformats.org/drawingml/2006/table">
            <a:tbl>
              <a:tblPr firstRow="1" bandRow="1">
                <a:noFill/>
                <a:tableStyleId>{6F3CD0B0-0708-42AC-AA7E-60AB69C4F2F7}</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&lt;100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387" name="Google Shape;387;p33"/>
          <p:cNvGraphicFramePr/>
          <p:nvPr/>
        </p:nvGraphicFramePr>
        <p:xfrm>
          <a:off x="2500313" y="1470025"/>
          <a:ext cx="1474775" cy="1508125"/>
        </p:xfrm>
        <a:graphic>
          <a:graphicData uri="http://schemas.openxmlformats.org/drawingml/2006/table">
            <a:tbl>
              <a:tblPr firstRow="1" bandRow="1">
                <a:noFill/>
                <a:tableStyleId>{6F3CD0B0-0708-42AC-AA7E-60AB69C4F2F7}</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&lt;250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388" name="Google Shape;388;p33"/>
          <p:cNvGraphicFramePr/>
          <p:nvPr/>
        </p:nvGraphicFramePr>
        <p:xfrm>
          <a:off x="4170363" y="1470025"/>
          <a:ext cx="1474775" cy="1490690"/>
        </p:xfrm>
        <a:graphic>
          <a:graphicData uri="http://schemas.openxmlformats.org/drawingml/2006/table">
            <a:tbl>
              <a:tblPr firstRow="1" bandRow="1">
                <a:noFill/>
                <a:tableStyleId>{6F3CD0B0-0708-42AC-AA7E-60AB69C4F2F7}</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en-US"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Insert</a:t>
                      </a:r>
                      <a:br>
                        <a:rPr lang="en-US" sz="800" b="1" i="0" u="none" strike="noStrike">
                          <a:solidFill>
                            <a:srgbClr val="FFFFFF"/>
                          </a:solidFill>
                          <a:latin typeface="Arial"/>
                          <a:ea typeface="Arial"/>
                          <a:cs typeface="Arial"/>
                          <a:sym typeface="Arial"/>
                        </a:rPr>
                      </a:br>
                      <a:r>
                        <a:rPr lang="en-US"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389" name="Google Shape;389;p33"/>
          <p:cNvGraphicFramePr/>
          <p:nvPr/>
        </p:nvGraphicFramePr>
        <p:xfrm>
          <a:off x="830262" y="3170667"/>
          <a:ext cx="4814875" cy="1177925"/>
        </p:xfrm>
        <a:graphic>
          <a:graphicData uri="http://schemas.openxmlformats.org/drawingml/2006/table">
            <a:tbl>
              <a:tblPr firstRow="1" bandRow="1">
                <a:noFill/>
                <a:tableStyleId>{6F3CD0B0-0708-42AC-AA7E-60AB69C4F2F7}</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en-US"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Visual </a:t>
                      </a:r>
                      <a:br>
                        <a:rPr lang="en-US" sz="800" b="1" i="0" u="none" strike="noStrike">
                          <a:solidFill>
                            <a:schemeClr val="lt1"/>
                          </a:solidFill>
                          <a:latin typeface="Arial"/>
                          <a:ea typeface="Arial"/>
                          <a:cs typeface="Arial"/>
                          <a:sym typeface="Arial"/>
                        </a:rPr>
                      </a:br>
                      <a:r>
                        <a:rPr lang="en-US"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00">
                          <a:solidFill>
                            <a:schemeClr val="folHlink"/>
                          </a:solidFill>
                          <a:latin typeface="Arial"/>
                          <a:ea typeface="Arial"/>
                          <a:cs typeface="Arial"/>
                          <a:sym typeface="Arial"/>
                        </a:rPr>
                        <a:t>Insert </a:t>
                      </a:r>
                      <a:r>
                        <a:rPr lang="en-US" sz="1000">
                          <a:solidFill>
                            <a:srgbClr val="FF6600"/>
                          </a:solidFill>
                          <a:latin typeface="Arial"/>
                          <a:ea typeface="Arial"/>
                          <a:cs typeface="Arial"/>
                          <a:sym typeface="Arial"/>
                        </a:rPr>
                        <a:t>comments</a:t>
                      </a:r>
                      <a:r>
                        <a:rPr lang="en-US" sz="1000">
                          <a:solidFill>
                            <a:schemeClr val="folHlink"/>
                          </a:solidFill>
                          <a:latin typeface="Arial"/>
                          <a:ea typeface="Arial"/>
                          <a:cs typeface="Arial"/>
                          <a:sym typeface="Arial"/>
                        </a:rPr>
                        <a:t> if necessary</a:t>
                      </a: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390" name="Google Shape;390;p33"/>
          <p:cNvGraphicFramePr/>
          <p:nvPr/>
        </p:nvGraphicFramePr>
        <p:xfrm>
          <a:off x="6257607" y="1463352"/>
          <a:ext cx="2349500" cy="1497300"/>
        </p:xfrm>
        <a:graphic>
          <a:graphicData uri="http://schemas.openxmlformats.org/drawingml/2006/table">
            <a:tbl>
              <a:tblPr firstRow="1" bandRow="1">
                <a:noFill/>
                <a:tableStyleId>{6F3CD0B0-0708-42AC-AA7E-60AB69C4F2F7}</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en-US" sz="1400">
                          <a:solidFill>
                            <a:schemeClr val="dk1"/>
                          </a:solidFill>
                        </a:rPr>
                        <a:t>Weather</a:t>
                      </a:r>
                      <a:r>
                        <a:rPr lang="en-US" sz="1400"/>
                        <a:t> </a:t>
                      </a:r>
                      <a:r>
                        <a:rPr lang="en-US"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391" name="Google Shape;391;p33"/>
          <p:cNvGraphicFramePr/>
          <p:nvPr/>
        </p:nvGraphicFramePr>
        <p:xfrm>
          <a:off x="8823064" y="1458328"/>
          <a:ext cx="2349500" cy="1497400"/>
        </p:xfrm>
        <a:graphic>
          <a:graphicData uri="http://schemas.openxmlformats.org/drawingml/2006/table">
            <a:tbl>
              <a:tblPr firstRow="1" bandRow="1">
                <a:noFill/>
                <a:tableStyleId>{6F3CD0B0-0708-42AC-AA7E-60AB69C4F2F7}</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en-US"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392" name="Google Shape;392;p33"/>
          <p:cNvGraphicFramePr/>
          <p:nvPr/>
        </p:nvGraphicFramePr>
        <p:xfrm>
          <a:off x="830262" y="4461169"/>
          <a:ext cx="6439225" cy="1868665"/>
        </p:xfrm>
        <a:graphic>
          <a:graphicData uri="http://schemas.openxmlformats.org/drawingml/2006/table">
            <a:tbl>
              <a:tblPr firstRow="1" bandRow="1">
                <a:noFill/>
                <a:tableStyleId>{6F3CD0B0-0708-42AC-AA7E-60AB69C4F2F7}</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en-US"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en-US"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en-US" sz="1800" b="1">
                          <a:latin typeface="Arial"/>
                          <a:ea typeface="Arial"/>
                          <a:cs typeface="Arial"/>
                          <a:sym typeface="Arial"/>
                        </a:rPr>
                        <a:t>3 = ‘Fair Water Quality’: </a:t>
                      </a:r>
                      <a:br>
                        <a:rPr lang="en-US" sz="1800" b="1">
                          <a:latin typeface="Arial"/>
                          <a:ea typeface="Arial"/>
                          <a:cs typeface="Arial"/>
                          <a:sym typeface="Arial"/>
                        </a:rPr>
                      </a:br>
                      <a:r>
                        <a:rPr lang="en-US"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3" name="Google Shape;393;p33"/>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ED7D31"/>
                </a:solidFill>
                <a:latin typeface="Arial"/>
                <a:ea typeface="Arial"/>
                <a:cs typeface="Arial"/>
                <a:sym typeface="Arial"/>
              </a:rPr>
              <a:t>Update orange text accordingly</a:t>
            </a:r>
            <a:endParaRPr/>
          </a:p>
        </p:txBody>
      </p:sp>
      <p:sp>
        <p:nvSpPr>
          <p:cNvPr id="394" name="Google Shape;394;p33"/>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{select the appropirate}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Welcome and introduction</a:t>
            </a:r>
            <a:endParaRPr/>
          </a:p>
        </p:txBody>
      </p:sp>
      <p:sp>
        <p:nvSpPr>
          <p:cNvPr id="144" name="Google Shape;144;p4"/>
          <p:cNvSpPr txBox="1">
            <a:spLocks noGrp="1"/>
          </p:cNvSpPr>
          <p:nvPr>
            <p:ph type="body" idx="1"/>
          </p:nvPr>
        </p:nvSpPr>
        <p:spPr>
          <a:xfrm>
            <a:off x="656963" y="1990725"/>
            <a:ext cx="11134443" cy="4118050"/>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en-US" sz="2000"/>
              <a:t>&lt;Insert name&gt;, &lt;highest ranked World Triathlon/ Continental Executive Board representative&gt;</a:t>
            </a:r>
            <a:endParaRPr/>
          </a:p>
          <a:p>
            <a:pPr marL="363538" lvl="0" indent="-363538" algn="l" rtl="0">
              <a:lnSpc>
                <a:spcPct val="130000"/>
              </a:lnSpc>
              <a:spcBef>
                <a:spcPts val="600"/>
              </a:spcBef>
              <a:spcAft>
                <a:spcPts val="0"/>
              </a:spcAft>
              <a:buClr>
                <a:srgbClr val="000000"/>
              </a:buClr>
              <a:buSzPts val="2000"/>
              <a:buChar char="-"/>
            </a:pPr>
            <a:r>
              <a:rPr lang="en-US" sz="2000"/>
              <a:t>&lt;Insert name&gt;, World Triathlon Team Leader </a:t>
            </a:r>
            <a:r>
              <a:rPr lang="en-US" sz="2000">
                <a:solidFill>
                  <a:schemeClr val="accent2"/>
                </a:solidFill>
              </a:rPr>
              <a:t>{if applicable}</a:t>
            </a:r>
            <a:endParaRPr/>
          </a:p>
          <a:p>
            <a:pPr marL="363538" lvl="0" indent="-363538" algn="l" rtl="0">
              <a:lnSpc>
                <a:spcPct val="130000"/>
              </a:lnSpc>
              <a:spcBef>
                <a:spcPts val="600"/>
              </a:spcBef>
              <a:spcAft>
                <a:spcPts val="0"/>
              </a:spcAft>
              <a:buClr>
                <a:srgbClr val="000000"/>
              </a:buClr>
              <a:buSzPts val="2000"/>
              <a:buChar char="-"/>
            </a:pPr>
            <a:r>
              <a:rPr lang="en-US" sz="2000"/>
              <a:t>&lt;Insert name&gt;, World Triathlon Technical Delegate</a:t>
            </a:r>
            <a:endParaRPr sz="2000"/>
          </a:p>
          <a:p>
            <a:pPr marL="363538" lvl="0" indent="-363538" algn="l" rtl="0">
              <a:lnSpc>
                <a:spcPct val="130000"/>
              </a:lnSpc>
              <a:spcBef>
                <a:spcPts val="600"/>
              </a:spcBef>
              <a:spcAft>
                <a:spcPts val="0"/>
              </a:spcAft>
              <a:buClr>
                <a:srgbClr val="000000"/>
              </a:buClr>
              <a:buSzPts val="2000"/>
              <a:buChar char="-"/>
            </a:pPr>
            <a:r>
              <a:rPr lang="en-US" sz="2000"/>
              <a:t>&lt;Insert name&gt;, World Triathlon Assistant Technical Delegate </a:t>
            </a:r>
            <a:r>
              <a:rPr lang="en-US"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en-US" sz="2000"/>
              <a:t>&lt;Insert name&gt;, World Triathlon Medical Delegate </a:t>
            </a:r>
            <a:r>
              <a:rPr lang="en-US"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en-US" sz="2000"/>
              <a:t>&lt;Insert name&gt;, World Triathlon Head Referee</a:t>
            </a:r>
            <a:endParaRPr/>
          </a:p>
          <a:p>
            <a:pPr marL="363538" lvl="0" indent="-363538" algn="l" rtl="0">
              <a:lnSpc>
                <a:spcPct val="130000"/>
              </a:lnSpc>
              <a:spcBef>
                <a:spcPts val="600"/>
              </a:spcBef>
              <a:spcAft>
                <a:spcPts val="0"/>
              </a:spcAft>
              <a:buClr>
                <a:srgbClr val="000000"/>
              </a:buClr>
              <a:buSzPts val="2000"/>
              <a:buChar char="-"/>
            </a:pPr>
            <a:r>
              <a:rPr lang="en-US"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en-US"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Water Quality Assessment (Inland)</a:t>
            </a:r>
            <a:endParaRPr sz="2400">
              <a:solidFill>
                <a:schemeClr val="accent2"/>
              </a:solidFill>
              <a:latin typeface="Arial"/>
              <a:ea typeface="Arial"/>
              <a:cs typeface="Arial"/>
              <a:sym typeface="Arial"/>
            </a:endParaRPr>
          </a:p>
        </p:txBody>
      </p:sp>
      <p:sp>
        <p:nvSpPr>
          <p:cNvPr id="400" name="Google Shape;400;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40</a:t>
            </a:fld>
            <a:endParaRPr/>
          </a:p>
        </p:txBody>
      </p:sp>
      <p:sp>
        <p:nvSpPr>
          <p:cNvPr id="401" name="Google Shape;401;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402" name="Google Shape;402;p34"/>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403" name="Google Shape;403;p34"/>
          <p:cNvGraphicFramePr/>
          <p:nvPr/>
        </p:nvGraphicFramePr>
        <p:xfrm>
          <a:off x="830263" y="1470025"/>
          <a:ext cx="1473200" cy="1508125"/>
        </p:xfrm>
        <a:graphic>
          <a:graphicData uri="http://schemas.openxmlformats.org/drawingml/2006/table">
            <a:tbl>
              <a:tblPr firstRow="1" bandRow="1">
                <a:noFill/>
                <a:tableStyleId>{6F3CD0B0-0708-42AC-AA7E-60AB69C4F2F7}</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&lt;200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404" name="Google Shape;404;p34"/>
          <p:cNvGraphicFramePr/>
          <p:nvPr/>
        </p:nvGraphicFramePr>
        <p:xfrm>
          <a:off x="2500313" y="1470025"/>
          <a:ext cx="1474775" cy="1508125"/>
        </p:xfrm>
        <a:graphic>
          <a:graphicData uri="http://schemas.openxmlformats.org/drawingml/2006/table">
            <a:tbl>
              <a:tblPr firstRow="1" bandRow="1">
                <a:noFill/>
                <a:tableStyleId>{6F3CD0B0-0708-42AC-AA7E-60AB69C4F2F7}</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en-US"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en-US" sz="800" b="1" i="0" u="none" strike="noStrike">
                          <a:solidFill>
                            <a:srgbClr val="ED7D31"/>
                          </a:solidFill>
                          <a:latin typeface="Arial"/>
                          <a:ea typeface="Arial"/>
                          <a:cs typeface="Arial"/>
                          <a:sym typeface="Arial"/>
                        </a:rPr>
                        <a:t>Insert</a:t>
                      </a:r>
                      <a:br>
                        <a:rPr lang="en-US" sz="800" b="1" i="0" u="none" strike="noStrike">
                          <a:solidFill>
                            <a:srgbClr val="ED7D31"/>
                          </a:solidFill>
                          <a:latin typeface="Arial"/>
                          <a:ea typeface="Arial"/>
                          <a:cs typeface="Arial"/>
                          <a:sym typeface="Arial"/>
                        </a:rPr>
                      </a:br>
                      <a:r>
                        <a:rPr lang="en-US"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&lt;500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405" name="Google Shape;405;p34"/>
          <p:cNvGraphicFramePr/>
          <p:nvPr/>
        </p:nvGraphicFramePr>
        <p:xfrm>
          <a:off x="4170363" y="1470025"/>
          <a:ext cx="1474775" cy="1490690"/>
        </p:xfrm>
        <a:graphic>
          <a:graphicData uri="http://schemas.openxmlformats.org/drawingml/2006/table">
            <a:tbl>
              <a:tblPr firstRow="1" bandRow="1">
                <a:noFill/>
                <a:tableStyleId>{6F3CD0B0-0708-42AC-AA7E-60AB69C4F2F7}</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en-US"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Insert</a:t>
                      </a:r>
                      <a:br>
                        <a:rPr lang="en-US" sz="800" b="1" i="0" u="none" strike="noStrike">
                          <a:solidFill>
                            <a:srgbClr val="FFFFFF"/>
                          </a:solidFill>
                          <a:latin typeface="Arial"/>
                          <a:ea typeface="Arial"/>
                          <a:cs typeface="Arial"/>
                          <a:sym typeface="Arial"/>
                        </a:rPr>
                      </a:br>
                      <a:r>
                        <a:rPr lang="en-US"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en-US"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en-US"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en-US"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406" name="Google Shape;406;p34"/>
          <p:cNvGraphicFramePr/>
          <p:nvPr/>
        </p:nvGraphicFramePr>
        <p:xfrm>
          <a:off x="830262" y="3170667"/>
          <a:ext cx="4814875" cy="1177925"/>
        </p:xfrm>
        <a:graphic>
          <a:graphicData uri="http://schemas.openxmlformats.org/drawingml/2006/table">
            <a:tbl>
              <a:tblPr firstRow="1" bandRow="1">
                <a:noFill/>
                <a:tableStyleId>{6F3CD0B0-0708-42AC-AA7E-60AB69C4F2F7}</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en-US"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en-US"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Visual </a:t>
                      </a:r>
                      <a:br>
                        <a:rPr lang="en-US" sz="800" b="1" i="0" u="none" strike="noStrike">
                          <a:solidFill>
                            <a:schemeClr val="lt1"/>
                          </a:solidFill>
                          <a:latin typeface="Arial"/>
                          <a:ea typeface="Arial"/>
                          <a:cs typeface="Arial"/>
                          <a:sym typeface="Arial"/>
                        </a:rPr>
                      </a:br>
                      <a:r>
                        <a:rPr lang="en-US"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US"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en-US"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en-US"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00">
                          <a:solidFill>
                            <a:schemeClr val="folHlink"/>
                          </a:solidFill>
                          <a:latin typeface="Arial"/>
                          <a:ea typeface="Arial"/>
                          <a:cs typeface="Arial"/>
                          <a:sym typeface="Arial"/>
                        </a:rPr>
                        <a:t>Insert </a:t>
                      </a:r>
                      <a:r>
                        <a:rPr lang="en-US" sz="1000">
                          <a:solidFill>
                            <a:srgbClr val="FF6600"/>
                          </a:solidFill>
                          <a:latin typeface="Arial"/>
                          <a:ea typeface="Arial"/>
                          <a:cs typeface="Arial"/>
                          <a:sym typeface="Arial"/>
                        </a:rPr>
                        <a:t>comments</a:t>
                      </a:r>
                      <a:r>
                        <a:rPr lang="en-US" sz="1000">
                          <a:solidFill>
                            <a:schemeClr val="folHlink"/>
                          </a:solidFill>
                          <a:latin typeface="Arial"/>
                          <a:ea typeface="Arial"/>
                          <a:cs typeface="Arial"/>
                          <a:sym typeface="Arial"/>
                        </a:rPr>
                        <a:t> if necessary</a:t>
                      </a: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br>
                        <a:rPr lang="en-US"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407" name="Google Shape;407;p34"/>
          <p:cNvGraphicFramePr/>
          <p:nvPr/>
        </p:nvGraphicFramePr>
        <p:xfrm>
          <a:off x="6257607" y="1463352"/>
          <a:ext cx="2349500" cy="1497300"/>
        </p:xfrm>
        <a:graphic>
          <a:graphicData uri="http://schemas.openxmlformats.org/drawingml/2006/table">
            <a:tbl>
              <a:tblPr firstRow="1" bandRow="1">
                <a:noFill/>
                <a:tableStyleId>{6F3CD0B0-0708-42AC-AA7E-60AB69C4F2F7}</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en-US" sz="1400">
                          <a:solidFill>
                            <a:schemeClr val="dk1"/>
                          </a:solidFill>
                        </a:rPr>
                        <a:t>Weather</a:t>
                      </a:r>
                      <a:r>
                        <a:rPr lang="en-US" sz="1400"/>
                        <a:t> </a:t>
                      </a:r>
                      <a:r>
                        <a:rPr lang="en-US"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en-US"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en-US"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408" name="Google Shape;408;p34"/>
          <p:cNvGraphicFramePr/>
          <p:nvPr/>
        </p:nvGraphicFramePr>
        <p:xfrm>
          <a:off x="8823064" y="1458328"/>
          <a:ext cx="2349500" cy="1497400"/>
        </p:xfrm>
        <a:graphic>
          <a:graphicData uri="http://schemas.openxmlformats.org/drawingml/2006/table">
            <a:tbl>
              <a:tblPr firstRow="1" bandRow="1">
                <a:noFill/>
                <a:tableStyleId>{6F3CD0B0-0708-42AC-AA7E-60AB69C4F2F7}</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en-US"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en-US"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en-US"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en-US"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en-US"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409" name="Google Shape;409;p34"/>
          <p:cNvGraphicFramePr/>
          <p:nvPr/>
        </p:nvGraphicFramePr>
        <p:xfrm>
          <a:off x="830262" y="4461169"/>
          <a:ext cx="6439225" cy="1868665"/>
        </p:xfrm>
        <a:graphic>
          <a:graphicData uri="http://schemas.openxmlformats.org/drawingml/2006/table">
            <a:tbl>
              <a:tblPr firstRow="1" bandRow="1">
                <a:noFill/>
                <a:tableStyleId>{6F3CD0B0-0708-42AC-AA7E-60AB69C4F2F7}</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en-US"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en-US"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en-US" sz="1800" b="1">
                          <a:latin typeface="Arial"/>
                          <a:ea typeface="Arial"/>
                          <a:cs typeface="Arial"/>
                          <a:sym typeface="Arial"/>
                        </a:rPr>
                        <a:t>3 = ‘Fair Water Quality’: </a:t>
                      </a:r>
                      <a:br>
                        <a:rPr lang="en-US" sz="1800" b="1">
                          <a:latin typeface="Arial"/>
                          <a:ea typeface="Arial"/>
                          <a:cs typeface="Arial"/>
                          <a:sym typeface="Arial"/>
                        </a:rPr>
                      </a:br>
                      <a:r>
                        <a:rPr lang="en-US"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10" name="Google Shape;410;p34"/>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ED7D31"/>
                </a:solidFill>
                <a:latin typeface="Arial"/>
                <a:ea typeface="Arial"/>
                <a:cs typeface="Arial"/>
                <a:sym typeface="Arial"/>
              </a:rPr>
              <a:t>Update orange text accordingly</a:t>
            </a:r>
            <a:endParaRPr/>
          </a:p>
        </p:txBody>
      </p:sp>
      <p:sp>
        <p:nvSpPr>
          <p:cNvPr id="411" name="Google Shape;411;p34"/>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en-US" sz="1400" b="0" i="0" u="none" strike="noStrike" cap="none">
                <a:solidFill>
                  <a:schemeClr val="accent2"/>
                </a:solidFill>
                <a:latin typeface="Arial"/>
                <a:ea typeface="Arial"/>
                <a:cs typeface="Arial"/>
                <a:sym typeface="Arial"/>
              </a:rPr>
              <a:t>{select the appropirate}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Heat stress indicators</a:t>
            </a:r>
            <a:endParaRPr sz="2400" dirty="0">
              <a:solidFill>
                <a:schemeClr val="accent2"/>
              </a:solidFill>
              <a:latin typeface="Arial"/>
              <a:ea typeface="Arial"/>
              <a:cs typeface="Arial"/>
              <a:sym typeface="Arial"/>
            </a:endParaRPr>
          </a:p>
        </p:txBody>
      </p:sp>
      <p:sp>
        <p:nvSpPr>
          <p:cNvPr id="488" name="Google Shape;488;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41</a:t>
            </a:fld>
            <a:endParaRPr/>
          </a:p>
        </p:txBody>
      </p:sp>
      <p:sp>
        <p:nvSpPr>
          <p:cNvPr id="489" name="Google Shape;489;p4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33C76449-1A68-9A33-91C8-013C71D25EA3}"/>
              </a:ext>
            </a:extLst>
          </p:cNvPr>
          <p:cNvSpPr>
            <a:spLocks noGrp="1"/>
          </p:cNvSpPr>
          <p:nvPr>
            <p:ph type="body" idx="1"/>
          </p:nvPr>
        </p:nvSpPr>
        <p:spPr>
          <a:xfrm>
            <a:off x="656963" y="1610225"/>
            <a:ext cx="4926419" cy="4351338"/>
          </a:xfrm>
        </p:spPr>
        <p:txBody>
          <a:bodyPr>
            <a:normAutofit/>
          </a:bodyPr>
          <a:lstStyle/>
          <a:p>
            <a:pPr marL="114300" indent="0" rtl="0">
              <a:spcBef>
                <a:spcPts val="0"/>
              </a:spcBef>
              <a:spcAft>
                <a:spcPts val="0"/>
              </a:spcAft>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p:txBody>
      </p:sp>
      <p:grpSp>
        <p:nvGrpSpPr>
          <p:cNvPr id="14" name="Group 13">
            <a:extLst>
              <a:ext uri="{FF2B5EF4-FFF2-40B4-BE49-F238E27FC236}">
                <a16:creationId xmlns:a16="http://schemas.microsoft.com/office/drawing/2014/main" id="{DF3ED418-662C-75A7-C278-5D26678941C8}"/>
              </a:ext>
            </a:extLst>
          </p:cNvPr>
          <p:cNvGrpSpPr/>
          <p:nvPr/>
        </p:nvGrpSpPr>
        <p:grpSpPr>
          <a:xfrm>
            <a:off x="6096000" y="1686425"/>
            <a:ext cx="3146713" cy="3997573"/>
            <a:chOff x="5547013" y="2142721"/>
            <a:chExt cx="3146713" cy="3997573"/>
          </a:xfrm>
        </p:grpSpPr>
        <p:pic>
          <p:nvPicPr>
            <p:cNvPr id="5" name="Picture 4" descr="A red and white sign&#10;&#10;Description automatically generated with low confidence">
              <a:extLst>
                <a:ext uri="{FF2B5EF4-FFF2-40B4-BE49-F238E27FC236}">
                  <a16:creationId xmlns:a16="http://schemas.microsoft.com/office/drawing/2014/main" id="{1517E0A1-DB08-152B-DAEF-2ABE19C26B5A}"/>
                </a:ext>
              </a:extLst>
            </p:cNvPr>
            <p:cNvPicPr>
              <a:picLocks noChangeAspect="1"/>
            </p:cNvPicPr>
            <p:nvPr/>
          </p:nvPicPr>
          <p:blipFill>
            <a:blip r:embed="rId3"/>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9EAEEE59-1681-C60F-6C40-86D2AA6DF525}"/>
                </a:ext>
              </a:extLst>
            </p:cNvPr>
            <p:cNvPicPr>
              <a:picLocks noChangeAspect="1"/>
            </p:cNvPicPr>
            <p:nvPr/>
          </p:nvPicPr>
          <p:blipFill>
            <a:blip r:embed="rId4"/>
            <a:stretch>
              <a:fillRect/>
            </a:stretch>
          </p:blipFill>
          <p:spPr>
            <a:xfrm rot="5400000">
              <a:off x="6747823" y="4194392"/>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417B7589-C252-8937-AED9-D91F4DEC9F46}"/>
                </a:ext>
              </a:extLst>
            </p:cNvPr>
            <p:cNvPicPr>
              <a:picLocks noChangeAspect="1"/>
            </p:cNvPicPr>
            <p:nvPr/>
          </p:nvPicPr>
          <p:blipFill>
            <a:blip r:embed="rId5"/>
            <a:stretch>
              <a:fillRect/>
            </a:stretch>
          </p:blipFill>
          <p:spPr>
            <a:xfrm rot="5400000">
              <a:off x="6747823" y="2568998"/>
              <a:ext cx="745092" cy="3146712"/>
            </a:xfrm>
            <a:prstGeom prst="rect">
              <a:avLst/>
            </a:prstGeom>
          </p:spPr>
        </p:pic>
        <p:pic>
          <p:nvPicPr>
            <p:cNvPr id="11" name="Picture 10" descr="Icon&#10;&#10;Description automatically generated">
              <a:extLst>
                <a:ext uri="{FF2B5EF4-FFF2-40B4-BE49-F238E27FC236}">
                  <a16:creationId xmlns:a16="http://schemas.microsoft.com/office/drawing/2014/main" id="{CFB56A52-C773-955B-4E77-0485D927EF8F}"/>
                </a:ext>
              </a:extLst>
            </p:cNvPr>
            <p:cNvPicPr>
              <a:picLocks noChangeAspect="1"/>
            </p:cNvPicPr>
            <p:nvPr/>
          </p:nvPicPr>
          <p:blipFill>
            <a:blip r:embed="rId6"/>
            <a:stretch>
              <a:fillRect/>
            </a:stretch>
          </p:blipFill>
          <p:spPr>
            <a:xfrm rot="5400000">
              <a:off x="6748027" y="941708"/>
              <a:ext cx="744685" cy="3146712"/>
            </a:xfrm>
            <a:prstGeom prst="rect">
              <a:avLst/>
            </a:prstGeom>
          </p:spPr>
        </p:pic>
        <p:pic>
          <p:nvPicPr>
            <p:cNvPr id="13" name="Picture 12" descr="Icon&#10;&#10;Description automatically generated">
              <a:extLst>
                <a:ext uri="{FF2B5EF4-FFF2-40B4-BE49-F238E27FC236}">
                  <a16:creationId xmlns:a16="http://schemas.microsoft.com/office/drawing/2014/main" id="{B0F3E5C5-6F6B-EF13-5FCA-48ED8DF44ED8}"/>
                </a:ext>
              </a:extLst>
            </p:cNvPr>
            <p:cNvPicPr>
              <a:picLocks noChangeAspect="1"/>
            </p:cNvPicPr>
            <p:nvPr/>
          </p:nvPicPr>
          <p:blipFill>
            <a:blip r:embed="rId7"/>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4074578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t>Weather forecasts</a:t>
            </a:r>
            <a:endParaRPr sz="2400">
              <a:solidFill>
                <a:schemeClr val="accent2"/>
              </a:solidFill>
              <a:latin typeface="Arial"/>
              <a:ea typeface="Arial"/>
              <a:cs typeface="Arial"/>
              <a:sym typeface="Arial"/>
            </a:endParaRPr>
          </a:p>
        </p:txBody>
      </p:sp>
      <p:sp>
        <p:nvSpPr>
          <p:cNvPr id="417" name="Google Shape;417;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42</a:t>
            </a:fld>
            <a:endParaRPr/>
          </a:p>
        </p:txBody>
      </p:sp>
      <p:graphicFrame>
        <p:nvGraphicFramePr>
          <p:cNvPr id="418" name="Google Shape;418;p35"/>
          <p:cNvGraphicFramePr/>
          <p:nvPr/>
        </p:nvGraphicFramePr>
        <p:xfrm>
          <a:off x="1173292" y="1691213"/>
          <a:ext cx="9845400" cy="3938100"/>
        </p:xfrm>
        <a:graphic>
          <a:graphicData uri="http://schemas.openxmlformats.org/drawingml/2006/table">
            <a:tbl>
              <a:tblPr firstRow="1" bandRow="1">
                <a:noFill/>
                <a:tableStyleId>{6C113EDC-8827-4463-8543-A2D6E89264A5}</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a:solidFill>
                            <a:srgbClr val="000000"/>
                          </a:solidFill>
                        </a:rPr>
                        <a:t>Temperature </a:t>
                      </a:r>
                      <a:br>
                        <a:rPr lang="en-US" sz="2000">
                          <a:solidFill>
                            <a:srgbClr val="000000"/>
                          </a:solidFill>
                        </a:rPr>
                      </a:br>
                      <a:r>
                        <a:rPr lang="en-US"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en-US"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en-US"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en-US"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419" name="Google Shape;419;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43</a:t>
            </a:fld>
            <a:endParaRPr/>
          </a:p>
        </p:txBody>
      </p:sp>
      <p:pic>
        <p:nvPicPr>
          <p:cNvPr id="425" name="Google Shape;425;p36"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7"/>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en-US" sz="6000"/>
              <a:t>Have a good race!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Competition Jury</a:t>
            </a:r>
            <a:endParaRPr/>
          </a:p>
        </p:txBody>
      </p:sp>
      <p:sp>
        <p:nvSpPr>
          <p:cNvPr id="152" name="Google Shape;152;p5"/>
          <p:cNvSpPr txBox="1">
            <a:spLocks noGrp="1"/>
          </p:cNvSpPr>
          <p:nvPr>
            <p:ph type="body" idx="1"/>
          </p:nvPr>
        </p:nvSpPr>
        <p:spPr>
          <a:xfrm>
            <a:off x="656963" y="2000250"/>
            <a:ext cx="10869109" cy="2582182"/>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en-US" sz="2000"/>
              <a:t>&lt;Insert name&gt;, Chair</a:t>
            </a:r>
            <a:endParaRPr sz="2000"/>
          </a:p>
          <a:p>
            <a:pPr marL="363538" lvl="0" indent="-363538" algn="l" rtl="0">
              <a:lnSpc>
                <a:spcPct val="120000"/>
              </a:lnSpc>
              <a:spcBef>
                <a:spcPts val="600"/>
              </a:spcBef>
              <a:spcAft>
                <a:spcPts val="0"/>
              </a:spcAft>
              <a:buClr>
                <a:srgbClr val="000000"/>
              </a:buClr>
              <a:buSzPts val="2000"/>
              <a:buChar char="-"/>
            </a:pPr>
            <a:r>
              <a:rPr lang="en-US" sz="2000"/>
              <a:t>&lt;Insert name&gt;</a:t>
            </a:r>
            <a:endParaRPr sz="2000"/>
          </a:p>
          <a:p>
            <a:pPr marL="363538" lvl="0" indent="-363538" algn="l" rtl="0">
              <a:lnSpc>
                <a:spcPct val="120000"/>
              </a:lnSpc>
              <a:spcBef>
                <a:spcPts val="600"/>
              </a:spcBef>
              <a:spcAft>
                <a:spcPts val="0"/>
              </a:spcAft>
              <a:buClr>
                <a:srgbClr val="000000"/>
              </a:buClr>
              <a:buSzPts val="2000"/>
              <a:buChar char="-"/>
            </a:pPr>
            <a:r>
              <a:rPr lang="en-US"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en-US"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Schedule and Timetables</a:t>
            </a:r>
            <a:endParaRPr/>
          </a:p>
        </p:txBody>
      </p:sp>
      <p:sp>
        <p:nvSpPr>
          <p:cNvPr id="160" name="Google Shape;160;p6"/>
          <p:cNvSpPr txBox="1">
            <a:spLocks noGrp="1"/>
          </p:cNvSpPr>
          <p:nvPr>
            <p:ph type="body" idx="1"/>
          </p:nvPr>
        </p:nvSpPr>
        <p:spPr>
          <a:xfrm>
            <a:off x="656963" y="1658419"/>
            <a:ext cx="10869000" cy="350861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en-US" sz="2000" b="1" dirty="0">
                <a:solidFill>
                  <a:srgbClr val="112E68"/>
                </a:solidFill>
                <a:latin typeface="Arial"/>
                <a:ea typeface="Arial"/>
                <a:cs typeface="Arial"/>
                <a:sym typeface="Arial"/>
              </a:rPr>
              <a:t>&lt;DAY/DATE&gt;	</a:t>
            </a:r>
            <a:r>
              <a:rPr lang="en-US" sz="2000" dirty="0">
                <a:solidFill>
                  <a:schemeClr val="accent2"/>
                </a:solidFill>
              </a:rPr>
              <a:t>{insert day and date}</a:t>
            </a:r>
            <a:endParaRPr sz="2000" dirty="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Font typeface="Arial"/>
              <a:buNone/>
            </a:pPr>
            <a:r>
              <a:rPr lang="en-US" sz="2000" dirty="0" err="1"/>
              <a:t>hh:mm</a:t>
            </a:r>
            <a:r>
              <a:rPr lang="en-US" sz="2000" dirty="0"/>
              <a:t> – </a:t>
            </a:r>
            <a:r>
              <a:rPr lang="en-US" sz="2000" dirty="0" err="1"/>
              <a:t>hh:mm</a:t>
            </a:r>
            <a:r>
              <a:rPr lang="en-US" sz="2000" dirty="0"/>
              <a:t> 	Race pack pick-up (after </a:t>
            </a:r>
            <a:r>
              <a:rPr lang="en-US" sz="2000" dirty="0" err="1">
                <a:solidFill>
                  <a:srgbClr val="112E68"/>
                </a:solidFill>
              </a:rPr>
              <a:t>athletes’briefing</a:t>
            </a:r>
            <a:r>
              <a:rPr lang="en-US" sz="2000" dirty="0">
                <a:solidFill>
                  <a:srgbClr val="112E68"/>
                </a:solidFill>
              </a:rPr>
              <a:t>)</a:t>
            </a:r>
            <a:endParaRPr sz="2000" dirty="0"/>
          </a:p>
          <a:p>
            <a:pPr marL="0" lvl="0" indent="0" algn="l" rtl="0">
              <a:lnSpc>
                <a:spcPct val="120000"/>
              </a:lnSpc>
              <a:spcBef>
                <a:spcPts val="600"/>
              </a:spcBef>
              <a:spcAft>
                <a:spcPts val="0"/>
              </a:spcAft>
              <a:buClr>
                <a:srgbClr val="000000"/>
              </a:buClr>
              <a:buSzPts val="2000"/>
              <a:buNone/>
            </a:pPr>
            <a:r>
              <a:rPr lang="en-US" sz="2000" dirty="0" err="1"/>
              <a:t>hh:mm</a:t>
            </a:r>
            <a:r>
              <a:rPr lang="en-US" sz="2000" dirty="0"/>
              <a:t> – </a:t>
            </a:r>
            <a:r>
              <a:rPr lang="en-US" sz="2000" dirty="0" err="1"/>
              <a:t>hh:mm</a:t>
            </a:r>
            <a:r>
              <a:rPr lang="en-US" sz="2000" dirty="0"/>
              <a:t>	Pasta Party  </a:t>
            </a:r>
            <a:r>
              <a:rPr lang="en-US" sz="2000" dirty="0">
                <a:solidFill>
                  <a:schemeClr val="accent2"/>
                </a:solidFill>
              </a:rPr>
              <a:t>{if applicable}</a:t>
            </a:r>
            <a:endParaRPr sz="2000" dirty="0">
              <a:solidFill>
                <a:schemeClr val="accent2"/>
              </a:solidFill>
            </a:endParaRPr>
          </a:p>
          <a:p>
            <a:pPr marL="0" lvl="0" indent="0" algn="l" rtl="0">
              <a:lnSpc>
                <a:spcPct val="120000"/>
              </a:lnSpc>
              <a:spcBef>
                <a:spcPts val="600"/>
              </a:spcBef>
              <a:spcAft>
                <a:spcPts val="0"/>
              </a:spcAft>
              <a:buClr>
                <a:srgbClr val="000000"/>
              </a:buClr>
              <a:buSzPts val="2000"/>
              <a:buNone/>
            </a:pPr>
            <a:endParaRPr sz="2000" dirty="0">
              <a:solidFill>
                <a:schemeClr val="accent2"/>
              </a:solidFill>
            </a:endParaRPr>
          </a:p>
          <a:p>
            <a:pPr marL="0" lvl="0" indent="0" algn="l" rtl="0">
              <a:lnSpc>
                <a:spcPct val="120000"/>
              </a:lnSpc>
              <a:spcBef>
                <a:spcPts val="600"/>
              </a:spcBef>
              <a:spcAft>
                <a:spcPts val="0"/>
              </a:spcAft>
              <a:buClr>
                <a:srgbClr val="112E68"/>
              </a:buClr>
              <a:buSzPts val="2000"/>
              <a:buNone/>
            </a:pPr>
            <a:r>
              <a:rPr lang="en-US" sz="2000" b="1" dirty="0">
                <a:solidFill>
                  <a:srgbClr val="112E68"/>
                </a:solidFill>
                <a:latin typeface="Arial"/>
                <a:ea typeface="Arial"/>
                <a:cs typeface="Arial"/>
                <a:sym typeface="Arial"/>
              </a:rPr>
              <a:t>&lt;DAY/DATE&gt;	</a:t>
            </a:r>
            <a:r>
              <a:rPr lang="en-US" sz="2000" dirty="0">
                <a:solidFill>
                  <a:schemeClr val="accent2"/>
                </a:solidFill>
              </a:rPr>
              <a:t>{insert day and date}</a:t>
            </a:r>
            <a:endParaRPr sz="2000" dirty="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Font typeface="Arial"/>
              <a:buNone/>
            </a:pPr>
            <a:r>
              <a:rPr lang="en-US" sz="2000" dirty="0" err="1"/>
              <a:t>hh:mm</a:t>
            </a:r>
            <a:r>
              <a:rPr lang="en-US" sz="2000" dirty="0"/>
              <a:t> – </a:t>
            </a:r>
            <a:r>
              <a:rPr lang="en-US" sz="2000" dirty="0" err="1"/>
              <a:t>hh:mm</a:t>
            </a:r>
            <a:r>
              <a:rPr lang="en-US" sz="2000" dirty="0"/>
              <a:t> 	Swim course </a:t>
            </a:r>
            <a:r>
              <a:rPr lang="en-US" sz="2000" dirty="0" err="1"/>
              <a:t>familiarisation</a:t>
            </a:r>
            <a:r>
              <a:rPr lang="en-US" sz="2000" dirty="0">
                <a:solidFill>
                  <a:srgbClr val="112E68"/>
                </a:solidFill>
              </a:rPr>
              <a:t>)</a:t>
            </a:r>
            <a:endParaRPr dirty="0"/>
          </a:p>
          <a:p>
            <a:pPr marL="0" lvl="0" indent="0" algn="l" rtl="0">
              <a:lnSpc>
                <a:spcPct val="120000"/>
              </a:lnSpc>
              <a:spcBef>
                <a:spcPts val="600"/>
              </a:spcBef>
              <a:spcAft>
                <a:spcPts val="0"/>
              </a:spcAft>
              <a:buClr>
                <a:schemeClr val="accent2"/>
              </a:buClr>
              <a:buSzPts val="2000"/>
              <a:buNone/>
            </a:pPr>
            <a:r>
              <a:rPr lang="en-US" sz="2000" dirty="0">
                <a:solidFill>
                  <a:schemeClr val="accent2"/>
                </a:solidFill>
              </a:rPr>
              <a:t>{comment – to be deleted: Include info regarding race schedule, race package distribution, accreditation, check in procedure, start times and ceremonies}</a:t>
            </a:r>
            <a:endParaRPr sz="2800" b="1" dirty="0">
              <a:solidFill>
                <a:schemeClr val="accent2"/>
              </a:solidFill>
            </a:endParaRPr>
          </a:p>
        </p:txBody>
      </p:sp>
      <p:sp>
        <p:nvSpPr>
          <p:cNvPr id="161" name="Google Shape;161;p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a:t>Schedule and Timetables</a:t>
            </a:r>
            <a:endParaRPr/>
          </a:p>
        </p:txBody>
      </p:sp>
      <p:sp>
        <p:nvSpPr>
          <p:cNvPr id="168" name="Google Shape;168;p7"/>
          <p:cNvSpPr txBox="1">
            <a:spLocks noGrp="1"/>
          </p:cNvSpPr>
          <p:nvPr>
            <p:ph type="body" idx="1"/>
          </p:nvPr>
        </p:nvSpPr>
        <p:spPr>
          <a:xfrm>
            <a:off x="656963" y="1985554"/>
            <a:ext cx="11061000" cy="39711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en-US" sz="2000" b="1" dirty="0"/>
              <a:t>&lt;DAY/DATE&gt;</a:t>
            </a:r>
            <a:r>
              <a:rPr lang="en-US" sz="2000" b="1" dirty="0">
                <a:solidFill>
                  <a:srgbClr val="112E68"/>
                </a:solidFill>
              </a:rPr>
              <a:t>	</a:t>
            </a:r>
            <a:endParaRPr dirty="0"/>
          </a:p>
          <a:p>
            <a:pPr marL="0" lvl="0" indent="0" algn="l" rtl="0">
              <a:lnSpc>
                <a:spcPct val="120000"/>
              </a:lnSpc>
              <a:spcBef>
                <a:spcPts val="600"/>
              </a:spcBef>
              <a:spcAft>
                <a:spcPts val="0"/>
              </a:spcAft>
              <a:buClr>
                <a:srgbClr val="000000"/>
              </a:buClr>
              <a:buSzPts val="2000"/>
              <a:buNone/>
            </a:pPr>
            <a:r>
              <a:rPr lang="en-US" sz="2000" dirty="0" err="1"/>
              <a:t>hh:mm</a:t>
            </a:r>
            <a:r>
              <a:rPr lang="en-US" sz="2000" dirty="0"/>
              <a:t> – </a:t>
            </a:r>
            <a:r>
              <a:rPr lang="en-US" sz="2000" dirty="0" err="1"/>
              <a:t>hh:mm</a:t>
            </a:r>
            <a:r>
              <a:rPr lang="en-US" sz="2000" dirty="0"/>
              <a:t> 	Athletes’ Lounge check-in</a:t>
            </a:r>
            <a:endParaRPr dirty="0"/>
          </a:p>
          <a:p>
            <a:pPr marL="0" lvl="0" indent="0" algn="l" rtl="0">
              <a:lnSpc>
                <a:spcPct val="120000"/>
              </a:lnSpc>
              <a:spcBef>
                <a:spcPts val="600"/>
              </a:spcBef>
              <a:spcAft>
                <a:spcPts val="0"/>
              </a:spcAft>
              <a:buClr>
                <a:srgbClr val="000000"/>
              </a:buClr>
              <a:buSzPts val="2000"/>
              <a:buFont typeface="Arial"/>
              <a:buNone/>
            </a:pPr>
            <a:r>
              <a:rPr lang="en-US" sz="2000" dirty="0" err="1"/>
              <a:t>hh:mm</a:t>
            </a:r>
            <a:r>
              <a:rPr lang="en-US" sz="2000" dirty="0"/>
              <a:t> – </a:t>
            </a:r>
            <a:r>
              <a:rPr lang="en-US" sz="2000" dirty="0" err="1"/>
              <a:t>hh:mm</a:t>
            </a:r>
            <a:r>
              <a:rPr lang="en-US" sz="2000" dirty="0"/>
              <a:t> 	Transition Area </a:t>
            </a:r>
            <a:r>
              <a:rPr lang="en-US" sz="2000" dirty="0">
                <a:solidFill>
                  <a:srgbClr val="212121"/>
                </a:solidFill>
              </a:rPr>
              <a:t>check-in</a:t>
            </a:r>
            <a:r>
              <a:rPr lang="en-US" sz="2000" dirty="0"/>
              <a:t> for Elite Men/Women </a:t>
            </a:r>
            <a:r>
              <a:rPr lang="en-US" sz="2000" dirty="0">
                <a:solidFill>
                  <a:schemeClr val="accent2"/>
                </a:solidFill>
              </a:rPr>
              <a:t>{select the appropriate}</a:t>
            </a:r>
            <a:endParaRPr sz="2000" dirty="0">
              <a:solidFill>
                <a:schemeClr val="accent2"/>
              </a:solidFill>
            </a:endParaRPr>
          </a:p>
          <a:p>
            <a:pPr marL="0" lvl="0" indent="0" algn="l" rtl="0">
              <a:lnSpc>
                <a:spcPct val="120000"/>
              </a:lnSpc>
              <a:spcBef>
                <a:spcPts val="600"/>
              </a:spcBef>
              <a:spcAft>
                <a:spcPts val="0"/>
              </a:spcAft>
              <a:buClr>
                <a:srgbClr val="000000"/>
              </a:buClr>
              <a:buSzPts val="2000"/>
              <a:buNone/>
            </a:pPr>
            <a:r>
              <a:rPr lang="en-US" sz="2000" dirty="0" err="1"/>
              <a:t>hh:mm</a:t>
            </a:r>
            <a:r>
              <a:rPr lang="en-US" sz="2000" dirty="0"/>
              <a:t> – </a:t>
            </a:r>
            <a:r>
              <a:rPr lang="en-US" sz="2000" dirty="0" err="1"/>
              <a:t>hh:mm</a:t>
            </a:r>
            <a:r>
              <a:rPr lang="en-US" sz="2000" dirty="0"/>
              <a:t> 	Swim Warm-up for Elite Men/Women </a:t>
            </a:r>
            <a:r>
              <a:rPr lang="en-US" sz="2000" dirty="0">
                <a:solidFill>
                  <a:schemeClr val="accent2"/>
                </a:solidFill>
              </a:rPr>
              <a:t>{select the appropriate}</a:t>
            </a:r>
            <a:endParaRPr dirty="0"/>
          </a:p>
          <a:p>
            <a:pPr marL="0" lvl="0" indent="0" algn="l" rtl="0">
              <a:lnSpc>
                <a:spcPct val="120000"/>
              </a:lnSpc>
              <a:spcBef>
                <a:spcPts val="600"/>
              </a:spcBef>
              <a:spcAft>
                <a:spcPts val="0"/>
              </a:spcAft>
              <a:buClr>
                <a:srgbClr val="000000"/>
              </a:buClr>
              <a:buSzPts val="2000"/>
              <a:buFont typeface="Arial"/>
              <a:buNone/>
            </a:pPr>
            <a:r>
              <a:rPr lang="en-US" sz="2000" dirty="0" err="1"/>
              <a:t>hh:mm</a:t>
            </a:r>
            <a:r>
              <a:rPr lang="en-US" sz="2000" dirty="0"/>
              <a:t>			Athletes’ Introduction</a:t>
            </a:r>
            <a:endParaRPr sz="2000" dirty="0"/>
          </a:p>
          <a:p>
            <a:pPr marL="0" lvl="0" indent="0" algn="l" rtl="0">
              <a:lnSpc>
                <a:spcPct val="120000"/>
              </a:lnSpc>
              <a:spcBef>
                <a:spcPts val="600"/>
              </a:spcBef>
              <a:spcAft>
                <a:spcPts val="0"/>
              </a:spcAft>
              <a:buClr>
                <a:srgbClr val="000000"/>
              </a:buClr>
              <a:buSzPts val="2000"/>
              <a:buNone/>
            </a:pPr>
            <a:r>
              <a:rPr lang="en-US" sz="2000" b="1" dirty="0" err="1"/>
              <a:t>hh:mm</a:t>
            </a:r>
            <a:r>
              <a:rPr lang="en-US" sz="2000" b="1" dirty="0"/>
              <a:t> 		Elite Men/Women Start </a:t>
            </a:r>
            <a:r>
              <a:rPr lang="en-US" sz="2000" dirty="0">
                <a:solidFill>
                  <a:schemeClr val="accent2"/>
                </a:solidFill>
              </a:rPr>
              <a:t>{select the appropriate}</a:t>
            </a:r>
            <a:endParaRPr sz="2000" b="1" dirty="0"/>
          </a:p>
          <a:p>
            <a:pPr marL="0" lvl="0" indent="0" algn="l" rtl="0">
              <a:lnSpc>
                <a:spcPct val="120000"/>
              </a:lnSpc>
              <a:spcBef>
                <a:spcPts val="600"/>
              </a:spcBef>
              <a:spcAft>
                <a:spcPts val="0"/>
              </a:spcAft>
              <a:buClr>
                <a:srgbClr val="000000"/>
              </a:buClr>
              <a:buSzPts val="2000"/>
              <a:buFont typeface="Arial"/>
              <a:buNone/>
            </a:pPr>
            <a:r>
              <a:rPr lang="en-US" sz="2000" dirty="0" err="1"/>
              <a:t>hh:mm</a:t>
            </a:r>
            <a:r>
              <a:rPr lang="en-US" sz="2000" dirty="0"/>
              <a:t> – </a:t>
            </a:r>
            <a:r>
              <a:rPr lang="en-US" sz="2000" dirty="0" err="1"/>
              <a:t>hh:mm</a:t>
            </a:r>
            <a:r>
              <a:rPr lang="en-US" sz="2000" dirty="0"/>
              <a:t> 	Medal ceremony</a:t>
            </a:r>
            <a:endParaRPr dirty="0"/>
          </a:p>
          <a:p>
            <a:pPr marL="363538" lvl="0" indent="-236538" algn="l" rtl="0">
              <a:lnSpc>
                <a:spcPct val="120000"/>
              </a:lnSpc>
              <a:spcBef>
                <a:spcPts val="600"/>
              </a:spcBef>
              <a:spcAft>
                <a:spcPts val="0"/>
              </a:spcAft>
              <a:buClr>
                <a:srgbClr val="000000"/>
              </a:buClr>
              <a:buSzPts val="2000"/>
              <a:buNone/>
            </a:pPr>
            <a:endParaRPr sz="2000" dirty="0">
              <a:solidFill>
                <a:srgbClr val="112E68"/>
              </a:solidFill>
            </a:endParaRPr>
          </a:p>
          <a:p>
            <a:pPr marL="0" lvl="0" indent="0" algn="l" rtl="0">
              <a:lnSpc>
                <a:spcPct val="120000"/>
              </a:lnSpc>
              <a:spcBef>
                <a:spcPts val="600"/>
              </a:spcBef>
              <a:spcAft>
                <a:spcPts val="0"/>
              </a:spcAft>
              <a:buClr>
                <a:schemeClr val="accent2"/>
              </a:buClr>
              <a:buSzPts val="2000"/>
              <a:buNone/>
            </a:pPr>
            <a:r>
              <a:rPr lang="en-US" sz="2000" dirty="0">
                <a:solidFill>
                  <a:schemeClr val="accent2"/>
                </a:solidFill>
              </a:rPr>
              <a:t>{comment – to be deleted: Additional information can be added}</a:t>
            </a:r>
            <a:endParaRPr sz="2000" dirty="0">
              <a:solidFill>
                <a:schemeClr val="accent2"/>
              </a:solidFill>
            </a:endParaRPr>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 Distribution</a:t>
            </a:r>
            <a:endParaRPr dirty="0"/>
          </a:p>
        </p:txBody>
      </p:sp>
      <p:sp>
        <p:nvSpPr>
          <p:cNvPr id="176" name="Google Shape;176;p8"/>
          <p:cNvSpPr txBox="1">
            <a:spLocks noGrp="1"/>
          </p:cNvSpPr>
          <p:nvPr>
            <p:ph type="body" idx="1"/>
          </p:nvPr>
        </p:nvSpPr>
        <p:spPr>
          <a:xfrm>
            <a:off x="656964" y="2253343"/>
            <a:ext cx="11399570" cy="42186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600"/>
              </a:spcBef>
              <a:spcAft>
                <a:spcPts val="0"/>
              </a:spcAft>
              <a:buClr>
                <a:srgbClr val="000000"/>
              </a:buClr>
              <a:buSzPts val="2000"/>
              <a:buFont typeface="Arial"/>
              <a:buNone/>
            </a:pPr>
            <a:r>
              <a:rPr lang="en-US" sz="2000" b="1" dirty="0"/>
              <a:t>ALL athletes/support team </a:t>
            </a:r>
            <a:r>
              <a:rPr lang="en-US" sz="2000" dirty="0"/>
              <a:t>must provide a picture ID to receive the package/accreditation.</a:t>
            </a:r>
          </a:p>
          <a:p>
            <a:pPr marL="0" lvl="0" indent="0" algn="l" rtl="0">
              <a:lnSpc>
                <a:spcPct val="120000"/>
              </a:lnSpc>
              <a:spcBef>
                <a:spcPts val="600"/>
              </a:spcBef>
              <a:spcAft>
                <a:spcPts val="0"/>
              </a:spcAft>
              <a:buClr>
                <a:srgbClr val="000000"/>
              </a:buClr>
              <a:buSzPts val="2000"/>
              <a:buFont typeface="Arial"/>
              <a:buNone/>
            </a:pPr>
            <a:endParaRPr lang="en-US" sz="2000" dirty="0"/>
          </a:p>
          <a:p>
            <a:pPr marL="0" lvl="0" indent="0" algn="l" rtl="0">
              <a:lnSpc>
                <a:spcPct val="120000"/>
              </a:lnSpc>
              <a:spcBef>
                <a:spcPts val="600"/>
              </a:spcBef>
              <a:spcAft>
                <a:spcPts val="0"/>
              </a:spcAft>
              <a:buClr>
                <a:srgbClr val="000000"/>
              </a:buClr>
              <a:buSzPts val="2000"/>
              <a:buFont typeface="Arial"/>
              <a:buNone/>
            </a:pPr>
            <a:r>
              <a:rPr lang="en-US" sz="2000" dirty="0"/>
              <a:t>Your package includes:</a:t>
            </a:r>
          </a:p>
          <a:p>
            <a:pPr marL="0" lvl="0" indent="0" algn="l" rtl="0">
              <a:lnSpc>
                <a:spcPct val="120000"/>
              </a:lnSpc>
              <a:spcBef>
                <a:spcPts val="600"/>
              </a:spcBef>
              <a:spcAft>
                <a:spcPts val="0"/>
              </a:spcAft>
              <a:buClr>
                <a:srgbClr val="000000"/>
              </a:buClr>
              <a:buSzPts val="2000"/>
              <a:buFont typeface="Arial"/>
              <a:buNone/>
            </a:pPr>
            <a:r>
              <a:rPr lang="en-US" sz="2000" dirty="0"/>
              <a:t>			- Stickers – Helmet (3x), Bike (1x), Bag (1x) Stickers</a:t>
            </a:r>
          </a:p>
          <a:p>
            <a:pPr marL="0" lvl="0" indent="0" algn="l" rtl="0">
              <a:lnSpc>
                <a:spcPct val="120000"/>
              </a:lnSpc>
              <a:spcBef>
                <a:spcPts val="600"/>
              </a:spcBef>
              <a:spcAft>
                <a:spcPts val="0"/>
              </a:spcAft>
              <a:buClr>
                <a:srgbClr val="000000"/>
              </a:buClr>
              <a:buSzPts val="2000"/>
              <a:buFont typeface="Arial"/>
              <a:buNone/>
            </a:pPr>
            <a:r>
              <a:rPr lang="en-US" sz="2000" dirty="0"/>
              <a:t>			- Body decals – both arms and both legs </a:t>
            </a:r>
            <a:r>
              <a:rPr lang="en-US" sz="2000" dirty="0">
                <a:solidFill>
                  <a:schemeClr val="accent2"/>
                </a:solidFill>
              </a:rPr>
              <a:t>{if applicable}</a:t>
            </a:r>
          </a:p>
          <a:p>
            <a:pPr marL="0" lvl="0" indent="0" algn="l" rtl="0">
              <a:lnSpc>
                <a:spcPct val="120000"/>
              </a:lnSpc>
              <a:spcBef>
                <a:spcPts val="600"/>
              </a:spcBef>
              <a:spcAft>
                <a:spcPts val="0"/>
              </a:spcAft>
              <a:buClr>
                <a:srgbClr val="000000"/>
              </a:buClr>
              <a:buSzPts val="2000"/>
              <a:buFont typeface="Arial"/>
              <a:buNone/>
            </a:pPr>
            <a:r>
              <a:rPr lang="en-US" sz="2000" dirty="0">
                <a:solidFill>
                  <a:schemeClr val="accent2"/>
                </a:solidFill>
              </a:rPr>
              <a:t>			- Timing chips {if applicable and AG only}</a:t>
            </a:r>
          </a:p>
          <a:p>
            <a:pPr marL="0" lvl="0" indent="0" algn="l" rtl="0">
              <a:lnSpc>
                <a:spcPct val="120000"/>
              </a:lnSpc>
              <a:spcBef>
                <a:spcPts val="600"/>
              </a:spcBef>
              <a:spcAft>
                <a:spcPts val="0"/>
              </a:spcAft>
              <a:buClr>
                <a:schemeClr val="accent2"/>
              </a:buClr>
              <a:buSzPts val="2000"/>
              <a:buFont typeface="Arial"/>
              <a:buNone/>
            </a:pPr>
            <a:r>
              <a:rPr lang="en-US" sz="2000" dirty="0">
                <a:solidFill>
                  <a:schemeClr val="accent2"/>
                </a:solidFill>
              </a:rPr>
              <a:t>		</a:t>
            </a:r>
            <a:r>
              <a:rPr lang="en-US" sz="2000" dirty="0">
                <a:solidFill>
                  <a:srgbClr val="212121"/>
                </a:solidFill>
              </a:rPr>
              <a:t>	- Accreditation - gives access to access lounge on race day</a:t>
            </a:r>
          </a:p>
          <a:p>
            <a:pPr marL="342900" lvl="0" indent="-215900" algn="l" rtl="0">
              <a:lnSpc>
                <a:spcPct val="120000"/>
              </a:lnSpc>
              <a:spcBef>
                <a:spcPts val="600"/>
              </a:spcBef>
              <a:spcAft>
                <a:spcPts val="0"/>
              </a:spcAft>
              <a:buClr>
                <a:srgbClr val="000000"/>
              </a:buClr>
              <a:buSzPct val="100000"/>
              <a:buNone/>
            </a:pPr>
            <a:endParaRPr sz="2000" dirty="0"/>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Check-in procedures </a:t>
            </a:r>
            <a:r>
              <a:rPr lang="en-US" dirty="0">
                <a:solidFill>
                  <a:schemeClr val="accent2"/>
                </a:solidFill>
              </a:rPr>
              <a:t>{Elite, Juniors, Para only}</a:t>
            </a:r>
            <a:endParaRPr dirty="0">
              <a:solidFill>
                <a:schemeClr val="accent2"/>
              </a:solidFill>
            </a:endParaRPr>
          </a:p>
        </p:txBody>
      </p:sp>
      <p:sp>
        <p:nvSpPr>
          <p:cNvPr id="176" name="Google Shape;176;p8"/>
          <p:cNvSpPr txBox="1">
            <a:spLocks noGrp="1"/>
          </p:cNvSpPr>
          <p:nvPr>
            <p:ph type="body" idx="1"/>
          </p:nvPr>
        </p:nvSpPr>
        <p:spPr>
          <a:xfrm>
            <a:off x="656964" y="1391829"/>
            <a:ext cx="11399570" cy="508015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Clr>
                <a:srgbClr val="000000"/>
              </a:buClr>
              <a:buSzPct val="100000"/>
              <a:buNone/>
            </a:pPr>
            <a:r>
              <a:rPr lang="en-US" b="1" dirty="0">
                <a:latin typeface="Arial"/>
                <a:ea typeface="Arial"/>
                <a:cs typeface="Arial"/>
                <a:sym typeface="Arial"/>
              </a:rPr>
              <a:t>Athletes</a:t>
            </a:r>
            <a:r>
              <a:rPr lang="en-US" b="1" dirty="0"/>
              <a:t>’</a:t>
            </a:r>
            <a:r>
              <a:rPr lang="en-US" b="1" dirty="0">
                <a:latin typeface="Arial"/>
                <a:ea typeface="Arial"/>
                <a:cs typeface="Arial"/>
                <a:sym typeface="Arial"/>
              </a:rPr>
              <a:t> Lounge	</a:t>
            </a:r>
            <a:endParaRPr dirty="0"/>
          </a:p>
          <a:p>
            <a:pPr marL="342900" lvl="0" indent="-333375" algn="l" rtl="0">
              <a:lnSpc>
                <a:spcPct val="100000"/>
              </a:lnSpc>
              <a:spcBef>
                <a:spcPts val="900"/>
              </a:spcBef>
              <a:spcAft>
                <a:spcPts val="0"/>
              </a:spcAft>
              <a:buClr>
                <a:srgbClr val="000000"/>
              </a:buClr>
              <a:buSzPct val="100000"/>
              <a:buChar char="-"/>
            </a:pPr>
            <a:r>
              <a:rPr lang="en-US" sz="2000" dirty="0"/>
              <a:t>Uniform* &amp; race gear check (name, country, logos, World Triathlon logo, zippers) – </a:t>
            </a:r>
            <a:br>
              <a:rPr lang="en-US" sz="2000" dirty="0"/>
            </a:br>
            <a:r>
              <a:rPr lang="en-US" sz="2000" dirty="0"/>
              <a:t>photos taken of each uniform. </a:t>
            </a:r>
            <a:r>
              <a:rPr lang="en-US" sz="2000" dirty="0">
                <a:solidFill>
                  <a:schemeClr val="dk1"/>
                </a:solidFill>
              </a:rPr>
              <a:t>Wearing other uniform during the race = DSQ</a:t>
            </a:r>
            <a:endParaRPr lang="fr-CH" dirty="0"/>
          </a:p>
          <a:p>
            <a:pPr marL="627063" lvl="1" indent="-160338">
              <a:lnSpc>
                <a:spcPct val="100000"/>
              </a:lnSpc>
              <a:spcBef>
                <a:spcPts val="900"/>
              </a:spcBef>
              <a:buSzPct val="100000"/>
              <a:buNone/>
            </a:pPr>
            <a:r>
              <a:rPr lang="en-US" sz="2100" dirty="0"/>
              <a:t>* Swim skins have to follow uniform guidelines and must be worn throughout the race. </a:t>
            </a:r>
          </a:p>
          <a:p>
            <a:pPr marL="627063" lvl="1" indent="-160338">
              <a:lnSpc>
                <a:spcPct val="100000"/>
              </a:lnSpc>
              <a:spcBef>
                <a:spcPts val="900"/>
              </a:spcBef>
              <a:buSzPct val="100000"/>
              <a:buNone/>
            </a:pPr>
            <a:r>
              <a:rPr lang="en-US" sz="2100" dirty="0"/>
              <a:t>* Para triathletes may wear uniforms with sleeves that extend to above the elbow and not covering the elbow with zipper in front.</a:t>
            </a:r>
          </a:p>
          <a:p>
            <a:pPr marL="342900" lvl="0" indent="-333375" algn="l" rtl="0">
              <a:lnSpc>
                <a:spcPct val="100000"/>
              </a:lnSpc>
              <a:spcBef>
                <a:spcPts val="900"/>
              </a:spcBef>
              <a:spcAft>
                <a:spcPts val="0"/>
              </a:spcAft>
              <a:buClr>
                <a:srgbClr val="000000"/>
              </a:buClr>
              <a:buSzPct val="100000"/>
              <a:buChar char="-"/>
            </a:pPr>
            <a:r>
              <a:rPr lang="en-US" sz="2000" dirty="0"/>
              <a:t>Body marking check (both arms, both legs)</a:t>
            </a:r>
            <a:endParaRPr dirty="0"/>
          </a:p>
          <a:p>
            <a:pPr marL="342900" lvl="0" indent="-333375" algn="l" rtl="0">
              <a:lnSpc>
                <a:spcPct val="100000"/>
              </a:lnSpc>
              <a:spcBef>
                <a:spcPts val="900"/>
              </a:spcBef>
              <a:spcAft>
                <a:spcPts val="0"/>
              </a:spcAft>
              <a:buClr>
                <a:srgbClr val="000000"/>
              </a:buClr>
              <a:buSzPct val="100000"/>
              <a:buChar char="-"/>
            </a:pPr>
            <a:r>
              <a:rPr lang="en-US" sz="2000" dirty="0"/>
              <a:t>Timing chip distribution (1 for the ankle/ 2 for each ankle) </a:t>
            </a:r>
            <a:r>
              <a:rPr lang="en-US" sz="2000" dirty="0">
                <a:solidFill>
                  <a:schemeClr val="accent2"/>
                </a:solidFill>
              </a:rPr>
              <a:t>{choose the correct) </a:t>
            </a:r>
            <a:endParaRPr dirty="0"/>
          </a:p>
          <a:p>
            <a:pPr marL="342900" lvl="0" indent="-333375" algn="l" rtl="0">
              <a:lnSpc>
                <a:spcPct val="100000"/>
              </a:lnSpc>
              <a:spcBef>
                <a:spcPts val="900"/>
              </a:spcBef>
              <a:spcAft>
                <a:spcPts val="0"/>
              </a:spcAft>
              <a:buClr>
                <a:srgbClr val="000000"/>
              </a:buClr>
              <a:buSzPct val="100000"/>
              <a:buChar char="-"/>
            </a:pPr>
            <a:r>
              <a:rPr lang="en-US" sz="2000" dirty="0"/>
              <a:t>Swim cap distribution</a:t>
            </a:r>
            <a:endParaRPr dirty="0"/>
          </a:p>
          <a:p>
            <a:pPr marL="342900" lvl="0" indent="-333375" algn="l" rtl="0">
              <a:lnSpc>
                <a:spcPct val="100000"/>
              </a:lnSpc>
              <a:spcBef>
                <a:spcPts val="900"/>
              </a:spcBef>
              <a:spcAft>
                <a:spcPts val="0"/>
              </a:spcAft>
              <a:buClr>
                <a:srgbClr val="000000"/>
              </a:buClr>
              <a:buSzPct val="100000"/>
              <a:buChar char="-"/>
            </a:pPr>
            <a:r>
              <a:rPr lang="en-US" sz="2000" dirty="0"/>
              <a:t>If an athlete wishes to wear a second swim cap, the cap should be unbranded. </a:t>
            </a:r>
            <a:endParaRPr dirty="0"/>
          </a:p>
          <a:p>
            <a:pPr marL="342900" lvl="0" indent="-333375" algn="l" rtl="0">
              <a:lnSpc>
                <a:spcPct val="100000"/>
              </a:lnSpc>
              <a:spcBef>
                <a:spcPts val="900"/>
              </a:spcBef>
              <a:spcAft>
                <a:spcPts val="0"/>
              </a:spcAft>
              <a:buClr>
                <a:srgbClr val="000000"/>
              </a:buClr>
              <a:buSzPct val="100000"/>
              <a:buChar char="-"/>
            </a:pPr>
            <a:r>
              <a:rPr lang="en-US" sz="2000" dirty="0"/>
              <a:t>Leave your personal belongings in the Athletes’ Lounge they will be taken to the </a:t>
            </a:r>
            <a:br>
              <a:rPr lang="en-US" sz="2000" dirty="0"/>
            </a:br>
            <a:r>
              <a:rPr lang="en-US" sz="2000" dirty="0"/>
              <a:t>Recovery Area </a:t>
            </a:r>
            <a:r>
              <a:rPr lang="en-US" sz="2000" dirty="0">
                <a:solidFill>
                  <a:schemeClr val="accent2"/>
                </a:solidFill>
              </a:rPr>
              <a:t>{if applicable}</a:t>
            </a:r>
            <a:br>
              <a:rPr lang="en-US" sz="2000" dirty="0">
                <a:solidFill>
                  <a:schemeClr val="accent2"/>
                </a:solidFill>
              </a:rPr>
            </a:br>
            <a:endParaRPr sz="2000" dirty="0">
              <a:solidFill>
                <a:schemeClr val="accent2"/>
              </a:solidFill>
            </a:endParaRPr>
          </a:p>
          <a:p>
            <a:pPr marL="0" lvl="0" indent="0" algn="l" rtl="0">
              <a:lnSpc>
                <a:spcPct val="120000"/>
              </a:lnSpc>
              <a:spcBef>
                <a:spcPts val="600"/>
              </a:spcBef>
              <a:spcAft>
                <a:spcPts val="0"/>
              </a:spcAft>
              <a:buClr>
                <a:srgbClr val="000000"/>
              </a:buClr>
              <a:buSzPct val="100000"/>
              <a:buNone/>
            </a:pPr>
            <a:r>
              <a:rPr lang="en-US" b="1" dirty="0">
                <a:latin typeface="Arial"/>
                <a:ea typeface="Arial"/>
                <a:cs typeface="Arial"/>
                <a:sym typeface="Arial"/>
              </a:rPr>
              <a:t>Transition Area</a:t>
            </a:r>
            <a:endParaRPr dirty="0"/>
          </a:p>
          <a:p>
            <a:pPr marL="342900" lvl="0" indent="-333375" algn="l" rtl="0">
              <a:lnSpc>
                <a:spcPct val="120000"/>
              </a:lnSpc>
              <a:spcBef>
                <a:spcPts val="600"/>
              </a:spcBef>
              <a:spcAft>
                <a:spcPts val="0"/>
              </a:spcAft>
              <a:buClr>
                <a:srgbClr val="000000"/>
              </a:buClr>
              <a:buSzPct val="100000"/>
              <a:buChar char="-"/>
            </a:pPr>
            <a:r>
              <a:rPr lang="en-US" sz="2000" dirty="0"/>
              <a:t>Running shoes outside the box</a:t>
            </a:r>
            <a:endParaRPr dirty="0"/>
          </a:p>
          <a:p>
            <a:pPr marL="342900" lvl="0" indent="-333375" algn="l" rtl="0">
              <a:lnSpc>
                <a:spcPct val="120000"/>
              </a:lnSpc>
              <a:spcBef>
                <a:spcPts val="600"/>
              </a:spcBef>
              <a:spcAft>
                <a:spcPts val="0"/>
              </a:spcAft>
              <a:buClr>
                <a:srgbClr val="000000"/>
              </a:buClr>
              <a:buSzPct val="100000"/>
              <a:buChar char="-"/>
            </a:pPr>
            <a:r>
              <a:rPr lang="en-US" sz="2000" dirty="0"/>
              <a:t>Return your non-competition gear to the Athletes’ Lounge</a:t>
            </a:r>
            <a:endParaRPr dirty="0"/>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9</a:t>
            </a:fld>
            <a:endParaRPr dirty="0"/>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39747694"/>
      </p:ext>
    </p:extLst>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2074</TotalTime>
  <Words>4579</Words>
  <Application>Microsoft Office PowerPoint</Application>
  <PresentationFormat>Widescreen</PresentationFormat>
  <Paragraphs>573</Paragraphs>
  <Slides>44</Slides>
  <Notes>44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44</vt:i4>
      </vt:variant>
    </vt:vector>
  </HeadingPairs>
  <TitlesOfParts>
    <vt:vector size="56" baseType="lpstr">
      <vt:lpstr>Monda</vt:lpstr>
      <vt:lpstr>NTR</vt:lpstr>
      <vt:lpstr>Calibri</vt:lpstr>
      <vt:lpstr>Arial</vt:lpstr>
      <vt:lpstr>Trebuchet MS</vt:lpstr>
      <vt:lpstr>PT Sans</vt:lpstr>
      <vt:lpstr>4. Layout</vt:lpstr>
      <vt:lpstr>1. Cover Page [Graphic]</vt:lpstr>
      <vt:lpstr>3. Pattern title page</vt:lpstr>
      <vt:lpstr>5. signoff</vt:lpstr>
      <vt:lpstr>Cover Page [Image]</vt:lpstr>
      <vt:lpstr>2. Image title page</vt:lpstr>
      <vt:lpstr>Branding instructions to complete your briefing</vt:lpstr>
      <vt:lpstr>PowerPoint Presentation</vt:lpstr>
      <vt:lpstr>PowerPoint Presentation</vt:lpstr>
      <vt:lpstr>Welcome and introduction</vt:lpstr>
      <vt:lpstr>Competition Jury</vt:lpstr>
      <vt:lpstr>Schedule and Timetables</vt:lpstr>
      <vt:lpstr>Schedule and Timetables</vt:lpstr>
      <vt:lpstr>Race Pack Distribution</vt:lpstr>
      <vt:lpstr>Check-in procedures {Elite, Juniors, Para only}</vt:lpstr>
      <vt:lpstr>Check-in procedures {AG only}</vt:lpstr>
      <vt:lpstr>The course {remove R1 if format requires it}</vt:lpstr>
      <vt:lpstr>The course</vt:lpstr>
      <vt:lpstr>Pre-start Procedures</vt:lpstr>
      <vt:lpstr>Start Procedures</vt:lpstr>
      <vt:lpstr>False-start Procedures</vt:lpstr>
      <vt:lpstr>Run course 1 </vt:lpstr>
      <vt:lpstr>Run equipment - shoes</vt:lpstr>
      <vt:lpstr>Run Course 1 Map</vt:lpstr>
      <vt:lpstr>Transition Area</vt:lpstr>
      <vt:lpstr>Transition flow Run 1 to swim</vt:lpstr>
      <vt:lpstr>Swim course</vt:lpstr>
      <vt:lpstr>Swim course map</vt:lpstr>
      <vt:lpstr>Swim conduct</vt:lpstr>
      <vt:lpstr>Swim conduct</vt:lpstr>
      <vt:lpstr>Transition flow Swim to Run 2</vt:lpstr>
      <vt:lpstr>Run course 2</vt:lpstr>
      <vt:lpstr>Run Course 2 Map</vt:lpstr>
      <vt:lpstr>Run Penalty Box</vt:lpstr>
      <vt:lpstr>Run Penalty Box {elite only}</vt:lpstr>
      <vt:lpstr>Right to protest {Elite only}</vt:lpstr>
      <vt:lpstr>Post-race Procedures</vt:lpstr>
      <vt:lpstr>Post-race Procedures</vt:lpstr>
      <vt:lpstr>Coaches Accreditation / Coaches Areas</vt:lpstr>
      <vt:lpstr>Coaches Area</vt:lpstr>
      <vt:lpstr>Ambush Marketing Rules</vt:lpstr>
      <vt:lpstr>Medal Ceremony - Elite</vt:lpstr>
      <vt:lpstr>Medal Ceremony - AG</vt:lpstr>
      <vt:lpstr>Important updates</vt:lpstr>
      <vt:lpstr>Water Quality Assessment (Sea/Transition)</vt:lpstr>
      <vt:lpstr>Water Quality Assessment (Inland)</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Stefane Mauris</cp:lastModifiedBy>
  <cp:revision>4</cp:revision>
  <dcterms:created xsi:type="dcterms:W3CDTF">2020-12-18T13:15:10Z</dcterms:created>
  <dcterms:modified xsi:type="dcterms:W3CDTF">2023-02-19T20:46:53Z</dcterms:modified>
</cp:coreProperties>
</file>